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8288000" cy="10287000"/>
  <p:notesSz cx="6858000" cy="9144000"/>
  <p:embeddedFontLst>
    <p:embeddedFont>
      <p:font typeface="Peace Sans" charset="1" panose="0200050504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Clear Sans Bold" charset="1" panose="020B0803030202020304"/>
      <p:regular r:id="rId11"/>
    </p:embeddedFont>
    <p:embeddedFont>
      <p:font typeface="Clear Sans Bold Italics" charset="1" panose="020B0803030202090304"/>
      <p:regular r:id="rId12"/>
    </p:embeddedFont>
    <p:embeddedFont>
      <p:font typeface="Open Sans Extra Bold" charset="1" panose="020B0906030804020204"/>
      <p:regular r:id="rId13"/>
    </p:embeddedFont>
    <p:embeddedFont>
      <p:font typeface="Open Sans Extra Bold Italics" charset="1" panose="020B0906030804020204"/>
      <p:regular r:id="rId14"/>
    </p:embeddedFont>
    <p:embeddedFont>
      <p:font typeface="Rubik Medium" charset="1" panose="00000600000000000000"/>
      <p:regular r:id="rId15"/>
    </p:embeddedFont>
    <p:embeddedFont>
      <p:font typeface="Rubik Medium Bold" charset="1" panose="00000800000000000000"/>
      <p:regular r:id="rId16"/>
    </p:embeddedFont>
    <p:embeddedFont>
      <p:font typeface="Rubik Medium Italics" charset="1" panose="00000600000000000000"/>
      <p:regular r:id="rId17"/>
    </p:embeddedFont>
    <p:embeddedFont>
      <p:font typeface="Rubik Medium Bold Italics"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669915" y="8881382"/>
            <a:ext cx="7589385" cy="0"/>
          </a:xfrm>
          <a:prstGeom prst="line">
            <a:avLst/>
          </a:prstGeom>
          <a:ln cap="rnd" w="19050">
            <a:solidFill>
              <a:srgbClr val="243762"/>
            </a:solidFill>
            <a:prstDash val="solid"/>
            <a:headEnd type="none" len="sm" w="sm"/>
            <a:tailEnd type="none" len="sm" w="sm"/>
          </a:ln>
        </p:spPr>
      </p:sp>
      <p:grpSp>
        <p:nvGrpSpPr>
          <p:cNvPr name="Group 3" id="3"/>
          <p:cNvGrpSpPr/>
          <p:nvPr/>
        </p:nvGrpSpPr>
        <p:grpSpPr>
          <a:xfrm rot="0">
            <a:off x="-1787979" y="-1070542"/>
            <a:ext cx="4198484" cy="4198484"/>
            <a:chOff x="0" y="0"/>
            <a:chExt cx="812800" cy="812800"/>
          </a:xfrm>
        </p:grpSpPr>
        <p:sp>
          <p:nvSpPr>
            <p:cNvPr name="Freeform 4" id="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52725" y="-424543"/>
            <a:ext cx="1453243" cy="1453243"/>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52725" y="1332769"/>
            <a:ext cx="912359" cy="912359"/>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269307" y="2549197"/>
            <a:ext cx="7989993" cy="5781849"/>
          </a:xfrm>
          <a:prstGeom prst="rect">
            <a:avLst/>
          </a:prstGeom>
        </p:spPr>
      </p:pic>
      <p:sp>
        <p:nvSpPr>
          <p:cNvPr name="TextBox 13" id="13"/>
          <p:cNvSpPr txBox="true"/>
          <p:nvPr/>
        </p:nvSpPr>
        <p:spPr>
          <a:xfrm rot="0">
            <a:off x="1877522" y="2615872"/>
            <a:ext cx="7039708" cy="5121930"/>
          </a:xfrm>
          <a:prstGeom prst="rect">
            <a:avLst/>
          </a:prstGeom>
        </p:spPr>
        <p:txBody>
          <a:bodyPr anchor="t" rtlCol="false" tIns="0" lIns="0" bIns="0" rIns="0">
            <a:spAutoFit/>
          </a:bodyPr>
          <a:lstStyle/>
          <a:p>
            <a:pPr>
              <a:lnSpc>
                <a:spcPts val="8031"/>
              </a:lnSpc>
            </a:pPr>
            <a:r>
              <a:rPr lang="en-US" sz="7301" spc="-73">
                <a:solidFill>
                  <a:srgbClr val="3884FD"/>
                </a:solidFill>
                <a:latin typeface="Rubik Medium Bold"/>
              </a:rPr>
              <a:t>Artificial intelligence and its use in various fields in everyday life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8855075"/>
            <a:ext cx="7589385" cy="0"/>
          </a:xfrm>
          <a:prstGeom prst="line">
            <a:avLst/>
          </a:prstGeom>
          <a:ln cap="rnd" w="19050">
            <a:solidFill>
              <a:srgbClr val="243762"/>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596118"/>
            <a:ext cx="7384497" cy="6729123"/>
          </a:xfrm>
          <a:prstGeom prst="rect">
            <a:avLst/>
          </a:prstGeom>
        </p:spPr>
      </p:pic>
      <p:sp>
        <p:nvSpPr>
          <p:cNvPr name="TextBox 4" id="4"/>
          <p:cNvSpPr txBox="true"/>
          <p:nvPr/>
        </p:nvSpPr>
        <p:spPr>
          <a:xfrm rot="0">
            <a:off x="10090179" y="2023378"/>
            <a:ext cx="6948461" cy="1166031"/>
          </a:xfrm>
          <a:prstGeom prst="rect">
            <a:avLst/>
          </a:prstGeom>
        </p:spPr>
        <p:txBody>
          <a:bodyPr anchor="t" rtlCol="false" tIns="0" lIns="0" bIns="0" rIns="0">
            <a:spAutoFit/>
          </a:bodyPr>
          <a:lstStyle/>
          <a:p>
            <a:pPr>
              <a:lnSpc>
                <a:spcPts val="8901"/>
              </a:lnSpc>
            </a:pPr>
            <a:r>
              <a:rPr lang="en-US" sz="8091" spc="-80">
                <a:solidFill>
                  <a:srgbClr val="3884FD"/>
                </a:solidFill>
                <a:latin typeface="Rubik Medium Bold"/>
              </a:rPr>
              <a:t>Сonclusion</a:t>
            </a:r>
          </a:p>
        </p:txBody>
      </p:sp>
      <p:sp>
        <p:nvSpPr>
          <p:cNvPr name="TextBox 5" id="5"/>
          <p:cNvSpPr txBox="true"/>
          <p:nvPr/>
        </p:nvSpPr>
        <p:spPr>
          <a:xfrm rot="0">
            <a:off x="9865661" y="3654425"/>
            <a:ext cx="6948461" cy="5219700"/>
          </a:xfrm>
          <a:prstGeom prst="rect">
            <a:avLst/>
          </a:prstGeom>
        </p:spPr>
        <p:txBody>
          <a:bodyPr anchor="t" rtlCol="false" tIns="0" lIns="0" bIns="0" rIns="0">
            <a:spAutoFit/>
          </a:bodyPr>
          <a:lstStyle/>
          <a:p>
            <a:pPr algn="just">
              <a:lnSpc>
                <a:spcPts val="4199"/>
              </a:lnSpc>
              <a:spcBef>
                <a:spcPct val="0"/>
              </a:spcBef>
            </a:pPr>
            <a:r>
              <a:rPr lang="en-US" sz="2999">
                <a:solidFill>
                  <a:srgbClr val="243762"/>
                </a:solidFill>
                <a:latin typeface="Rubik Medium"/>
              </a:rPr>
              <a:t>Artificial intelligence is undeniably impacting our lives through personalized recommendations and autonomous vehicles, with its expanding capabilities and potential applications. However, responsible and ethical development is crucial to ensure AI benefits humanity, making it clear that AI will shape our society and daily lives in the future.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5223817" y="3169592"/>
            <a:ext cx="8544576" cy="2781945"/>
          </a:xfrm>
          <a:prstGeom prst="rect">
            <a:avLst/>
          </a:prstGeom>
        </p:spPr>
        <p:txBody>
          <a:bodyPr anchor="t" rtlCol="false" tIns="0" lIns="0" bIns="0" rIns="0">
            <a:spAutoFit/>
          </a:bodyPr>
          <a:lstStyle/>
          <a:p>
            <a:pPr>
              <a:lnSpc>
                <a:spcPts val="14978"/>
              </a:lnSpc>
            </a:pPr>
            <a:r>
              <a:rPr lang="en-US" sz="10699">
                <a:solidFill>
                  <a:srgbClr val="3884FD"/>
                </a:solidFill>
                <a:latin typeface="Peace Sans"/>
              </a:rPr>
              <a:t>Thank </a:t>
            </a:r>
            <a:r>
              <a:rPr lang="en-US" sz="10699">
                <a:solidFill>
                  <a:srgbClr val="3884FD"/>
                </a:solidFill>
                <a:latin typeface="Peace Sans"/>
              </a:rPr>
              <a:t>you!</a:t>
            </a:r>
          </a:p>
          <a:p>
            <a:pPr>
              <a:lnSpc>
                <a:spcPts val="7000"/>
              </a:lnSpc>
              <a:spcBef>
                <a:spcPct val="0"/>
              </a:spcBef>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00196" y="5262607"/>
            <a:ext cx="3878104" cy="4001796"/>
          </a:xfrm>
          <a:prstGeom prst="rect">
            <a:avLst/>
          </a:prstGeom>
        </p:spPr>
      </p:pic>
      <p:sp>
        <p:nvSpPr>
          <p:cNvPr name="AutoShape 4" id="4"/>
          <p:cNvSpPr/>
          <p:nvPr/>
        </p:nvSpPr>
        <p:spPr>
          <a:xfrm rot="0">
            <a:off x="8912535" y="9239250"/>
            <a:ext cx="8346765" cy="0"/>
          </a:xfrm>
          <a:prstGeom prst="line">
            <a:avLst/>
          </a:prstGeom>
          <a:ln cap="rnd" w="19050">
            <a:solidFill>
              <a:srgbClr val="243762"/>
            </a:solidFill>
            <a:prstDash val="solid"/>
            <a:headEnd type="none" len="sm" w="sm"/>
            <a:tailEnd type="none" len="sm" w="sm"/>
          </a:ln>
        </p:spPr>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9496105" y="6833226"/>
            <a:ext cx="5078409" cy="2493037"/>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822749" y="564788"/>
            <a:ext cx="4612404" cy="538674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5601822"/>
            <a:ext cx="7589385" cy="3656478"/>
            <a:chOff x="0" y="0"/>
            <a:chExt cx="10119180" cy="4875304"/>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013570" y="0"/>
              <a:ext cx="4175033" cy="4875304"/>
            </a:xfrm>
            <a:prstGeom prst="rect">
              <a:avLst/>
            </a:prstGeom>
          </p:spPr>
        </p:pic>
        <p:sp>
          <p:nvSpPr>
            <p:cNvPr name="AutoShape 4" id="4"/>
            <p:cNvSpPr/>
            <p:nvPr/>
          </p:nvSpPr>
          <p:spPr>
            <a:xfrm rot="0">
              <a:off x="0" y="4843554"/>
              <a:ext cx="10119180" cy="0"/>
            </a:xfrm>
            <a:prstGeom prst="line">
              <a:avLst/>
            </a:prstGeom>
            <a:ln cap="rnd" w="25400">
              <a:solidFill>
                <a:srgbClr val="243762"/>
              </a:solidFill>
              <a:prstDash val="solid"/>
              <a:headEnd type="none" len="sm" w="sm"/>
              <a:tailEnd type="none" len="sm" w="sm"/>
            </a:ln>
          </p:spPr>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514001" y="2601194"/>
              <a:ext cx="4632446" cy="2274110"/>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670568" y="3094808"/>
              <a:ext cx="951756" cy="1780496"/>
            </a:xfrm>
            <a:prstGeom prst="rect">
              <a:avLst/>
            </a:prstGeom>
          </p:spPr>
        </p:pic>
      </p:gr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1718364"/>
            <a:ext cx="647109" cy="647109"/>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2999449"/>
            <a:ext cx="647109" cy="647109"/>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4278801"/>
            <a:ext cx="647109" cy="647109"/>
          </a:xfrm>
          <a:prstGeom prst="rect">
            <a:avLst/>
          </a:prstGeom>
        </p:spPr>
      </p:pic>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5559886"/>
            <a:ext cx="647109" cy="647109"/>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6839238"/>
            <a:ext cx="647109" cy="647109"/>
          </a:xfrm>
          <a:prstGeom prst="rect">
            <a:avLst/>
          </a:prstGeom>
        </p:spPr>
      </p:pic>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534268" y="8120324"/>
            <a:ext cx="647109" cy="647109"/>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7076415" y="4748328"/>
            <a:ext cx="2423169" cy="5538672"/>
          </a:xfrm>
          <a:prstGeom prst="rect">
            <a:avLst/>
          </a:prstGeom>
        </p:spPr>
      </p:pic>
      <p:sp>
        <p:nvSpPr>
          <p:cNvPr name="TextBox 14" id="14"/>
          <p:cNvSpPr txBox="true"/>
          <p:nvPr/>
        </p:nvSpPr>
        <p:spPr>
          <a:xfrm rot="0">
            <a:off x="11422207" y="1529092"/>
            <a:ext cx="5837093" cy="111271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Chatbots and AI Image Generators</a:t>
            </a:r>
          </a:p>
        </p:txBody>
      </p:sp>
      <p:sp>
        <p:nvSpPr>
          <p:cNvPr name="TextBox 15" id="15"/>
          <p:cNvSpPr txBox="true"/>
          <p:nvPr/>
        </p:nvSpPr>
        <p:spPr>
          <a:xfrm rot="0">
            <a:off x="1028700" y="2241158"/>
            <a:ext cx="6795645" cy="1316988"/>
          </a:xfrm>
          <a:prstGeom prst="rect">
            <a:avLst/>
          </a:prstGeom>
        </p:spPr>
        <p:txBody>
          <a:bodyPr anchor="t" rtlCol="false" tIns="0" lIns="0" bIns="0" rIns="0">
            <a:spAutoFit/>
          </a:bodyPr>
          <a:lstStyle/>
          <a:p>
            <a:pPr algn="ctr">
              <a:lnSpc>
                <a:spcPts val="10119"/>
              </a:lnSpc>
            </a:pPr>
            <a:r>
              <a:rPr lang="en-US" sz="9199" spc="-91">
                <a:solidFill>
                  <a:srgbClr val="3884FD"/>
                </a:solidFill>
                <a:latin typeface="Rubik Medium Bold"/>
              </a:rPr>
              <a:t>Plan</a:t>
            </a:r>
          </a:p>
        </p:txBody>
      </p:sp>
      <p:sp>
        <p:nvSpPr>
          <p:cNvPr name="TextBox 16" id="16"/>
          <p:cNvSpPr txBox="true"/>
          <p:nvPr/>
        </p:nvSpPr>
        <p:spPr>
          <a:xfrm rot="0">
            <a:off x="11422207" y="6650066"/>
            <a:ext cx="5837093" cy="111271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Face detection, Smart devices and  Navigation</a:t>
            </a:r>
          </a:p>
        </p:txBody>
      </p:sp>
      <p:sp>
        <p:nvSpPr>
          <p:cNvPr name="TextBox 17" id="17"/>
          <p:cNvSpPr txBox="true"/>
          <p:nvPr/>
        </p:nvSpPr>
        <p:spPr>
          <a:xfrm rot="0">
            <a:off x="11422207" y="4089530"/>
            <a:ext cx="5837093" cy="111271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Security, Surveillance and Criminal justice</a:t>
            </a:r>
          </a:p>
        </p:txBody>
      </p:sp>
      <p:sp>
        <p:nvSpPr>
          <p:cNvPr name="TextBox 18" id="18"/>
          <p:cNvSpPr txBox="true"/>
          <p:nvPr/>
        </p:nvSpPr>
        <p:spPr>
          <a:xfrm rot="0">
            <a:off x="11422207" y="5569411"/>
            <a:ext cx="5837093" cy="55159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Health care</a:t>
            </a:r>
          </a:p>
        </p:txBody>
      </p:sp>
      <p:sp>
        <p:nvSpPr>
          <p:cNvPr name="TextBox 19" id="19"/>
          <p:cNvSpPr txBox="true"/>
          <p:nvPr/>
        </p:nvSpPr>
        <p:spPr>
          <a:xfrm rot="0">
            <a:off x="11422207" y="3008974"/>
            <a:ext cx="5837093" cy="55159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Finance services</a:t>
            </a:r>
          </a:p>
        </p:txBody>
      </p:sp>
      <p:sp>
        <p:nvSpPr>
          <p:cNvPr name="TextBox 20" id="20"/>
          <p:cNvSpPr txBox="true"/>
          <p:nvPr/>
        </p:nvSpPr>
        <p:spPr>
          <a:xfrm rot="0">
            <a:off x="11422207" y="8172844"/>
            <a:ext cx="5837093" cy="551594"/>
          </a:xfrm>
          <a:prstGeom prst="rect">
            <a:avLst/>
          </a:prstGeom>
        </p:spPr>
        <p:txBody>
          <a:bodyPr anchor="t" rtlCol="false" tIns="0" lIns="0" bIns="0" rIns="0">
            <a:spAutoFit/>
          </a:bodyPr>
          <a:lstStyle/>
          <a:p>
            <a:pPr>
              <a:lnSpc>
                <a:spcPts val="4498"/>
              </a:lnSpc>
            </a:pPr>
            <a:r>
              <a:rPr lang="en-US" sz="3748">
                <a:solidFill>
                  <a:srgbClr val="243762"/>
                </a:solidFill>
                <a:latin typeface="Clear Sans Bold"/>
              </a:rPr>
              <a:t>Video games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025" r="0" b="7025"/>
          <a:stretch>
            <a:fillRect/>
          </a:stretch>
        </p:blipFill>
        <p:spPr>
          <a:xfrm flipH="false" flipV="false" rot="0">
            <a:off x="-595993" y="-4570857"/>
            <a:ext cx="18883993" cy="714146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888556" y="1028700"/>
            <a:ext cx="8539144" cy="8229600"/>
          </a:xfrm>
          <a:prstGeom prst="rect">
            <a:avLst/>
          </a:prstGeom>
        </p:spPr>
      </p:pic>
      <p:sp>
        <p:nvSpPr>
          <p:cNvPr name="TextBox 4" id="4"/>
          <p:cNvSpPr txBox="true"/>
          <p:nvPr/>
        </p:nvSpPr>
        <p:spPr>
          <a:xfrm rot="0">
            <a:off x="1028700" y="3653155"/>
            <a:ext cx="9716981" cy="5605145"/>
          </a:xfrm>
          <a:prstGeom prst="rect">
            <a:avLst/>
          </a:prstGeom>
        </p:spPr>
        <p:txBody>
          <a:bodyPr anchor="t" rtlCol="false" tIns="0" lIns="0" bIns="0" rIns="0">
            <a:spAutoFit/>
          </a:bodyPr>
          <a:lstStyle/>
          <a:p>
            <a:pPr>
              <a:lnSpc>
                <a:spcPts val="4480"/>
              </a:lnSpc>
              <a:spcBef>
                <a:spcPct val="0"/>
              </a:spcBef>
            </a:pPr>
            <a:r>
              <a:rPr lang="en-US" sz="3200">
                <a:solidFill>
                  <a:srgbClr val="243762"/>
                </a:solidFill>
                <a:latin typeface="Rubik Medium"/>
              </a:rPr>
              <a:t>Artificial intelligence and technology have revolutionized our lives, economies, and societies. AI, a branch of computer science, creates intelligent machines that imitate human tasks. It is used in various applications like recommendation algorithms, chatbots, forecasting, and optimization. AI in the workplace boosts productivity and job satisfaction, allowing people to focus on unique skills. Its impact spans across industries.</a:t>
            </a:r>
          </a:p>
        </p:txBody>
      </p:sp>
      <p:sp>
        <p:nvSpPr>
          <p:cNvPr name="TextBox 5" id="5"/>
          <p:cNvSpPr txBox="true"/>
          <p:nvPr/>
        </p:nvSpPr>
        <p:spPr>
          <a:xfrm rot="0">
            <a:off x="1028700" y="1104900"/>
            <a:ext cx="7127519" cy="1212850"/>
          </a:xfrm>
          <a:prstGeom prst="rect">
            <a:avLst/>
          </a:prstGeom>
        </p:spPr>
        <p:txBody>
          <a:bodyPr anchor="t" rtlCol="false" tIns="0" lIns="0" bIns="0" rIns="0">
            <a:spAutoFit/>
          </a:bodyPr>
          <a:lstStyle/>
          <a:p>
            <a:pPr>
              <a:lnSpc>
                <a:spcPts val="9349"/>
              </a:lnSpc>
            </a:pPr>
            <a:r>
              <a:rPr lang="en-US" sz="8499" spc="-84">
                <a:solidFill>
                  <a:srgbClr val="3884FD"/>
                </a:solidFill>
                <a:latin typeface="Rubik Medium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21111" y="8818789"/>
            <a:ext cx="5832227" cy="0"/>
          </a:xfrm>
          <a:prstGeom prst="line">
            <a:avLst/>
          </a:prstGeom>
          <a:ln cap="rnd" w="19050">
            <a:solidFill>
              <a:srgbClr val="243762"/>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421111" y="4057752"/>
            <a:ext cx="5826265" cy="4114800"/>
          </a:xfrm>
          <a:prstGeom prst="rect">
            <a:avLst/>
          </a:prstGeom>
        </p:spPr>
      </p:pic>
      <p:pic>
        <p:nvPicPr>
          <p:cNvPr name="Picture 4" id="4"/>
          <p:cNvPicPr>
            <a:picLocks noChangeAspect="true"/>
          </p:cNvPicPr>
          <p:nvPr/>
        </p:nvPicPr>
        <p:blipFill>
          <a:blip r:embed="rId4"/>
          <a:srcRect l="0" t="7025" r="0" b="7025"/>
          <a:stretch>
            <a:fillRect/>
          </a:stretch>
        </p:blipFill>
        <p:spPr>
          <a:xfrm flipH="false" flipV="false" rot="0">
            <a:off x="-595993" y="-4570857"/>
            <a:ext cx="18883993" cy="7141464"/>
          </a:xfrm>
          <a:prstGeom prst="rect">
            <a:avLst/>
          </a:prstGeom>
        </p:spPr>
      </p:pic>
      <p:sp>
        <p:nvSpPr>
          <p:cNvPr name="TextBox 5" id="5"/>
          <p:cNvSpPr txBox="true"/>
          <p:nvPr/>
        </p:nvSpPr>
        <p:spPr>
          <a:xfrm rot="0">
            <a:off x="1028700" y="1076325"/>
            <a:ext cx="13977920" cy="915965"/>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Chatbots and AI Image Generators</a:t>
            </a:r>
          </a:p>
        </p:txBody>
      </p:sp>
      <p:sp>
        <p:nvSpPr>
          <p:cNvPr name="TextBox 6" id="6"/>
          <p:cNvSpPr txBox="true"/>
          <p:nvPr/>
        </p:nvSpPr>
        <p:spPr>
          <a:xfrm rot="0">
            <a:off x="1028700" y="3382457"/>
            <a:ext cx="9980060" cy="5770273"/>
          </a:xfrm>
          <a:prstGeom prst="rect">
            <a:avLst/>
          </a:prstGeom>
        </p:spPr>
        <p:txBody>
          <a:bodyPr anchor="t" rtlCol="false" tIns="0" lIns="0" bIns="0" rIns="0">
            <a:spAutoFit/>
          </a:bodyPr>
          <a:lstStyle/>
          <a:p>
            <a:pPr algn="just">
              <a:lnSpc>
                <a:spcPts val="4607"/>
              </a:lnSpc>
              <a:spcBef>
                <a:spcPct val="0"/>
              </a:spcBef>
            </a:pPr>
            <a:r>
              <a:rPr lang="en-US" sz="3291">
                <a:solidFill>
                  <a:srgbClr val="243762"/>
                </a:solidFill>
                <a:latin typeface="Clear Sans Bold"/>
              </a:rPr>
              <a:t>ChatGPT is an artificial intelligence chatbot that recreates human-like conversations and is capable of performing a variety of online tasks. In addition, advances in artificial intelligence have made it possible to generate complex images using a range of AI technologies. Image generators such as Midjourney can create vivid and engaging visuals that are as good as, and in some cases better than, those created by human artists, demonstrating the potential of AI in the creative industry.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575493" y="7430861"/>
            <a:ext cx="5832227" cy="0"/>
          </a:xfrm>
          <a:prstGeom prst="line">
            <a:avLst/>
          </a:prstGeom>
          <a:ln cap="rnd" w="19050">
            <a:solidFill>
              <a:srgbClr val="243762"/>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963312" y="2975031"/>
            <a:ext cx="5056590" cy="4114800"/>
          </a:xfrm>
          <a:prstGeom prst="rect">
            <a:avLst/>
          </a:prstGeom>
        </p:spPr>
      </p:pic>
      <p:sp>
        <p:nvSpPr>
          <p:cNvPr name="TextBox 4" id="4"/>
          <p:cNvSpPr txBox="true"/>
          <p:nvPr/>
        </p:nvSpPr>
        <p:spPr>
          <a:xfrm rot="0">
            <a:off x="1028700" y="2917881"/>
            <a:ext cx="9980060" cy="6349944"/>
          </a:xfrm>
          <a:prstGeom prst="rect">
            <a:avLst/>
          </a:prstGeom>
        </p:spPr>
        <p:txBody>
          <a:bodyPr anchor="t" rtlCol="false" tIns="0" lIns="0" bIns="0" rIns="0">
            <a:spAutoFit/>
          </a:bodyPr>
          <a:lstStyle/>
          <a:p>
            <a:pPr algn="just">
              <a:lnSpc>
                <a:spcPts val="4607"/>
              </a:lnSpc>
              <a:spcBef>
                <a:spcPct val="0"/>
              </a:spcBef>
            </a:pPr>
            <a:r>
              <a:rPr lang="en-US" sz="3291">
                <a:solidFill>
                  <a:srgbClr val="243762"/>
                </a:solidFill>
                <a:latin typeface="Clear Sans Bold"/>
              </a:rPr>
              <a:t>Banks have embraced technology advancements, shifting from physical spaces to mobile platforms for conducting operations. AI plays a crucial role in various banking areas, such as fraud detection, customer analysis, and service provision. Notifications from banks regarding transactions on new devices exemplify the use of AI in identifying potential fraud. Furthermore, AI analyzes customer preferences, requirements, and financial status to offer personalized product recommendations, enhancing the banking experience.</a:t>
            </a:r>
          </a:p>
        </p:txBody>
      </p:sp>
      <p:pic>
        <p:nvPicPr>
          <p:cNvPr name="Picture 5" id="5"/>
          <p:cNvPicPr>
            <a:picLocks noChangeAspect="true"/>
          </p:cNvPicPr>
          <p:nvPr/>
        </p:nvPicPr>
        <p:blipFill>
          <a:blip r:embed="rId4"/>
          <a:srcRect l="0" t="7025" r="0" b="7025"/>
          <a:stretch>
            <a:fillRect/>
          </a:stretch>
        </p:blipFill>
        <p:spPr>
          <a:xfrm flipH="false" flipV="false" rot="0">
            <a:off x="-595993" y="-4570857"/>
            <a:ext cx="18883993" cy="7141464"/>
          </a:xfrm>
          <a:prstGeom prst="rect">
            <a:avLst/>
          </a:prstGeom>
        </p:spPr>
      </p:pic>
      <p:sp>
        <p:nvSpPr>
          <p:cNvPr name="TextBox 6" id="6"/>
          <p:cNvSpPr txBox="true"/>
          <p:nvPr/>
        </p:nvSpPr>
        <p:spPr>
          <a:xfrm rot="0">
            <a:off x="1028700" y="1076325"/>
            <a:ext cx="13977920" cy="915965"/>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Finance services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025" r="0" b="7025"/>
          <a:stretch>
            <a:fillRect/>
          </a:stretch>
        </p:blipFill>
        <p:spPr>
          <a:xfrm flipH="false" flipV="false" rot="0">
            <a:off x="-595993" y="-4570857"/>
            <a:ext cx="18883993" cy="7141464"/>
          </a:xfrm>
          <a:prstGeom prst="rect">
            <a:avLst/>
          </a:prstGeom>
        </p:spPr>
      </p:pic>
      <p:sp>
        <p:nvSpPr>
          <p:cNvPr name="TextBox 3" id="3"/>
          <p:cNvSpPr txBox="true"/>
          <p:nvPr/>
        </p:nvSpPr>
        <p:spPr>
          <a:xfrm rot="0">
            <a:off x="1028700" y="772539"/>
            <a:ext cx="13977920" cy="1798068"/>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Security, Surveillance and Criminal justice</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184481" y="3305462"/>
            <a:ext cx="5644279" cy="5981413"/>
          </a:xfrm>
          <a:prstGeom prst="rect">
            <a:avLst/>
          </a:prstGeom>
        </p:spPr>
      </p:pic>
      <p:sp>
        <p:nvSpPr>
          <p:cNvPr name="AutoShape 5" id="5"/>
          <p:cNvSpPr/>
          <p:nvPr/>
        </p:nvSpPr>
        <p:spPr>
          <a:xfrm>
            <a:off x="12090507" y="9573986"/>
            <a:ext cx="5832227" cy="0"/>
          </a:xfrm>
          <a:prstGeom prst="line">
            <a:avLst/>
          </a:prstGeom>
          <a:ln cap="rnd" w="19050">
            <a:solidFill>
              <a:srgbClr val="243762"/>
            </a:solidFill>
            <a:prstDash val="solid"/>
            <a:headEnd type="none" len="sm" w="sm"/>
            <a:tailEnd type="none" len="sm" w="sm"/>
          </a:ln>
        </p:spPr>
      </p:sp>
      <p:sp>
        <p:nvSpPr>
          <p:cNvPr name="TextBox 6" id="6"/>
          <p:cNvSpPr txBox="true"/>
          <p:nvPr/>
        </p:nvSpPr>
        <p:spPr>
          <a:xfrm rot="0">
            <a:off x="1028700" y="3364239"/>
            <a:ext cx="10586321" cy="5806709"/>
          </a:xfrm>
          <a:prstGeom prst="rect">
            <a:avLst/>
          </a:prstGeom>
        </p:spPr>
        <p:txBody>
          <a:bodyPr anchor="t" rtlCol="false" tIns="0" lIns="0" bIns="0" rIns="0">
            <a:spAutoFit/>
          </a:bodyPr>
          <a:lstStyle/>
          <a:p>
            <a:pPr algn="just">
              <a:lnSpc>
                <a:spcPts val="3854"/>
              </a:lnSpc>
              <a:spcBef>
                <a:spcPct val="0"/>
              </a:spcBef>
            </a:pPr>
            <a:r>
              <a:rPr lang="en-US" sz="2753">
                <a:solidFill>
                  <a:srgbClr val="243762"/>
                </a:solidFill>
                <a:latin typeface="Clear Sans Bold"/>
              </a:rPr>
              <a:t>Artificial intelligence is transforming video surveillance by automating monitoring operations and using machine learning techniques. This allows observers to focus on critical situations, while AI software performs ongoing monitoring and detects anomalous activity that may not be noticed by human observers. However, concerns have been raised about the potential misuse of AI algorithms and their impact on privacy and fairness. For example, Chicago's AI-powered “Strategic Target List" has been criticized for disproportionately targeting people of color. Despite the concerns, countries like China are rapidly deploying AI-based surveillance systems, integrating various data sources to enhance law enforcement and national security.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731685" y="8448438"/>
            <a:ext cx="5832227" cy="0"/>
          </a:xfrm>
          <a:prstGeom prst="line">
            <a:avLst/>
          </a:prstGeom>
          <a:ln cap="rnd" w="19050">
            <a:solidFill>
              <a:srgbClr val="243762"/>
            </a:solidFill>
            <a:prstDash val="solid"/>
            <a:headEnd type="none" len="sm" w="sm"/>
            <a:tailEnd type="none" len="sm" w="sm"/>
          </a:ln>
        </p:spPr>
      </p:sp>
      <p:sp>
        <p:nvSpPr>
          <p:cNvPr name="TextBox 3" id="3"/>
          <p:cNvSpPr txBox="true"/>
          <p:nvPr/>
        </p:nvSpPr>
        <p:spPr>
          <a:xfrm rot="0">
            <a:off x="1028700" y="3248312"/>
            <a:ext cx="10163756" cy="5190601"/>
          </a:xfrm>
          <a:prstGeom prst="rect">
            <a:avLst/>
          </a:prstGeom>
        </p:spPr>
        <p:txBody>
          <a:bodyPr anchor="t" rtlCol="false" tIns="0" lIns="0" bIns="0" rIns="0">
            <a:spAutoFit/>
          </a:bodyPr>
          <a:lstStyle/>
          <a:p>
            <a:pPr algn="just">
              <a:lnSpc>
                <a:spcPts val="4607"/>
              </a:lnSpc>
              <a:spcBef>
                <a:spcPct val="0"/>
              </a:spcBef>
            </a:pPr>
            <a:r>
              <a:rPr lang="en-US" sz="3291">
                <a:solidFill>
                  <a:srgbClr val="243762"/>
                </a:solidFill>
                <a:latin typeface="Clear Sans Bold"/>
              </a:rPr>
              <a:t>AI tools enhance healthcare design by improving computational sophistication. For example, Merantix applies deep learning to medical imaging, enabling automated detection of lymph nodes in CT scans. This saves time and costs compared to manual analysis by radiologists. AI also plays a role in predicting challenges and allocating resources for congestive heart failure, reducing hospitalization rates and costs for senior citizens.</a:t>
            </a:r>
          </a:p>
        </p:txBody>
      </p:sp>
      <p:pic>
        <p:nvPicPr>
          <p:cNvPr name="Picture 4" id="4"/>
          <p:cNvPicPr>
            <a:picLocks noChangeAspect="true"/>
          </p:cNvPicPr>
          <p:nvPr/>
        </p:nvPicPr>
        <p:blipFill>
          <a:blip r:embed="rId2"/>
          <a:srcRect l="0" t="7025" r="0" b="7025"/>
          <a:stretch>
            <a:fillRect/>
          </a:stretch>
        </p:blipFill>
        <p:spPr>
          <a:xfrm flipH="false" flipV="false" rot="0">
            <a:off x="-595993" y="-4570857"/>
            <a:ext cx="18883993" cy="7141464"/>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036297" y="2512264"/>
            <a:ext cx="5223003" cy="5262472"/>
          </a:xfrm>
          <a:prstGeom prst="rect">
            <a:avLst/>
          </a:prstGeom>
        </p:spPr>
      </p:pic>
      <p:sp>
        <p:nvSpPr>
          <p:cNvPr name="TextBox 6" id="6"/>
          <p:cNvSpPr txBox="true"/>
          <p:nvPr/>
        </p:nvSpPr>
        <p:spPr>
          <a:xfrm rot="0">
            <a:off x="1028700" y="1076325"/>
            <a:ext cx="13977920" cy="915965"/>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Health care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2090507" y="9248775"/>
            <a:ext cx="5832227" cy="0"/>
          </a:xfrm>
          <a:prstGeom prst="line">
            <a:avLst/>
          </a:prstGeom>
          <a:ln cap="rnd" w="19050">
            <a:solidFill>
              <a:srgbClr val="243762"/>
            </a:solidFill>
            <a:prstDash val="solid"/>
            <a:headEnd type="none" len="sm" w="sm"/>
            <a:tailEnd type="none" len="sm" w="sm"/>
          </a:ln>
        </p:spPr>
      </p:sp>
      <p:sp>
        <p:nvSpPr>
          <p:cNvPr name="TextBox 3" id="3"/>
          <p:cNvSpPr txBox="true"/>
          <p:nvPr/>
        </p:nvSpPr>
        <p:spPr>
          <a:xfrm rot="0">
            <a:off x="1028700" y="3248312"/>
            <a:ext cx="10398373" cy="6349944"/>
          </a:xfrm>
          <a:prstGeom prst="rect">
            <a:avLst/>
          </a:prstGeom>
        </p:spPr>
        <p:txBody>
          <a:bodyPr anchor="t" rtlCol="false" tIns="0" lIns="0" bIns="0" rIns="0">
            <a:spAutoFit/>
          </a:bodyPr>
          <a:lstStyle/>
          <a:p>
            <a:pPr algn="just">
              <a:lnSpc>
                <a:spcPts val="4607"/>
              </a:lnSpc>
              <a:spcBef>
                <a:spcPct val="0"/>
              </a:spcBef>
            </a:pPr>
            <a:r>
              <a:rPr lang="en-US" sz="3291">
                <a:solidFill>
                  <a:srgbClr val="243762"/>
                </a:solidFill>
                <a:latin typeface="Clear Sans Bold"/>
              </a:rPr>
              <a:t>Face detection is a groundbreaking technology that enables devices to accurately identify and analyze human faces. By utilizing facial recognition, smart devices can offer tailored experiences and enhance security measures. Additionally, navigation systems equipped with advanced algorithms and sensors provide precise and efficient guidance, making travel more convenient and enjoyable. As these technologies continue to evolve, they play a crucial role in shaping a future where our devices seamlessly adapt to our individual needs and preferences.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63611" y="3017268"/>
            <a:ext cx="5286019" cy="5571561"/>
          </a:xfrm>
          <a:prstGeom prst="rect">
            <a:avLst/>
          </a:prstGeom>
        </p:spPr>
      </p:pic>
      <p:pic>
        <p:nvPicPr>
          <p:cNvPr name="Picture 5" id="5"/>
          <p:cNvPicPr>
            <a:picLocks noChangeAspect="true"/>
          </p:cNvPicPr>
          <p:nvPr/>
        </p:nvPicPr>
        <p:blipFill>
          <a:blip r:embed="rId4"/>
          <a:srcRect l="0" t="7025" r="0" b="7025"/>
          <a:stretch>
            <a:fillRect/>
          </a:stretch>
        </p:blipFill>
        <p:spPr>
          <a:xfrm flipH="false" flipV="false" rot="0">
            <a:off x="-595993" y="-4570857"/>
            <a:ext cx="18883993" cy="7141464"/>
          </a:xfrm>
          <a:prstGeom prst="rect">
            <a:avLst/>
          </a:prstGeom>
        </p:spPr>
      </p:pic>
      <p:sp>
        <p:nvSpPr>
          <p:cNvPr name="TextBox 6" id="6"/>
          <p:cNvSpPr txBox="true"/>
          <p:nvPr/>
        </p:nvSpPr>
        <p:spPr>
          <a:xfrm rot="0">
            <a:off x="1028700" y="571500"/>
            <a:ext cx="13977920" cy="1798068"/>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Face detection, Smart devices and</a:t>
            </a:r>
            <a:r>
              <a:rPr lang="en-US" sz="6416" spc="-64">
                <a:solidFill>
                  <a:srgbClr val="3884FD"/>
                </a:solidFill>
                <a:latin typeface="Rubik Medium Bold"/>
              </a:rPr>
              <a:t> Navigation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2090507" y="8104414"/>
            <a:ext cx="5832227" cy="0"/>
          </a:xfrm>
          <a:prstGeom prst="line">
            <a:avLst/>
          </a:prstGeom>
          <a:ln cap="rnd" w="19050">
            <a:solidFill>
              <a:srgbClr val="243762"/>
            </a:solidFill>
            <a:prstDash val="solid"/>
            <a:headEnd type="none" len="sm" w="sm"/>
            <a:tailEnd type="none" len="sm" w="sm"/>
          </a:ln>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143783" y="2894341"/>
            <a:ext cx="8398308" cy="4871018"/>
          </a:xfrm>
          <a:prstGeom prst="rect">
            <a:avLst/>
          </a:prstGeom>
        </p:spPr>
      </p:pic>
      <p:pic>
        <p:nvPicPr>
          <p:cNvPr name="Picture 4" id="4"/>
          <p:cNvPicPr>
            <a:picLocks noChangeAspect="true"/>
          </p:cNvPicPr>
          <p:nvPr/>
        </p:nvPicPr>
        <p:blipFill>
          <a:blip r:embed="rId4"/>
          <a:srcRect l="0" t="7025" r="0" b="7025"/>
          <a:stretch>
            <a:fillRect/>
          </a:stretch>
        </p:blipFill>
        <p:spPr>
          <a:xfrm flipH="false" flipV="false" rot="0">
            <a:off x="-595993" y="-4570857"/>
            <a:ext cx="18883993" cy="7141464"/>
          </a:xfrm>
          <a:prstGeom prst="rect">
            <a:avLst/>
          </a:prstGeom>
        </p:spPr>
      </p:pic>
      <p:sp>
        <p:nvSpPr>
          <p:cNvPr name="TextBox 5" id="5"/>
          <p:cNvSpPr txBox="true"/>
          <p:nvPr/>
        </p:nvSpPr>
        <p:spPr>
          <a:xfrm rot="0">
            <a:off x="1028700" y="1076325"/>
            <a:ext cx="13977920" cy="915965"/>
          </a:xfrm>
          <a:prstGeom prst="rect">
            <a:avLst/>
          </a:prstGeom>
        </p:spPr>
        <p:txBody>
          <a:bodyPr anchor="t" rtlCol="false" tIns="0" lIns="0" bIns="0" rIns="0">
            <a:spAutoFit/>
          </a:bodyPr>
          <a:lstStyle/>
          <a:p>
            <a:pPr>
              <a:lnSpc>
                <a:spcPts val="7057"/>
              </a:lnSpc>
            </a:pPr>
            <a:r>
              <a:rPr lang="en-US" sz="6416" spc="-64">
                <a:solidFill>
                  <a:srgbClr val="3884FD"/>
                </a:solidFill>
                <a:latin typeface="Rubik Medium Bold"/>
              </a:rPr>
              <a:t>Video games</a:t>
            </a:r>
          </a:p>
        </p:txBody>
      </p:sp>
      <p:sp>
        <p:nvSpPr>
          <p:cNvPr name="TextBox 6" id="6"/>
          <p:cNvSpPr txBox="true"/>
          <p:nvPr/>
        </p:nvSpPr>
        <p:spPr>
          <a:xfrm rot="0">
            <a:off x="1028700" y="3248312"/>
            <a:ext cx="9980060" cy="5190601"/>
          </a:xfrm>
          <a:prstGeom prst="rect">
            <a:avLst/>
          </a:prstGeom>
        </p:spPr>
        <p:txBody>
          <a:bodyPr anchor="t" rtlCol="false" tIns="0" lIns="0" bIns="0" rIns="0">
            <a:spAutoFit/>
          </a:bodyPr>
          <a:lstStyle/>
          <a:p>
            <a:pPr algn="just">
              <a:lnSpc>
                <a:spcPts val="4607"/>
              </a:lnSpc>
              <a:spcBef>
                <a:spcPct val="0"/>
              </a:spcBef>
            </a:pPr>
            <a:r>
              <a:rPr lang="en-US" sz="3291">
                <a:solidFill>
                  <a:srgbClr val="243762"/>
                </a:solidFill>
                <a:latin typeface="Clear Sans Bold"/>
              </a:rPr>
              <a:t>AI is increasingly prevalent in video games, enhancing realism and gameplay across various genres like racing, shooting, and strategy games. By incorporating AI technology, game developers strive to create immersive gaming experiences for players. Additionally, companies are actively developing games to analyze player patterns and refine their algorithms, leading to continuous improvements in gaming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DAFjt0d1guA</dc:identifier>
  <dcterms:modified xsi:type="dcterms:W3CDTF">2011-08-01T06:04:30Z</dcterms:modified>
  <cp:revision>1</cp:revision>
  <dc:title>Циста</dc:title>
</cp:coreProperties>
</file>