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custom-properties+xml" PartName="/docProps/custom.xml"/>
</Types>
</file>

<file path=_rels/.rels><?xml version="1.0" encoding="UTF-8" standalone="yes" ?><Relationships xmlns="http://schemas.openxmlformats.org/package/2006/relationships"><Relationship Id="rId3" Target="docProps/core.xml" Type="http://schemas.openxmlformats.org/package/2006/relationships/metadata/core-properties"/><Relationship Id="rId2" Target="docProps/thumbnail.jpeg" Type="http://schemas.openxmlformats.org/package/2006/relationships/metadata/thumbnail"/><Relationship Id="rId1" Target="ppt/presentation.xml" Type="http://schemas.openxmlformats.org/officeDocument/2006/relationships/officeDocument"/><Relationship Id="rId4" Target="docProps/app.xml" Type="http://schemas.openxmlformats.org/officeDocument/2006/relationships/extended-properties"/><Relationship Id="rId5" Target="docProps/custom.xml" Type="http://schemas.openxmlformats.org/officeDocument/2006/relationships/custom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7" r:id="rId2"/>
    <p:sldId id="334" r:id="rId3"/>
    <p:sldId id="274" r:id="rId4"/>
    <p:sldId id="335" r:id="rId5"/>
    <p:sldId id="280" r:id="rId6"/>
    <p:sldId id="277" r:id="rId7"/>
    <p:sldId id="279" r:id="rId8"/>
    <p:sldId id="333" r:id="rId9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озділ за замовчуванням" id="{7A5684CD-DEE0-4088-8D8E-FE59FBFE3EAA}">
          <p14:sldIdLst>
            <p14:sldId id="257"/>
            <p14:sldId id="334"/>
            <p14:sldId id="274"/>
            <p14:sldId id="335"/>
            <p14:sldId id="280"/>
            <p14:sldId id="277"/>
            <p14:sldId id="279"/>
            <p14:sldId id="33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35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44" autoAdjust="0"/>
    <p:restoredTop sz="94660"/>
  </p:normalViewPr>
  <p:slideViewPr>
    <p:cSldViewPr>
      <p:cViewPr varScale="1">
        <p:scale>
          <a:sx n="108" d="100"/>
          <a:sy n="108" d="100"/>
        </p:scale>
        <p:origin x="183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ый треугольник 9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5" name="Группа 1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Полилиния 6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7" name="Полилиния 7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8" name="Полилиния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10" name="Прямая соединительная лини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11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C4F7403E-521F-4516-90AA-62A2A52F73DC}" type="datetimeFigureOut">
              <a:rPr lang="ru-RU"/>
              <a:pPr>
                <a:defRPr/>
              </a:pPr>
              <a:t>22.02.2021</a:t>
            </a:fld>
            <a:endParaRPr lang="ru-RU"/>
          </a:p>
        </p:txBody>
      </p:sp>
      <p:sp>
        <p:nvSpPr>
          <p:cNvPr id="12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13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4C05B853-47F2-40C6-94FE-CD4521C20A6B}" type="slidenum">
              <a:rPr lang="ru-RU"/>
              <a:pPr>
                <a:defRPr/>
              </a:pPr>
              <a:t>‹№›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DAAFFA-83BA-4E0C-B118-22B9FD145AE9}" type="datetimeFigureOut">
              <a:rPr lang="ru-RU"/>
              <a:pPr>
                <a:defRPr/>
              </a:pPr>
              <a:t>22.02.2021</a:t>
            </a:fld>
            <a:endParaRPr lang="ru-RU"/>
          </a:p>
        </p:txBody>
      </p:sp>
      <p:sp>
        <p:nvSpPr>
          <p:cNvPr id="5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B84A66-3A97-4657-92AD-7043FFBF18AB}" type="slidenum">
              <a:rPr lang="ru-RU"/>
              <a:pPr>
                <a:defRPr/>
              </a:pPr>
              <a:t>‹№›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D6DC80-AD43-4C13-8D5E-DA5A1FCE059A}" type="datetimeFigureOut">
              <a:rPr lang="ru-RU"/>
              <a:pPr>
                <a:defRPr/>
              </a:pPr>
              <a:t>22.02.2021</a:t>
            </a:fld>
            <a:endParaRPr lang="ru-RU"/>
          </a:p>
        </p:txBody>
      </p:sp>
      <p:sp>
        <p:nvSpPr>
          <p:cNvPr id="5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89BB09-8F6D-4292-8B5F-3DB130C2CD37}" type="slidenum">
              <a:rPr lang="ru-RU"/>
              <a:pPr>
                <a:defRPr/>
              </a:pPr>
              <a:t>‹№›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4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9EAABF-C10F-4A3C-8385-FB18A579FA3E}" type="datetimeFigureOut">
              <a:rPr lang="ru-RU"/>
              <a:pPr>
                <a:defRPr/>
              </a:pPr>
              <a:t>22.02.2021</a:t>
            </a:fld>
            <a:endParaRPr lang="ru-RU"/>
          </a:p>
        </p:txBody>
      </p:sp>
      <p:sp>
        <p:nvSpPr>
          <p:cNvPr id="5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68B566-7E6F-4494-9993-C2A2B79BFD34}" type="slidenum">
              <a:rPr lang="ru-RU"/>
              <a:pPr>
                <a:defRPr/>
              </a:pPr>
              <a:t>‹№›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ашивка 6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Нашивка 7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1F618F4-53C3-49F2-82EA-3DD8FC174703}" type="datetimeFigureOut">
              <a:rPr lang="ru-RU"/>
              <a:pPr>
                <a:defRPr/>
              </a:pPr>
              <a:t>22.02.2021</a:t>
            </a:fld>
            <a:endParaRPr 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BDDE8B5-7A88-4CF0-B3BF-9FE58C6F0F87}" type="slidenum">
              <a:rPr lang="ru-RU"/>
              <a:pPr>
                <a:defRPr/>
              </a:pPr>
              <a:t>‹№›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5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F24F53-D347-4A59-843F-7F1063A5E983}" type="datetimeFigureOut">
              <a:rPr lang="ru-RU"/>
              <a:pPr>
                <a:defRPr/>
              </a:pPr>
              <a:t>22.02.2021</a:t>
            </a:fld>
            <a:endParaRPr lang="ru-RU"/>
          </a:p>
        </p:txBody>
      </p:sp>
      <p:sp>
        <p:nvSpPr>
          <p:cNvPr id="6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575891-80DC-42E0-B178-77CD9E5FBD5D}" type="slidenum">
              <a:rPr lang="ru-RU"/>
              <a:pPr>
                <a:defRPr/>
              </a:pPr>
              <a:t>‹№›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B31CC22-185E-409A-BEBB-6601A9336FFA}" type="datetimeFigureOut">
              <a:rPr lang="ru-RU"/>
              <a:pPr>
                <a:defRPr/>
              </a:pPr>
              <a:t>22.02.2021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8193EF6-4634-4F76-9A30-9470C4AA1616}" type="slidenum">
              <a:rPr lang="ru-RU"/>
              <a:pPr>
                <a:defRPr/>
              </a:pPr>
              <a:t>‹№›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98C74B-75AA-4DB7-82CD-AB0FAB76B1E0}" type="datetimeFigureOut">
              <a:rPr lang="ru-RU"/>
              <a:pPr>
                <a:defRPr/>
              </a:pPr>
              <a:t>22.02.2021</a:t>
            </a:fld>
            <a:endParaRPr lang="ru-RU"/>
          </a:p>
        </p:txBody>
      </p:sp>
      <p:sp>
        <p:nvSpPr>
          <p:cNvPr id="4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78E946-5145-4659-A7B8-6B032DE68CB9}" type="slidenum">
              <a:rPr lang="ru-RU"/>
              <a:pPr>
                <a:defRPr/>
              </a:pPr>
              <a:t>‹№›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2CAD20-56B5-49AA-890E-F3451AA7B0AF}" type="datetimeFigureOut">
              <a:rPr lang="ru-RU"/>
              <a:pPr>
                <a:defRPr/>
              </a:pPr>
              <a:t>22.02.2021</a:t>
            </a:fld>
            <a:endParaRPr lang="ru-RU"/>
          </a:p>
        </p:txBody>
      </p:sp>
      <p:sp>
        <p:nvSpPr>
          <p:cNvPr id="3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E42941-B87E-496C-B08F-4E5DE14278A5}" type="slidenum">
              <a:rPr lang="ru-RU"/>
              <a:pPr>
                <a:defRPr/>
              </a:pPr>
              <a:t>‹№›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E678BE7C-1C88-4BF0-AEC5-BF8328722566}" type="datetimeFigureOut">
              <a:rPr lang="ru-RU"/>
              <a:pPr>
                <a:defRPr/>
              </a:pPr>
              <a:t>22.02.2021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308F73C-964C-4E2F-B273-5DADD2D51407}" type="slidenum">
              <a:rPr lang="ru-RU"/>
              <a:pPr>
                <a:defRPr/>
              </a:pPr>
              <a:t>‹№›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лилиния 7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6" name="Полилиния 8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" name="Прямоугольный треугольник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8" name="Прямая соединительная линия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Нашивка 11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Нашивка 12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ru-RU" noProof="0"/>
              <a:t>Вставка рисунка</a:t>
            </a:r>
            <a:endParaRPr lang="en-US" noProof="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11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FB0C95DC-D612-47C4-937C-49FF527A6C7B}" type="datetimeFigureOut">
              <a:rPr lang="ru-RU"/>
              <a:pPr>
                <a:defRPr/>
              </a:pPr>
              <a:t>22.02.2021</a:t>
            </a:fld>
            <a:endParaRPr lang="ru-RU"/>
          </a:p>
        </p:txBody>
      </p:sp>
      <p:sp>
        <p:nvSpPr>
          <p:cNvPr id="12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13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26B1AC15-A3D8-4893-BD4A-543A34236E7F}" type="slidenum">
              <a:rPr lang="ru-RU"/>
              <a:pPr>
                <a:defRPr/>
              </a:pPr>
              <a:t>‹№›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1033" name="Текст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smtClean="0">
                <a:solidFill>
                  <a:schemeClr val="tx1"/>
                </a:solidFill>
                <a:latin typeface="+mn-lt"/>
              </a:defRPr>
            </a:lvl1pPr>
            <a:extLst/>
          </a:lstStyle>
          <a:p>
            <a:pPr>
              <a:defRPr/>
            </a:pPr>
            <a:fld id="{883CF0A3-96C6-4839-B67A-30290530A604}" type="datetimeFigureOut">
              <a:rPr lang="ru-RU"/>
              <a:pPr>
                <a:defRPr/>
              </a:pPr>
              <a:t>22.02.2021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</a:defRPr>
            </a:lvl1pPr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b="0" smtClean="0">
                <a:solidFill>
                  <a:schemeClr val="tx1"/>
                </a:solidFill>
                <a:latin typeface="+mn-lt"/>
              </a:defRPr>
            </a:lvl1pPr>
            <a:extLst/>
          </a:lstStyle>
          <a:p>
            <a:pPr>
              <a:defRPr/>
            </a:pPr>
            <a:fld id="{0A90E2CD-F8F5-457F-95D9-F8B3070FDA2B}" type="slidenum">
              <a:rPr lang="ru-RU"/>
              <a:pPr>
                <a:defRPr/>
              </a:pPr>
              <a:t>‹№›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19" r:id="rId2"/>
    <p:sldLayoutId id="2147483721" r:id="rId3"/>
    <p:sldLayoutId id="2147483718" r:id="rId4"/>
    <p:sldLayoutId id="2147483722" r:id="rId5"/>
    <p:sldLayoutId id="2147483717" r:id="rId6"/>
    <p:sldLayoutId id="2147483716" r:id="rId7"/>
    <p:sldLayoutId id="2147483723" r:id="rId8"/>
    <p:sldLayoutId id="2147483724" r:id="rId9"/>
    <p:sldLayoutId id="2147483715" r:id="rId10"/>
    <p:sldLayoutId id="2147483714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fontAlgn="base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fontAlgn="base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 ?><Relationships xmlns="http://schemas.openxmlformats.org/package/2006/relationships"><Relationship Id="rId3" Target="../media/image3.jpeg" Type="http://schemas.openxmlformats.org/officeDocument/2006/relationships/image"/><Relationship Id="rId2" Target="../media/image2.jpeg" Type="http://schemas.openxmlformats.org/officeDocument/2006/relationships/image"/><Relationship Id="rId1" Target="../slideLayouts/slideLayout1.xml" Type="http://schemas.openxmlformats.org/officeDocument/2006/relationships/slideLayout"/></Relationships>
</file>

<file path=ppt/slides/_rels/slide2.xml.rels><?xml version="1.0" encoding="UTF-8" standalone="yes" ?><Relationships xmlns="http://schemas.openxmlformats.org/package/2006/relationships"><Relationship Id="rId2" Target="../media/image4.jpeg" Type="http://schemas.openxmlformats.org/officeDocument/2006/relationships/image"/><Relationship Id="rId1" Target="../slideLayouts/slideLayout4.xml" Type="http://schemas.openxmlformats.org/officeDocument/2006/relationships/slideLayout"/></Relationships>
</file>

<file path=ppt/slides/_rels/slide3.xml.rels><?xml version="1.0" encoding="UTF-8" standalone="yes" ?><Relationships xmlns="http://schemas.openxmlformats.org/package/2006/relationships"><Relationship Id="rId2" Target="../media/image5.jpeg" Type="http://schemas.openxmlformats.org/officeDocument/2006/relationships/image"/><Relationship Id="rId1" Target="../slideLayouts/slideLayout6.xml" Type="http://schemas.openxmlformats.org/officeDocument/2006/relationships/slideLayout"/></Relationships>
</file>

<file path=ppt/slides/_rels/slide4.xml.rels><?xml version="1.0" encoding="UTF-8" standalone="yes" ?><Relationships xmlns="http://schemas.openxmlformats.org/package/2006/relationships"><Relationship Id="rId2" Target="../media/image6.jpeg" Type="http://schemas.openxmlformats.org/officeDocument/2006/relationships/image"/><Relationship Id="rId1" Target="../slideLayouts/slideLayout6.xml" Type="http://schemas.openxmlformats.org/officeDocument/2006/relationships/slideLayout"/></Relationships>
</file>

<file path=ppt/slides/_rels/slide5.xml.rels><?xml version="1.0" encoding="UTF-8" standalone="yes" ?><Relationships xmlns="http://schemas.openxmlformats.org/package/2006/relationships"><Relationship Id="rId3" Target="../media/image8.jpeg" Type="http://schemas.openxmlformats.org/officeDocument/2006/relationships/image"/><Relationship Id="rId2" Target="../media/image7.jpe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 ?><Relationships xmlns="http://schemas.openxmlformats.org/package/2006/relationships"><Relationship Id="rId2" Target="../media/image10.jpeg" Type="http://schemas.openxmlformats.org/officeDocument/2006/relationships/image"/><Relationship Id="rId1" Target="../slideLayouts/slideLayout6.xml" Type="http://schemas.openxmlformats.org/officeDocument/2006/relationships/slideLayout"/></Relationships>
</file>

<file path=ppt/slides/_rels/slide8.xml.rels><?xml version="1.0" encoding="UTF-8" standalone="yes" ?><Relationships xmlns="http://schemas.openxmlformats.org/package/2006/relationships"><Relationship Id="rId3" Target="../media/image11.jpeg" Type="http://schemas.openxmlformats.org/officeDocument/2006/relationships/image"/><Relationship Id="rId2" Target="https://www.journalistic.space/" TargetMode="External" Type="http://schemas.openxmlformats.org/officeDocument/2006/relationships/hyperlink"/><Relationship Id="rId1" Target="../slideLayouts/slideLayout2.xml" Type="http://schemas.openxmlformats.org/officeDocument/2006/relationships/slideLayout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C725A9-CD10-4EC0-9A50-6CAD173F8404}"/>
              </a:ext>
            </a:extLst>
          </p:cNvPr>
          <p:cNvSpPr>
            <a:spLocks noGrp="1"/>
          </p:cNvSpPr>
          <p:nvPr>
            <p:ph type="ctr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uk-UA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МЕДІАГРАМОТНІСТЬ</a:t>
            </a:r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C3A1D469-C355-4710-89DF-ACB82553F5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uk-UA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Вибірковий курс</a:t>
            </a:r>
          </a:p>
          <a:p>
            <a:r>
              <a:rPr lang="uk-UA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журналістики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E2B8FB5-53FA-4147-AC22-466F3D508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5952" y="177554"/>
            <a:ext cx="3765440" cy="2687346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F7F564D-EEEE-4B09-841C-5A749D4DA8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7814" y="4562519"/>
            <a:ext cx="3047155" cy="1189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678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місту 1">
            <a:extLst>
              <a:ext uri="{FF2B5EF4-FFF2-40B4-BE49-F238E27FC236}">
                <a16:creationId xmlns:a16="http://schemas.microsoft.com/office/drawing/2014/main" id="{F6307075-2D0D-463B-8C7D-52FE9E2BA5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0376" y="1268760"/>
            <a:ext cx="4038599" cy="4851812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109537" indent="0">
              <a:buNone/>
            </a:pP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Курс спрямований на підготовку до безпечної та ефективної взаємодії із сучасною системою мас-медіа, включаючи як традиційні (друковані видання, радіо, кіно, телебачення), так і новітні (Інтернет-видання, соціальні медіа)</a:t>
            </a:r>
          </a:p>
        </p:txBody>
      </p:sp>
      <p:sp>
        <p:nvSpPr>
          <p:cNvPr id="8" name="Місце для вмісту 7">
            <a:extLst>
              <a:ext uri="{FF2B5EF4-FFF2-40B4-BE49-F238E27FC236}">
                <a16:creationId xmlns:a16="http://schemas.microsoft.com/office/drawing/2014/main" id="{B3D7DE02-0F32-4869-A5F0-49A8C703803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DCB2CDF6-84D0-4FB4-AD8F-83618460C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479"/>
            <a:ext cx="9144000" cy="11430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uk-UA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МЕТА: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58E154A-8046-45FA-B05E-EE308A04A7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5027" y="1264069"/>
            <a:ext cx="4241236" cy="4851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85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EFF6541-5572-43B7-8679-4BFAD8ECC8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5364088" y="4489626"/>
            <a:ext cx="2861651" cy="15452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3548" y="216260"/>
            <a:ext cx="8244916" cy="602105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sz="31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Ви </a:t>
            </a:r>
            <a:r>
              <a:rPr lang="ru-RU" sz="31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дізнаєтеся</a:t>
            </a:r>
            <a:r>
              <a:rPr lang="ru-RU" sz="31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ru-RU" sz="3100" b="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ru-RU" sz="2800" b="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sz="2800" b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які</a:t>
            </a:r>
            <a:r>
              <a:rPr lang="ru-RU" sz="2800" b="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існують</a:t>
            </a:r>
            <a:r>
              <a:rPr lang="ru-RU" sz="2800" b="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джерела</a:t>
            </a:r>
            <a:r>
              <a:rPr lang="ru-RU" sz="2800" b="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інформації</a:t>
            </a:r>
            <a:r>
              <a:rPr lang="ru-RU" sz="2800" b="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br>
              <a:rPr lang="ru-RU" sz="2800" b="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b="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sz="2800" b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чим</a:t>
            </a:r>
            <a:r>
              <a:rPr lang="ru-RU" sz="2800" b="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відрізняються</a:t>
            </a:r>
            <a:r>
              <a:rPr lang="ru-RU" sz="2800" b="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факти</a:t>
            </a:r>
            <a:r>
              <a:rPr lang="ru-RU" sz="2800" b="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від</a:t>
            </a:r>
            <a:r>
              <a:rPr lang="ru-RU" sz="2800" b="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думок?</a:t>
            </a:r>
            <a:br>
              <a:rPr lang="ru-RU" sz="2800" b="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b="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як </a:t>
            </a:r>
            <a:r>
              <a:rPr lang="ru-RU" sz="2800" b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досягається</a:t>
            </a:r>
            <a:r>
              <a:rPr lang="ru-RU" sz="2800" b="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баланс </a:t>
            </a:r>
            <a:r>
              <a:rPr lang="ru-RU" sz="2800" b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інформації</a:t>
            </a:r>
            <a:r>
              <a:rPr lang="ru-RU" sz="2800" b="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br>
              <a:rPr lang="ru-RU" sz="2800" b="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b="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як </a:t>
            </a:r>
            <a:r>
              <a:rPr lang="ru-RU" sz="2800" b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медіа</a:t>
            </a:r>
            <a:r>
              <a:rPr lang="ru-RU" sz="2800" b="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формують</a:t>
            </a:r>
            <a:r>
              <a:rPr lang="ru-RU" sz="2800" b="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картину </a:t>
            </a:r>
            <a:r>
              <a:rPr lang="ru-RU" sz="2800" b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світу</a:t>
            </a:r>
            <a:r>
              <a:rPr lang="ru-RU" sz="2800" b="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  </a:t>
            </a:r>
            <a:br>
              <a:rPr lang="ru-RU" sz="2800" b="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b="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­- ­для </a:t>
            </a:r>
            <a:r>
              <a:rPr lang="ru-RU" sz="2800" b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чого</a:t>
            </a:r>
            <a:r>
              <a:rPr lang="ru-RU" sz="2800" b="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створюються</a:t>
            </a:r>
            <a:r>
              <a:rPr lang="ru-RU" sz="2800" b="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фейки? </a:t>
            </a:r>
            <a:br>
              <a:rPr lang="ru-RU" sz="2800" b="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b="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sz="2800" b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що</a:t>
            </a:r>
            <a:r>
              <a:rPr lang="ru-RU" sz="2800" b="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таке</a:t>
            </a:r>
            <a:r>
              <a:rPr lang="ru-RU" sz="2800" b="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діпфейки</a:t>
            </a:r>
            <a:r>
              <a:rPr lang="ru-RU" sz="2800" b="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br>
              <a:rPr lang="ru-RU" sz="2800" b="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b="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­- як </a:t>
            </a:r>
            <a:r>
              <a:rPr lang="ru-RU" sz="2800" b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ведуться</a:t>
            </a:r>
            <a:r>
              <a:rPr lang="ru-RU" sz="2800" b="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інформаційні</a:t>
            </a:r>
            <a:r>
              <a:rPr lang="ru-RU" sz="2800" b="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війни</a:t>
            </a:r>
            <a:r>
              <a:rPr lang="ru-RU" sz="2800" b="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br>
              <a:rPr lang="ru-RU" sz="2800" b="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b="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­- як </a:t>
            </a:r>
            <a:r>
              <a:rPr lang="ru-RU" sz="2800" b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діють</a:t>
            </a:r>
            <a:r>
              <a:rPr lang="ru-RU" sz="2800" b="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ботоферми</a:t>
            </a:r>
            <a:r>
              <a:rPr lang="ru-RU" sz="2800" b="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 </a:t>
            </a:r>
            <a:br>
              <a:rPr lang="ru-RU" sz="2800" b="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b="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­- </a:t>
            </a:r>
            <a:r>
              <a:rPr lang="ru-RU" sz="2800" b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які</a:t>
            </a:r>
            <a:r>
              <a:rPr lang="ru-RU" sz="2800" b="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є </a:t>
            </a:r>
            <a:r>
              <a:rPr lang="ru-RU" sz="2800" b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способи</a:t>
            </a:r>
            <a:r>
              <a:rPr lang="ru-RU" sz="2800" b="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маніпуляції</a:t>
            </a:r>
            <a:r>
              <a:rPr lang="ru-RU" sz="2800" b="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br>
              <a:rPr lang="ru-RU" sz="2800" b="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b="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як </a:t>
            </a:r>
            <a:r>
              <a:rPr lang="ru-RU" sz="2800" b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протистояти</a:t>
            </a:r>
            <a:r>
              <a:rPr lang="ru-RU" sz="2800" b="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їм</a:t>
            </a:r>
            <a:r>
              <a:rPr lang="ru-RU" sz="2800" b="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br>
              <a:rPr lang="ru-RU" sz="3100" b="0" dirty="0">
                <a:solidFill>
                  <a:srgbClr val="7030A0"/>
                </a:solidFill>
              </a:rPr>
            </a:br>
            <a:endParaRPr lang="ru-RU" sz="3100" b="0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52FCFC-3D6E-408D-97EC-6E7A5B8D4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5" y="404664"/>
            <a:ext cx="9144000" cy="1012974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uk-UA" sz="3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Ви отримаєте 10 </a:t>
            </a:r>
            <a:r>
              <a:rPr lang="uk-UA" sz="36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компетентностей</a:t>
            </a:r>
            <a:r>
              <a:rPr lang="uk-UA" sz="3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uk-UA" sz="3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sz="3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 </a:t>
            </a:r>
            <a:r>
              <a:rPr lang="uk-UA" sz="36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медіаграмотності</a:t>
            </a:r>
            <a:endParaRPr lang="uk-UA" sz="36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2F59DD6-C65C-4C29-88FA-2574C975E7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33532"/>
            <a:ext cx="9144000" cy="4919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722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Содержимое 2"/>
          <p:cNvSpPr>
            <a:spLocks noGrp="1"/>
          </p:cNvSpPr>
          <p:nvPr>
            <p:ph idx="1"/>
          </p:nvPr>
        </p:nvSpPr>
        <p:spPr>
          <a:xfrm>
            <a:off x="539552" y="1268760"/>
            <a:ext cx="8136904" cy="5589240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109537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критично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оцінювати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медіа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109537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виявляти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маніпулятивний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контент; </a:t>
            </a:r>
          </a:p>
          <a:p>
            <a:pPr marL="109537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спростовувати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фейки;</a:t>
            </a:r>
          </a:p>
          <a:p>
            <a:pPr marL="109537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розшифровувати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закодовану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медіа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інформацію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1224136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u-RU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Ви </a:t>
            </a:r>
            <a:r>
              <a:rPr lang="ru-RU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навчитеся</a:t>
            </a:r>
            <a:r>
              <a:rPr lang="ru-RU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877CC21-3A2E-4890-AB8A-2C6C271090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996952"/>
            <a:ext cx="7509939" cy="373002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93D70BA-EB40-47BB-99E0-BE55D0DBD9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3848" y="4581128"/>
            <a:ext cx="2521156" cy="174597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9144000" cy="11430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ru-RU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Ви пройдете </a:t>
            </a:r>
            <a:r>
              <a:rPr lang="ru-RU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ігри</a:t>
            </a:r>
            <a:r>
              <a:rPr lang="ru-RU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з </a:t>
            </a:r>
            <a:r>
              <a:rPr lang="ru-RU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медіаграмотності</a:t>
            </a:r>
            <a:endParaRPr lang="ru-RU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B8C2374-5342-4083-9DF0-6C42AA8B7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1" y="1268760"/>
            <a:ext cx="7457263" cy="55892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B1D871BF-EAA0-4E60-AC69-F2FFCA838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uk-UA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Ви станете </a:t>
            </a:r>
            <a:r>
              <a:rPr lang="uk-UA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медіаграмотним</a:t>
            </a:r>
            <a:r>
              <a:rPr lang="uk-UA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br>
              <a:rPr lang="uk-UA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і ніхто не зможе вами маніпулювати!!! 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09E6021-B004-4654-BA12-98195314D7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408" y="1511765"/>
            <a:ext cx="8100392" cy="53178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237E87-7F09-4AFD-97A1-E9092AFE9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4638"/>
            <a:ext cx="9108504" cy="11430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uk-UA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Чекаємо вас на кафедрі журналістики ЧНУ</a:t>
            </a:r>
            <a:br>
              <a:rPr lang="uk-UA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https://www.journalistic.space/</a:t>
            </a:r>
            <a:r>
              <a:rPr lang="uk-UA" sz="28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5" name="Місце для вмісту 4">
            <a:extLst>
              <a:ext uri="{FF2B5EF4-FFF2-40B4-BE49-F238E27FC236}">
                <a16:creationId xmlns:a16="http://schemas.microsoft.com/office/drawing/2014/main" id="{A00B705E-29C9-4BFA-87BA-7DD78C6C23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7200" y="1560643"/>
            <a:ext cx="8229600" cy="4366952"/>
          </a:xfrm>
        </p:spPr>
      </p:pic>
    </p:spTree>
    <p:extLst>
      <p:ext uri="{BB962C8B-B14F-4D97-AF65-F5344CB8AC3E}">
        <p14:creationId xmlns:p14="http://schemas.microsoft.com/office/powerpoint/2010/main" val="7872523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ткрытая">
  <a:themeElements>
    <a:clrScheme name="Открытая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Открытая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2129</TotalTime>
  <Words>180</Words>
  <Application>Microsoft Office PowerPoint</Application>
  <PresentationFormat>Екран (4:3)</PresentationFormat>
  <Paragraphs>15</Paragraphs>
  <Slides>8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8</vt:i4>
      </vt:variant>
    </vt:vector>
  </HeadingPairs>
  <TitlesOfParts>
    <vt:vector size="15" baseType="lpstr">
      <vt:lpstr>Arial</vt:lpstr>
      <vt:lpstr>Lucida Sans Unicode</vt:lpstr>
      <vt:lpstr>Times New Roman</vt:lpstr>
      <vt:lpstr>Verdana</vt:lpstr>
      <vt:lpstr>Wingdings 2</vt:lpstr>
      <vt:lpstr>Wingdings 3</vt:lpstr>
      <vt:lpstr>Открытая</vt:lpstr>
      <vt:lpstr>МЕДІАГРАМОТНІСТЬ</vt:lpstr>
      <vt:lpstr>МЕТА:</vt:lpstr>
      <vt:lpstr>Ви дізнаєтеся: - які існують джерела інформації? - чим відрізняються факти від думок? - як досягається баланс інформації? - як медіа формують картину світу?   ­- ­для чого створюються фейки?  - що таке діпфейки? ­- як ведуться інформаційні війни? ­- як діють ботоферми?  ­- які є способи маніпуляції? - як протистояти їм? </vt:lpstr>
      <vt:lpstr>Ви отримаєте 10 компетентностей  з медіаграмотності</vt:lpstr>
      <vt:lpstr>Ви навчитеся: </vt:lpstr>
      <vt:lpstr>Ви пройдете ігри з медіаграмотності</vt:lpstr>
      <vt:lpstr>Ви станете медіаграмотним –  і ніхто не зможе вами маніпулювати!!! </vt:lpstr>
      <vt:lpstr>Чекаємо вас на кафедрі журналістики ЧНУ https://www.journalistic.space/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Агенційна журналістика  –  журналістська творчість та виробничі процеси створення інформаційних продуктів інформаційними агентствами</dc:title>
  <dc:creator>Nastya</dc:creator>
  <cp:lastModifiedBy>Ярослав</cp:lastModifiedBy>
  <cp:revision>255</cp:revision>
  <dcterms:created xsi:type="dcterms:W3CDTF">2014-02-11T07:01:29Z</dcterms:created>
  <dcterms:modified xsi:type="dcterms:W3CDTF">2021-02-22T10:46:01Z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NXPowerLiteLastOptimized" pid="2">
    <vt:lpwstr>439822</vt:lpwstr>
  </property>
  <property fmtid="{D5CDD505-2E9C-101B-9397-08002B2CF9AE}" name="NXPowerLiteSettings" pid="3">
    <vt:lpwstr>C7000400038000</vt:lpwstr>
  </property>
  <property fmtid="{D5CDD505-2E9C-101B-9397-08002B2CF9AE}" name="NXPowerLiteVersion" pid="4">
    <vt:lpwstr>S9.0.3</vt:lpwstr>
  </property>
</Properties>
</file>