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1" r:id="rId6"/>
    <p:sldId id="276" r:id="rId7"/>
    <p:sldId id="272" r:id="rId8"/>
    <p:sldId id="274" r:id="rId9"/>
    <p:sldId id="269" r:id="rId10"/>
    <p:sldId id="275" r:id="rId11"/>
    <p:sldId id="273" r:id="rId12"/>
    <p:sldId id="268"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51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9A5DEF24-9059-4ED3-89FA-9EA9D0299B0E}" type="datetimeFigureOut">
              <a:rPr lang="uk-UA" smtClean="0"/>
              <a:t>21.02.2021</a:t>
            </a:fld>
            <a:endParaRPr lang="uk-UA"/>
          </a:p>
        </p:txBody>
      </p:sp>
      <p:sp>
        <p:nvSpPr>
          <p:cNvPr id="5" name="Footer Placeholder 4"/>
          <p:cNvSpPr>
            <a:spLocks noGrp="1"/>
          </p:cNvSpPr>
          <p:nvPr>
            <p:ph type="ftr" sz="quarter" idx="11"/>
          </p:nvPr>
        </p:nvSpPr>
        <p:spPr/>
        <p:txBody>
          <a:bodyPr/>
          <a:lstStyle/>
          <a:p>
            <a:endParaRPr lang="uk-U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398827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9A5DEF24-9059-4ED3-89FA-9EA9D0299B0E}" type="datetimeFigureOut">
              <a:rPr lang="uk-UA" smtClean="0"/>
              <a:t>21.02.2021</a:t>
            </a:fld>
            <a:endParaRPr lang="uk-UA"/>
          </a:p>
        </p:txBody>
      </p:sp>
      <p:sp>
        <p:nvSpPr>
          <p:cNvPr id="5" name="Footer Placeholder 4"/>
          <p:cNvSpPr>
            <a:spLocks noGrp="1"/>
          </p:cNvSpPr>
          <p:nvPr>
            <p:ph type="ftr" sz="quarter" idx="11"/>
          </p:nvPr>
        </p:nvSpPr>
        <p:spPr/>
        <p:txBody>
          <a:bodyPr/>
          <a:lstStyle/>
          <a:p>
            <a:endParaRPr lang="uk-U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117874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9A5DEF24-9059-4ED3-89FA-9EA9D0299B0E}" type="datetimeFigureOut">
              <a:rPr lang="uk-UA" smtClean="0"/>
              <a:t>21.02.2021</a:t>
            </a:fld>
            <a:endParaRPr lang="uk-UA"/>
          </a:p>
        </p:txBody>
      </p:sp>
      <p:sp>
        <p:nvSpPr>
          <p:cNvPr id="5" name="Footer Placeholder 4"/>
          <p:cNvSpPr>
            <a:spLocks noGrp="1"/>
          </p:cNvSpPr>
          <p:nvPr>
            <p:ph type="ftr" sz="quarter" idx="11"/>
          </p:nvPr>
        </p:nvSpPr>
        <p:spPr/>
        <p:txBody>
          <a:bodyPr/>
          <a:lstStyle/>
          <a:p>
            <a:endParaRPr lang="uk-U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DD2212-0FFF-4401-BB54-F2CD62CD36DF}" type="slidenum">
              <a:rPr lang="uk-UA" smtClean="0"/>
              <a:t>‹№›</a:t>
            </a:fld>
            <a:endParaRPr lang="uk-U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83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9A5DEF24-9059-4ED3-89FA-9EA9D0299B0E}" type="datetimeFigureOut">
              <a:rPr lang="uk-UA" smtClean="0"/>
              <a:t>21.02.2021</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3881572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9A5DEF24-9059-4ED3-89FA-9EA9D0299B0E}" type="datetimeFigureOut">
              <a:rPr lang="uk-UA" smtClean="0"/>
              <a:t>21.02.2021</a:t>
            </a:fld>
            <a:endParaRPr lang="uk-UA"/>
          </a:p>
        </p:txBody>
      </p:sp>
      <p:sp>
        <p:nvSpPr>
          <p:cNvPr id="6" name="Footer Placeholder 5"/>
          <p:cNvSpPr>
            <a:spLocks noGrp="1"/>
          </p:cNvSpPr>
          <p:nvPr>
            <p:ph type="ftr" sz="quarter" idx="11"/>
          </p:nvPr>
        </p:nvSpPr>
        <p:spPr/>
        <p:txBody>
          <a:bodyPr/>
          <a:lstStyle/>
          <a:p>
            <a:endParaRPr lang="uk-U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DD2212-0FFF-4401-BB54-F2CD62CD36DF}" type="slidenum">
              <a:rPr lang="uk-UA" smtClean="0"/>
              <a:t>‹№›</a:t>
            </a:fld>
            <a:endParaRPr lang="uk-U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3818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uk-UA"/>
              <a:t>Клацніть, щоб редагувати стиль зразка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9A5DEF24-9059-4ED3-89FA-9EA9D0299B0E}" type="datetimeFigureOut">
              <a:rPr lang="uk-UA" smtClean="0"/>
              <a:t>21.02.2021</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318366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9A5DEF24-9059-4ED3-89FA-9EA9D0299B0E}" type="datetimeFigureOut">
              <a:rPr lang="uk-UA" smtClean="0"/>
              <a:t>21.02.2021</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312599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9A5DEF24-9059-4ED3-89FA-9EA9D0299B0E}" type="datetimeFigureOut">
              <a:rPr lang="uk-UA" smtClean="0"/>
              <a:t>21.02.2021</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2602050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9A5DEF24-9059-4ED3-89FA-9EA9D0299B0E}" type="datetimeFigureOut">
              <a:rPr lang="uk-UA" smtClean="0"/>
              <a:t>21.02.2021</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197618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9A5DEF24-9059-4ED3-89FA-9EA9D0299B0E}" type="datetimeFigureOut">
              <a:rPr lang="uk-UA" smtClean="0"/>
              <a:t>21.02.2021</a:t>
            </a:fld>
            <a:endParaRPr lang="uk-UA"/>
          </a:p>
        </p:txBody>
      </p:sp>
      <p:sp>
        <p:nvSpPr>
          <p:cNvPr id="5" name="Footer Placeholder 4"/>
          <p:cNvSpPr>
            <a:spLocks noGrp="1"/>
          </p:cNvSpPr>
          <p:nvPr>
            <p:ph type="ftr" sz="quarter" idx="11"/>
          </p:nvPr>
        </p:nvSpPr>
        <p:spPr/>
        <p:txBody>
          <a:bodyPr/>
          <a:lstStyle/>
          <a:p>
            <a:endParaRPr lang="uk-U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1868007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9A5DEF24-9059-4ED3-89FA-9EA9D0299B0E}" type="datetimeFigureOut">
              <a:rPr lang="uk-UA" smtClean="0"/>
              <a:t>21.02.2021</a:t>
            </a:fld>
            <a:endParaRPr lang="uk-UA"/>
          </a:p>
        </p:txBody>
      </p:sp>
      <p:sp>
        <p:nvSpPr>
          <p:cNvPr id="6" name="Footer Placeholder 5"/>
          <p:cNvSpPr>
            <a:spLocks noGrp="1"/>
          </p:cNvSpPr>
          <p:nvPr>
            <p:ph type="ftr" sz="quarter" idx="11"/>
          </p:nvPr>
        </p:nvSpPr>
        <p:spPr/>
        <p:txBody>
          <a:bodyPr/>
          <a:lstStyle/>
          <a:p>
            <a:endParaRPr lang="uk-U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21843798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9A5DEF24-9059-4ED3-89FA-9EA9D0299B0E}" type="datetimeFigureOut">
              <a:rPr lang="uk-UA" smtClean="0"/>
              <a:t>21.02.2021</a:t>
            </a:fld>
            <a:endParaRPr lang="uk-UA"/>
          </a:p>
        </p:txBody>
      </p:sp>
      <p:sp>
        <p:nvSpPr>
          <p:cNvPr id="8" name="Footer Placeholder 7"/>
          <p:cNvSpPr>
            <a:spLocks noGrp="1"/>
          </p:cNvSpPr>
          <p:nvPr>
            <p:ph type="ftr" sz="quarter" idx="11"/>
          </p:nvPr>
        </p:nvSpPr>
        <p:spPr/>
        <p:txBody>
          <a:bodyPr/>
          <a:lstStyle/>
          <a:p>
            <a:endParaRPr lang="uk-U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179162248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9A5DEF24-9059-4ED3-89FA-9EA9D0299B0E}" type="datetimeFigureOut">
              <a:rPr lang="uk-UA" smtClean="0"/>
              <a:t>21.02.2021</a:t>
            </a:fld>
            <a:endParaRPr lang="uk-UA"/>
          </a:p>
        </p:txBody>
      </p:sp>
      <p:sp>
        <p:nvSpPr>
          <p:cNvPr id="4" name="Footer Placeholder 3"/>
          <p:cNvSpPr>
            <a:spLocks noGrp="1"/>
          </p:cNvSpPr>
          <p:nvPr>
            <p:ph type="ftr" sz="quarter" idx="11"/>
          </p:nvPr>
        </p:nvSpPr>
        <p:spPr/>
        <p:txBody>
          <a:bodyPr/>
          <a:lstStyle/>
          <a:p>
            <a:endParaRPr lang="uk-U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316798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DEF24-9059-4ED3-89FA-9EA9D0299B0E}" type="datetimeFigureOut">
              <a:rPr lang="uk-UA" smtClean="0"/>
              <a:t>21.02.2021</a:t>
            </a:fld>
            <a:endParaRPr lang="uk-UA"/>
          </a:p>
        </p:txBody>
      </p:sp>
      <p:sp>
        <p:nvSpPr>
          <p:cNvPr id="3" name="Footer Placeholder 2"/>
          <p:cNvSpPr>
            <a:spLocks noGrp="1"/>
          </p:cNvSpPr>
          <p:nvPr>
            <p:ph type="ftr" sz="quarter" idx="11"/>
          </p:nvPr>
        </p:nvSpPr>
        <p:spPr/>
        <p:txBody>
          <a:bodyPr/>
          <a:lstStyle/>
          <a:p>
            <a:endParaRPr lang="uk-U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295590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9A5DEF24-9059-4ED3-89FA-9EA9D0299B0E}" type="datetimeFigureOut">
              <a:rPr lang="uk-UA" smtClean="0"/>
              <a:t>21.02.2021</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14212450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9A5DEF24-9059-4ED3-89FA-9EA9D0299B0E}" type="datetimeFigureOut">
              <a:rPr lang="uk-UA" smtClean="0"/>
              <a:t>21.02.2021</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DD2212-0FFF-4401-BB54-F2CD62CD36DF}" type="slidenum">
              <a:rPr lang="uk-UA" smtClean="0"/>
              <a:t>‹№›</a:t>
            </a:fld>
            <a:endParaRPr lang="uk-UA"/>
          </a:p>
        </p:txBody>
      </p:sp>
    </p:spTree>
    <p:extLst>
      <p:ext uri="{BB962C8B-B14F-4D97-AF65-F5344CB8AC3E}">
        <p14:creationId xmlns:p14="http://schemas.microsoft.com/office/powerpoint/2010/main" val="420608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5DEF24-9059-4ED3-89FA-9EA9D0299B0E}" type="datetimeFigureOut">
              <a:rPr lang="uk-UA" smtClean="0"/>
              <a:t>21.02.2021</a:t>
            </a:fld>
            <a:endParaRPr lang="uk-U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uk-U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DDD2212-0FFF-4401-BB54-F2CD62CD36DF}" type="slidenum">
              <a:rPr lang="uk-UA" smtClean="0"/>
              <a:t>‹№›</a:t>
            </a:fld>
            <a:endParaRPr lang="uk-UA"/>
          </a:p>
        </p:txBody>
      </p:sp>
    </p:spTree>
    <p:extLst>
      <p:ext uri="{BB962C8B-B14F-4D97-AF65-F5344CB8AC3E}">
        <p14:creationId xmlns:p14="http://schemas.microsoft.com/office/powerpoint/2010/main" val="34314084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jpg"/><Relationship Id="rId13" Type="http://schemas.openxmlformats.org/officeDocument/2006/relationships/image" Target="../media/image24.jpg"/><Relationship Id="rId3" Type="http://schemas.openxmlformats.org/officeDocument/2006/relationships/image" Target="../media/image14.jpg"/><Relationship Id="rId7" Type="http://schemas.openxmlformats.org/officeDocument/2006/relationships/image" Target="../media/image18.jpg"/><Relationship Id="rId12" Type="http://schemas.openxmlformats.org/officeDocument/2006/relationships/image" Target="../media/image23.jpg"/><Relationship Id="rId2" Type="http://schemas.openxmlformats.org/officeDocument/2006/relationships/image" Target="../media/image13.jpg"/><Relationship Id="rId1" Type="http://schemas.openxmlformats.org/officeDocument/2006/relationships/slideLayout" Target="../slideLayouts/slideLayout6.xml"/><Relationship Id="rId6" Type="http://schemas.openxmlformats.org/officeDocument/2006/relationships/image" Target="../media/image17.jpg"/><Relationship Id="rId11" Type="http://schemas.openxmlformats.org/officeDocument/2006/relationships/image" Target="../media/image22.jpg"/><Relationship Id="rId5" Type="http://schemas.openxmlformats.org/officeDocument/2006/relationships/image" Target="../media/image16.jpg"/><Relationship Id="rId10" Type="http://schemas.openxmlformats.org/officeDocument/2006/relationships/image" Target="../media/image21.jpg"/><Relationship Id="rId4" Type="http://schemas.openxmlformats.org/officeDocument/2006/relationships/image" Target="../media/image15.jpg"/><Relationship Id="rId9" Type="http://schemas.openxmlformats.org/officeDocument/2006/relationships/image" Target="../media/image20.jpg"/></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2DD647-4837-4CD8-B5A4-12D2C37E45D7}"/>
              </a:ext>
            </a:extLst>
          </p:cNvPr>
          <p:cNvSpPr>
            <a:spLocks noGrp="1"/>
          </p:cNvSpPr>
          <p:nvPr>
            <p:ph type="ctrTitle"/>
          </p:nvPr>
        </p:nvSpPr>
        <p:spPr>
          <a:xfrm>
            <a:off x="1188143" y="1334357"/>
            <a:ext cx="5469596" cy="3746500"/>
          </a:xfrm>
        </p:spPr>
        <p:txBody>
          <a:bodyPr>
            <a:normAutofit/>
          </a:bodyPr>
          <a:lstStyle/>
          <a:p>
            <a:pPr algn="ctr"/>
            <a:r>
              <a:rPr lang="uk-UA" sz="7200" b="1" dirty="0">
                <a:effectLst>
                  <a:outerShdw blurRad="38100" dist="38100" dir="2700000" algn="tl">
                    <a:srgbClr val="000000">
                      <a:alpha val="43137"/>
                    </a:srgbClr>
                  </a:outerShdw>
                </a:effectLst>
                <a:latin typeface="Monotype Corsiva" panose="03010101010201010101" pitchFamily="66" charset="0"/>
              </a:rPr>
              <a:t>Художня </a:t>
            </a:r>
            <a:br>
              <a:rPr lang="uk-UA" sz="7200" b="1" dirty="0">
                <a:effectLst>
                  <a:outerShdw blurRad="38100" dist="38100" dir="2700000" algn="tl">
                    <a:srgbClr val="000000">
                      <a:alpha val="43137"/>
                    </a:srgbClr>
                  </a:outerShdw>
                </a:effectLst>
                <a:latin typeface="Monotype Corsiva" panose="03010101010201010101" pitchFamily="66" charset="0"/>
              </a:rPr>
            </a:br>
            <a:r>
              <a:rPr lang="uk-UA" sz="7200" b="1" dirty="0">
                <a:effectLst>
                  <a:outerShdw blurRad="38100" dist="38100" dir="2700000" algn="tl">
                    <a:srgbClr val="000000">
                      <a:alpha val="43137"/>
                    </a:srgbClr>
                  </a:outerShdw>
                </a:effectLst>
                <a:latin typeface="Monotype Corsiva" panose="03010101010201010101" pitchFamily="66" charset="0"/>
              </a:rPr>
              <a:t>література </a:t>
            </a:r>
            <a:br>
              <a:rPr lang="uk-UA" sz="7200" b="1" dirty="0">
                <a:effectLst>
                  <a:outerShdw blurRad="38100" dist="38100" dir="2700000" algn="tl">
                    <a:srgbClr val="000000">
                      <a:alpha val="43137"/>
                    </a:srgbClr>
                  </a:outerShdw>
                </a:effectLst>
                <a:latin typeface="Monotype Corsiva" panose="03010101010201010101" pitchFamily="66" charset="0"/>
              </a:rPr>
            </a:br>
            <a:r>
              <a:rPr lang="uk-UA" sz="7200" b="1" dirty="0">
                <a:effectLst>
                  <a:outerShdw blurRad="38100" dist="38100" dir="2700000" algn="tl">
                    <a:srgbClr val="000000">
                      <a:alpha val="43137"/>
                    </a:srgbClr>
                  </a:outerShdw>
                </a:effectLst>
                <a:latin typeface="Monotype Corsiva" panose="03010101010201010101" pitchFamily="66" charset="0"/>
              </a:rPr>
              <a:t>для дітей</a:t>
            </a:r>
          </a:p>
        </p:txBody>
      </p:sp>
      <p:pic>
        <p:nvPicPr>
          <p:cNvPr id="7" name="Рисунок 6">
            <a:extLst>
              <a:ext uri="{FF2B5EF4-FFF2-40B4-BE49-F238E27FC236}">
                <a16:creationId xmlns:a16="http://schemas.microsoft.com/office/drawing/2014/main" id="{278800F2-0422-4E6B-8E78-0460E5863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959" y="225084"/>
            <a:ext cx="5123376" cy="6404220"/>
          </a:xfrm>
          <a:prstGeom prst="rect">
            <a:avLst/>
          </a:prstGeom>
        </p:spPr>
      </p:pic>
    </p:spTree>
    <p:extLst>
      <p:ext uri="{BB962C8B-B14F-4D97-AF65-F5344CB8AC3E}">
        <p14:creationId xmlns:p14="http://schemas.microsoft.com/office/powerpoint/2010/main" val="1029937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11F08BA1-9684-44CA-BE21-58320A572948}"/>
              </a:ext>
            </a:extLst>
          </p:cNvPr>
          <p:cNvSpPr>
            <a:spLocks noGrp="1"/>
          </p:cNvSpPr>
          <p:nvPr>
            <p:ph idx="1"/>
          </p:nvPr>
        </p:nvSpPr>
        <p:spPr>
          <a:xfrm>
            <a:off x="1049311" y="2133600"/>
            <a:ext cx="7090348" cy="4312170"/>
          </a:xfrm>
        </p:spPr>
        <p:txBody>
          <a:bodyPr>
            <a:normAutofit/>
          </a:bodyPr>
          <a:lstStyle/>
          <a:p>
            <a:r>
              <a:rPr lang="uk-UA" sz="2000" b="1" dirty="0">
                <a:latin typeface="Times New Roman" panose="02020603050405020304" pitchFamily="18" charset="0"/>
                <a:cs typeface="Times New Roman" panose="02020603050405020304" pitchFamily="18" charset="0"/>
              </a:rPr>
              <a:t>Чи залишається класична дитяча література завжди актуальною для усіх поколінь лише завдяки своєму статусу? </a:t>
            </a:r>
            <a:r>
              <a:rPr lang="uk-UA" sz="2000" dirty="0">
                <a:latin typeface="Times New Roman" panose="02020603050405020304" pitchFamily="18" charset="0"/>
                <a:cs typeface="Times New Roman" panose="02020603050405020304" pitchFamily="18" charset="0"/>
              </a:rPr>
              <a:t>Як показує історія становлення літератури для дітей та юнацтва, кожна епоха запропонувала своєму читачеві свої адекватні і відповідно сформовані послання і кожна епоха абсолютно по-різному сприйняла свого юного читача, створюючи йому власну, завжди актуальну саме для його часу літературну пропозицію. Чого очікують сучасні діти від книг? Насамперед серйозного ставлення, серйозних розмов на близькі їм теми, які насправді мало чим відрізняються від «дорослих».</a:t>
            </a:r>
          </a:p>
        </p:txBody>
      </p:sp>
      <p:pic>
        <p:nvPicPr>
          <p:cNvPr id="8" name="Рисунок 7">
            <a:extLst>
              <a:ext uri="{FF2B5EF4-FFF2-40B4-BE49-F238E27FC236}">
                <a16:creationId xmlns:a16="http://schemas.microsoft.com/office/drawing/2014/main" id="{98889653-C152-405A-A065-6BDE81FFE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453" y="1793499"/>
            <a:ext cx="2778176" cy="3824818"/>
          </a:xfrm>
          <a:prstGeom prst="rect">
            <a:avLst/>
          </a:prstGeom>
          <a:ln>
            <a:noFill/>
          </a:ln>
          <a:effectLst>
            <a:softEdge rad="112500"/>
          </a:effectLst>
        </p:spPr>
      </p:pic>
      <p:sp>
        <p:nvSpPr>
          <p:cNvPr id="9" name="Прямокутник 8">
            <a:extLst>
              <a:ext uri="{FF2B5EF4-FFF2-40B4-BE49-F238E27FC236}">
                <a16:creationId xmlns:a16="http://schemas.microsoft.com/office/drawing/2014/main" id="{7D33234E-DFF1-40D3-B451-E6DCEB159690}"/>
              </a:ext>
            </a:extLst>
          </p:cNvPr>
          <p:cNvSpPr/>
          <p:nvPr/>
        </p:nvSpPr>
        <p:spPr>
          <a:xfrm>
            <a:off x="2323475" y="169176"/>
            <a:ext cx="7090348" cy="1352482"/>
          </a:xfrm>
          <a:prstGeom prst="rect">
            <a:avLst/>
          </a:prstGeom>
          <a:solidFill>
            <a:srgbClr val="185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Центральна проблема, </a:t>
            </a:r>
            <a:br>
              <a:rPr lang="uk-UA" sz="2400" dirty="0"/>
            </a:br>
            <a:r>
              <a:rPr lang="uk-UA" sz="2400" dirty="0"/>
              <a:t>справді варта уваги!</a:t>
            </a:r>
          </a:p>
        </p:txBody>
      </p:sp>
    </p:spTree>
    <p:extLst>
      <p:ext uri="{BB962C8B-B14F-4D97-AF65-F5344CB8AC3E}">
        <p14:creationId xmlns:p14="http://schemas.microsoft.com/office/powerpoint/2010/main" val="246053911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F078D3-BA4E-4E47-B1AF-789ACC9B17DF}"/>
              </a:ext>
            </a:extLst>
          </p:cNvPr>
          <p:cNvSpPr>
            <a:spLocks noGrp="1"/>
          </p:cNvSpPr>
          <p:nvPr>
            <p:ph type="title"/>
          </p:nvPr>
        </p:nvSpPr>
        <p:spPr>
          <a:xfrm>
            <a:off x="0" y="239151"/>
            <a:ext cx="12191999" cy="707627"/>
          </a:xfrm>
        </p:spPr>
        <p:txBody>
          <a:bodyPr>
            <a:normAutofit/>
          </a:bodyPr>
          <a:lstStyle/>
          <a:p>
            <a:pPr algn="ctr"/>
            <a:r>
              <a:rPr lang="uk-UA" dirty="0">
                <a:latin typeface="Monotype Corsiva" panose="03010101010201010101" pitchFamily="66" charset="0"/>
              </a:rPr>
              <a:t>Тематика лекцій</a:t>
            </a:r>
          </a:p>
        </p:txBody>
      </p:sp>
      <p:sp>
        <p:nvSpPr>
          <p:cNvPr id="3" name="Місце для вмісту 2">
            <a:extLst>
              <a:ext uri="{FF2B5EF4-FFF2-40B4-BE49-F238E27FC236}">
                <a16:creationId xmlns:a16="http://schemas.microsoft.com/office/drawing/2014/main" id="{32859CAC-3D3E-4117-99A6-568F7FEFAE3D}"/>
              </a:ext>
            </a:extLst>
          </p:cNvPr>
          <p:cNvSpPr>
            <a:spLocks noGrp="1"/>
          </p:cNvSpPr>
          <p:nvPr>
            <p:ph idx="1"/>
          </p:nvPr>
        </p:nvSpPr>
        <p:spPr>
          <a:xfrm>
            <a:off x="1293305" y="1349115"/>
            <a:ext cx="10635176" cy="5284033"/>
          </a:xfrm>
        </p:spPr>
        <p:txBody>
          <a:bodyPr/>
          <a:lstStyle/>
          <a:p>
            <a:r>
              <a:rPr lang="uk-UA" sz="2000" dirty="0">
                <a:solidFill>
                  <a:schemeClr val="tx1"/>
                </a:solidFill>
                <a:latin typeface="Times New Roman" panose="02020603050405020304" pitchFamily="18" charset="0"/>
                <a:cs typeface="Times New Roman" panose="02020603050405020304" pitchFamily="18" charset="0"/>
              </a:rPr>
              <a:t>Зародження традиції української літератури для дітей і про дітей (до кінця ХІХ ст.) в аспекті тематичних, жанрово-стильових пошуків.</a:t>
            </a:r>
          </a:p>
          <a:p>
            <a:r>
              <a:rPr lang="uk-UA" sz="2000" dirty="0">
                <a:solidFill>
                  <a:schemeClr val="tx1"/>
                </a:solidFill>
                <a:latin typeface="Times New Roman" panose="02020603050405020304" pitchFamily="18" charset="0"/>
                <a:cs typeface="Times New Roman" panose="02020603050405020304" pitchFamily="18" charset="0"/>
              </a:rPr>
              <a:t>Феномен призабутого українського дитячого літературного  модерну кінця ХІХ – перших десятиліть ХХ ст.: постаті і тексти.</a:t>
            </a:r>
          </a:p>
          <a:p>
            <a:r>
              <a:rPr lang="uk-UA" sz="2000" dirty="0">
                <a:solidFill>
                  <a:schemeClr val="tx1"/>
                </a:solidFill>
                <a:latin typeface="Times New Roman" panose="02020603050405020304" pitchFamily="18" charset="0"/>
                <a:cs typeface="Times New Roman" panose="02020603050405020304" pitchFamily="18" charset="0"/>
              </a:rPr>
              <a:t>Крізь ідеологічний тиск: здобутки і втрати новітнього українського дитячого письменства.</a:t>
            </a:r>
          </a:p>
          <a:p>
            <a:r>
              <a:rPr lang="uk-UA" sz="2000" dirty="0">
                <a:solidFill>
                  <a:schemeClr val="tx1"/>
                </a:solidFill>
                <a:latin typeface="Times New Roman" panose="02020603050405020304" pitchFamily="18" charset="0"/>
                <a:cs typeface="Times New Roman" panose="02020603050405020304" pitchFamily="18" charset="0"/>
              </a:rPr>
              <a:t>Що стане класикою? Сучасна українська дитяча література в ідейно-тематичних, жанрово-стильових шуканнях та перспективі розвитку.</a:t>
            </a:r>
          </a:p>
          <a:p>
            <a:r>
              <a:rPr lang="uk-UA" sz="2000" dirty="0">
                <a:solidFill>
                  <a:schemeClr val="tx1"/>
                </a:solidFill>
                <a:latin typeface="Times New Roman" panose="02020603050405020304" pitchFamily="18" charset="0"/>
                <a:cs typeface="Times New Roman" panose="02020603050405020304" pitchFamily="18" charset="0"/>
              </a:rPr>
              <a:t>Дитяча література близького зарубіжжя крізь призму часу: аспект національної самобутності.</a:t>
            </a:r>
          </a:p>
          <a:p>
            <a:r>
              <a:rPr lang="uk-UA" sz="2000" dirty="0">
                <a:solidFill>
                  <a:schemeClr val="tx1"/>
                </a:solidFill>
                <a:latin typeface="Times New Roman" panose="02020603050405020304" pitchFamily="18" charset="0"/>
                <a:cs typeface="Times New Roman" panose="02020603050405020304" pitchFamily="18" charset="0"/>
              </a:rPr>
              <a:t>Від Даніеля Дефо до </a:t>
            </a:r>
            <a:r>
              <a:rPr lang="uk-UA" sz="2000" dirty="0" err="1">
                <a:solidFill>
                  <a:schemeClr val="tx1"/>
                </a:solidFill>
                <a:latin typeface="Times New Roman" panose="02020603050405020304" pitchFamily="18" charset="0"/>
                <a:cs typeface="Times New Roman" panose="02020603050405020304" pitchFamily="18" charset="0"/>
              </a:rPr>
              <a:t>Джоан</a:t>
            </a:r>
            <a:r>
              <a:rPr lang="uk-UA" sz="2000" dirty="0">
                <a:solidFill>
                  <a:schemeClr val="tx1"/>
                </a:solidFill>
                <a:latin typeface="Times New Roman" panose="02020603050405020304" pitchFamily="18" charset="0"/>
                <a:cs typeface="Times New Roman" panose="02020603050405020304" pitchFamily="18" charset="0"/>
              </a:rPr>
              <a:t> </a:t>
            </a:r>
            <a:r>
              <a:rPr lang="uk-UA" sz="2000" dirty="0" err="1">
                <a:solidFill>
                  <a:schemeClr val="tx1"/>
                </a:solidFill>
                <a:latin typeface="Times New Roman" panose="02020603050405020304" pitchFamily="18" charset="0"/>
                <a:cs typeface="Times New Roman" panose="02020603050405020304" pitchFamily="18" charset="0"/>
              </a:rPr>
              <a:t>Роулінг</a:t>
            </a:r>
            <a:r>
              <a:rPr lang="uk-UA" sz="2000" dirty="0">
                <a:solidFill>
                  <a:schemeClr val="tx1"/>
                </a:solidFill>
                <a:latin typeface="Times New Roman" panose="02020603050405020304" pitchFamily="18" charset="0"/>
                <a:cs typeface="Times New Roman" panose="02020603050405020304" pitchFamily="18" charset="0"/>
              </a:rPr>
              <a:t>: англійське дитяче письменство, його традиції та новаторство.</a:t>
            </a:r>
          </a:p>
          <a:p>
            <a:r>
              <a:rPr lang="uk-UA" sz="2000" dirty="0">
                <a:solidFill>
                  <a:schemeClr val="tx1"/>
                </a:solidFill>
                <a:latin typeface="Times New Roman" panose="02020603050405020304" pitchFamily="18" charset="0"/>
                <a:cs typeface="Times New Roman" panose="02020603050405020304" pitchFamily="18" charset="0"/>
              </a:rPr>
              <a:t>Від Андерсена до </a:t>
            </a:r>
            <a:r>
              <a:rPr lang="uk-UA" sz="2000" dirty="0" err="1">
                <a:solidFill>
                  <a:schemeClr val="tx1"/>
                </a:solidFill>
                <a:latin typeface="Times New Roman" panose="02020603050405020304" pitchFamily="18" charset="0"/>
                <a:cs typeface="Times New Roman" panose="02020603050405020304" pitchFamily="18" charset="0"/>
              </a:rPr>
              <a:t>Астрід</a:t>
            </a:r>
            <a:r>
              <a:rPr lang="uk-UA" sz="2000" dirty="0">
                <a:solidFill>
                  <a:schemeClr val="tx1"/>
                </a:solidFill>
                <a:latin typeface="Times New Roman" panose="02020603050405020304" pitchFamily="18" charset="0"/>
                <a:cs typeface="Times New Roman" panose="02020603050405020304" pitchFamily="18" charset="0"/>
              </a:rPr>
              <a:t> </a:t>
            </a:r>
            <a:r>
              <a:rPr lang="uk-UA" sz="2000" dirty="0" err="1">
                <a:solidFill>
                  <a:schemeClr val="tx1"/>
                </a:solidFill>
                <a:latin typeface="Times New Roman" panose="02020603050405020304" pitchFamily="18" charset="0"/>
                <a:cs typeface="Times New Roman" panose="02020603050405020304" pitchFamily="18" charset="0"/>
              </a:rPr>
              <a:t>Ліндгрен</a:t>
            </a:r>
            <a:r>
              <a:rPr lang="uk-UA" sz="2000" dirty="0">
                <a:solidFill>
                  <a:schemeClr val="tx1"/>
                </a:solidFill>
                <a:latin typeface="Times New Roman" panose="02020603050405020304" pitchFamily="18" charset="0"/>
                <a:cs typeface="Times New Roman" panose="02020603050405020304" pitchFamily="18" charset="0"/>
              </a:rPr>
              <a:t>: дитяча література Скандинавії як світовий морально-етичний авторитет.</a:t>
            </a:r>
          </a:p>
          <a:p>
            <a:r>
              <a:rPr lang="uk-UA" sz="2000" dirty="0">
                <a:solidFill>
                  <a:schemeClr val="tx1"/>
                </a:solidFill>
                <a:latin typeface="Times New Roman" panose="02020603050405020304" pitchFamily="18" charset="0"/>
                <a:cs typeface="Times New Roman" panose="02020603050405020304" pitchFamily="18" charset="0"/>
              </a:rPr>
              <a:t>Дитяча література Буковини в іменах, творчих здобутках і своїй перспективі.</a:t>
            </a:r>
            <a:endParaRPr lang="uk-UA" sz="2000" dirty="0">
              <a:solidFill>
                <a:schemeClr val="tx1"/>
              </a:solidFill>
              <a:latin typeface="Times New Roman" panose="02020603050405020304" pitchFamily="18" charset="0"/>
              <a:ea typeface="Times New Roman" panose="02020603050405020304" pitchFamily="18" charset="0"/>
            </a:endParaRPr>
          </a:p>
          <a:p>
            <a:endParaRPr lang="uk-UA" sz="1800" kern="1200" dirty="0">
              <a:solidFill>
                <a:srgbClr val="000000"/>
              </a:solidFill>
              <a:effectLst/>
              <a:latin typeface="Times New Roman" panose="02020603050405020304" pitchFamily="18" charset="0"/>
              <a:ea typeface="Times New Roman" panose="02020603050405020304" pitchFamily="18" charset="0"/>
            </a:endParaRPr>
          </a:p>
        </p:txBody>
      </p:sp>
      <p:sp>
        <p:nvSpPr>
          <p:cNvPr id="4" name="Овал 3">
            <a:extLst>
              <a:ext uri="{FF2B5EF4-FFF2-40B4-BE49-F238E27FC236}">
                <a16:creationId xmlns:a16="http://schemas.microsoft.com/office/drawing/2014/main" id="{8674CAA2-783F-41B6-8072-F0797696F69C}"/>
              </a:ext>
            </a:extLst>
          </p:cNvPr>
          <p:cNvSpPr/>
          <p:nvPr/>
        </p:nvSpPr>
        <p:spPr>
          <a:xfrm>
            <a:off x="3552669" y="239151"/>
            <a:ext cx="4616970" cy="1109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200" dirty="0">
                <a:latin typeface="Monotype Corsiva" panose="03010101010201010101" pitchFamily="66" charset="0"/>
              </a:rPr>
              <a:t>Тематика семінарів</a:t>
            </a:r>
          </a:p>
        </p:txBody>
      </p:sp>
    </p:spTree>
    <p:extLst>
      <p:ext uri="{BB962C8B-B14F-4D97-AF65-F5344CB8AC3E}">
        <p14:creationId xmlns:p14="http://schemas.microsoft.com/office/powerpoint/2010/main" val="330131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A8300221-63C5-4C3B-B594-55C14D40F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668" y="576014"/>
            <a:ext cx="1891735" cy="2444827"/>
          </a:xfrm>
          <a:prstGeom prst="rect">
            <a:avLst/>
          </a:prstGeom>
        </p:spPr>
      </p:pic>
      <p:pic>
        <p:nvPicPr>
          <p:cNvPr id="10" name="Рисунок 9">
            <a:extLst>
              <a:ext uri="{FF2B5EF4-FFF2-40B4-BE49-F238E27FC236}">
                <a16:creationId xmlns:a16="http://schemas.microsoft.com/office/drawing/2014/main" id="{80C25E4E-BD6A-49EE-8676-0FB5B875F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81" y="624110"/>
            <a:ext cx="2231747" cy="2269734"/>
          </a:xfrm>
          <a:prstGeom prst="rect">
            <a:avLst/>
          </a:prstGeom>
        </p:spPr>
      </p:pic>
      <p:pic>
        <p:nvPicPr>
          <p:cNvPr id="12" name="Рисунок 11">
            <a:extLst>
              <a:ext uri="{FF2B5EF4-FFF2-40B4-BE49-F238E27FC236}">
                <a16:creationId xmlns:a16="http://schemas.microsoft.com/office/drawing/2014/main" id="{4CB8084E-F63C-47C8-9280-0C55DDFF3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5091" y="1124846"/>
            <a:ext cx="1891735" cy="2541017"/>
          </a:xfrm>
          <a:prstGeom prst="rect">
            <a:avLst/>
          </a:prstGeom>
        </p:spPr>
      </p:pic>
      <p:pic>
        <p:nvPicPr>
          <p:cNvPr id="16" name="Рисунок 15">
            <a:extLst>
              <a:ext uri="{FF2B5EF4-FFF2-40B4-BE49-F238E27FC236}">
                <a16:creationId xmlns:a16="http://schemas.microsoft.com/office/drawing/2014/main" id="{C90D469D-E7E1-4390-A8BE-C02A022053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0650" y="2152650"/>
            <a:ext cx="1790700" cy="2552700"/>
          </a:xfrm>
          <a:prstGeom prst="rect">
            <a:avLst/>
          </a:prstGeom>
        </p:spPr>
      </p:pic>
      <p:pic>
        <p:nvPicPr>
          <p:cNvPr id="18" name="Рисунок 17">
            <a:extLst>
              <a:ext uri="{FF2B5EF4-FFF2-40B4-BE49-F238E27FC236}">
                <a16:creationId xmlns:a16="http://schemas.microsoft.com/office/drawing/2014/main" id="{53AD692D-DFFF-4827-8951-46B650726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5552" y="804863"/>
            <a:ext cx="1866900" cy="2447925"/>
          </a:xfrm>
          <a:prstGeom prst="rect">
            <a:avLst/>
          </a:prstGeom>
        </p:spPr>
      </p:pic>
      <p:pic>
        <p:nvPicPr>
          <p:cNvPr id="20" name="Рисунок 19">
            <a:extLst>
              <a:ext uri="{FF2B5EF4-FFF2-40B4-BE49-F238E27FC236}">
                <a16:creationId xmlns:a16="http://schemas.microsoft.com/office/drawing/2014/main" id="{792BDBF2-4F32-48F2-836C-BBE0D0AE0A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1071" y="4013200"/>
            <a:ext cx="1924050" cy="2381250"/>
          </a:xfrm>
          <a:prstGeom prst="rect">
            <a:avLst/>
          </a:prstGeom>
        </p:spPr>
      </p:pic>
      <p:pic>
        <p:nvPicPr>
          <p:cNvPr id="22" name="Рисунок 21">
            <a:extLst>
              <a:ext uri="{FF2B5EF4-FFF2-40B4-BE49-F238E27FC236}">
                <a16:creationId xmlns:a16="http://schemas.microsoft.com/office/drawing/2014/main" id="{F2BE6CF4-D215-4F4C-9B71-BC87C30756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361" y="3491433"/>
            <a:ext cx="1800225" cy="2543175"/>
          </a:xfrm>
          <a:prstGeom prst="rect">
            <a:avLst/>
          </a:prstGeom>
        </p:spPr>
      </p:pic>
      <p:pic>
        <p:nvPicPr>
          <p:cNvPr id="24" name="Рисунок 23">
            <a:extLst>
              <a:ext uri="{FF2B5EF4-FFF2-40B4-BE49-F238E27FC236}">
                <a16:creationId xmlns:a16="http://schemas.microsoft.com/office/drawing/2014/main" id="{CD2BE076-666D-4EB3-93DA-86890DA35E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93555" y="3349026"/>
            <a:ext cx="1790700" cy="2552700"/>
          </a:xfrm>
          <a:prstGeom prst="rect">
            <a:avLst/>
          </a:prstGeom>
        </p:spPr>
      </p:pic>
      <p:pic>
        <p:nvPicPr>
          <p:cNvPr id="26" name="Рисунок 25">
            <a:extLst>
              <a:ext uri="{FF2B5EF4-FFF2-40B4-BE49-F238E27FC236}">
                <a16:creationId xmlns:a16="http://schemas.microsoft.com/office/drawing/2014/main" id="{7623FBA2-D22B-4465-A493-78952674C8E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2786" y="3917950"/>
            <a:ext cx="1781175" cy="2571750"/>
          </a:xfrm>
          <a:prstGeom prst="rect">
            <a:avLst/>
          </a:prstGeom>
        </p:spPr>
      </p:pic>
      <p:pic>
        <p:nvPicPr>
          <p:cNvPr id="28" name="Рисунок 27">
            <a:extLst>
              <a:ext uri="{FF2B5EF4-FFF2-40B4-BE49-F238E27FC236}">
                <a16:creationId xmlns:a16="http://schemas.microsoft.com/office/drawing/2014/main" id="{700044AA-1524-4C94-B3D9-25D6579612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05731" y="2395355"/>
            <a:ext cx="1918942" cy="2910044"/>
          </a:xfrm>
          <a:prstGeom prst="rect">
            <a:avLst/>
          </a:prstGeom>
        </p:spPr>
      </p:pic>
      <p:pic>
        <p:nvPicPr>
          <p:cNvPr id="30" name="Рисунок 29">
            <a:extLst>
              <a:ext uri="{FF2B5EF4-FFF2-40B4-BE49-F238E27FC236}">
                <a16:creationId xmlns:a16="http://schemas.microsoft.com/office/drawing/2014/main" id="{990E36DD-241C-4BC3-9731-F6AE4A3D541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52337" y="3917950"/>
            <a:ext cx="1790700" cy="2552700"/>
          </a:xfrm>
          <a:prstGeom prst="rect">
            <a:avLst/>
          </a:prstGeom>
        </p:spPr>
      </p:pic>
      <p:pic>
        <p:nvPicPr>
          <p:cNvPr id="32" name="Рисунок 31">
            <a:extLst>
              <a:ext uri="{FF2B5EF4-FFF2-40B4-BE49-F238E27FC236}">
                <a16:creationId xmlns:a16="http://schemas.microsoft.com/office/drawing/2014/main" id="{82DBD33B-D463-4B00-9724-F4869E8FE92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00134" y="576014"/>
            <a:ext cx="1790700" cy="2552700"/>
          </a:xfrm>
          <a:prstGeom prst="rect">
            <a:avLst/>
          </a:prstGeom>
        </p:spPr>
      </p:pic>
    </p:spTree>
    <p:extLst>
      <p:ext uri="{BB962C8B-B14F-4D97-AF65-F5344CB8AC3E}">
        <p14:creationId xmlns:p14="http://schemas.microsoft.com/office/powerpoint/2010/main" val="1272389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FA9B061C-408B-4CF6-BC67-871FCC94B229}"/>
              </a:ext>
            </a:extLst>
          </p:cNvPr>
          <p:cNvSpPr>
            <a:spLocks noGrp="1"/>
          </p:cNvSpPr>
          <p:nvPr>
            <p:ph idx="1"/>
          </p:nvPr>
        </p:nvSpPr>
        <p:spPr>
          <a:xfrm>
            <a:off x="1543987" y="314793"/>
            <a:ext cx="9953469" cy="5187947"/>
          </a:xfrm>
        </p:spPr>
        <p:txBody>
          <a:bodyPr>
            <a:normAutofit/>
          </a:bodyPr>
          <a:lstStyle/>
          <a:p>
            <a:pPr>
              <a:spcBef>
                <a:spcPts val="0"/>
              </a:spcBef>
            </a:pPr>
            <a:r>
              <a:rPr lang="uk-UA" sz="2800" dirty="0">
                <a:latin typeface="Monotype Corsiva" panose="03010101010201010101" pitchFamily="66" charset="0"/>
              </a:rPr>
              <a:t>Праця дитячого письменника – </a:t>
            </a:r>
            <a:r>
              <a:rPr lang="uk-UA" sz="2800" dirty="0" err="1">
                <a:latin typeface="Monotype Corsiva" panose="03010101010201010101" pitchFamily="66" charset="0"/>
              </a:rPr>
              <a:t>післанництво</a:t>
            </a:r>
            <a:r>
              <a:rPr lang="uk-UA" sz="2800" dirty="0">
                <a:latin typeface="Monotype Corsiva" panose="03010101010201010101" pitchFamily="66" charset="0"/>
              </a:rPr>
              <a:t>, Богом дане. Писати для дітей – священна служба, що для неї треба вдягати ризи.</a:t>
            </a:r>
          </a:p>
          <a:p>
            <a:pPr marL="0" indent="0">
              <a:spcBef>
                <a:spcPts val="0"/>
              </a:spcBef>
              <a:buNone/>
            </a:pPr>
            <a:r>
              <a:rPr lang="uk-UA" sz="2800" dirty="0">
                <a:latin typeface="Monotype Corsiva" panose="03010101010201010101" pitchFamily="66" charset="0"/>
              </a:rPr>
              <a:t>                                                                                      Катря </a:t>
            </a:r>
            <a:r>
              <a:rPr lang="uk-UA" sz="2800" dirty="0" err="1">
                <a:latin typeface="Monotype Corsiva" panose="03010101010201010101" pitchFamily="66" charset="0"/>
              </a:rPr>
              <a:t>Гриневичева</a:t>
            </a:r>
            <a:endParaRPr lang="uk-UA" sz="2800" dirty="0">
              <a:latin typeface="Monotype Corsiva" panose="03010101010201010101" pitchFamily="66" charset="0"/>
            </a:endParaRPr>
          </a:p>
          <a:p>
            <a:pPr marL="0" indent="0">
              <a:spcBef>
                <a:spcPts val="0"/>
              </a:spcBef>
              <a:buNone/>
            </a:pPr>
            <a:endParaRPr lang="uk-UA" sz="2800" dirty="0">
              <a:latin typeface="Monotype Corsiva" panose="03010101010201010101" pitchFamily="66" charset="0"/>
            </a:endParaRPr>
          </a:p>
          <a:p>
            <a:pPr>
              <a:spcBef>
                <a:spcPts val="0"/>
              </a:spcBef>
            </a:pPr>
            <a:r>
              <a:rPr lang="uk-UA" sz="2800" dirty="0">
                <a:latin typeface="Monotype Corsiva" panose="03010101010201010101" pitchFamily="66" charset="0"/>
              </a:rPr>
              <a:t>Читання – це віконце, через яке діти бачать і пізнають світ і самих себе.</a:t>
            </a:r>
          </a:p>
          <a:p>
            <a:pPr marL="0" indent="0">
              <a:spcBef>
                <a:spcPts val="0"/>
              </a:spcBef>
              <a:buNone/>
            </a:pPr>
            <a:r>
              <a:rPr lang="uk-UA" sz="2800" dirty="0">
                <a:latin typeface="Monotype Corsiva" panose="03010101010201010101" pitchFamily="66" charset="0"/>
              </a:rPr>
              <a:t>                                                                                 Василь Сухомлинський</a:t>
            </a:r>
          </a:p>
          <a:p>
            <a:endParaRPr lang="uk-UA" dirty="0"/>
          </a:p>
        </p:txBody>
      </p:sp>
      <p:pic>
        <p:nvPicPr>
          <p:cNvPr id="9" name="Рисунок 8">
            <a:extLst>
              <a:ext uri="{FF2B5EF4-FFF2-40B4-BE49-F238E27FC236}">
                <a16:creationId xmlns:a16="http://schemas.microsoft.com/office/drawing/2014/main" id="{FB87928D-21B1-475D-910D-7AAAC034E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6076" y="3578902"/>
            <a:ext cx="4279848" cy="2822634"/>
          </a:xfrm>
          <a:prstGeom prst="rect">
            <a:avLst/>
          </a:prstGeom>
        </p:spPr>
      </p:pic>
    </p:spTree>
    <p:extLst>
      <p:ext uri="{BB962C8B-B14F-4D97-AF65-F5344CB8AC3E}">
        <p14:creationId xmlns:p14="http://schemas.microsoft.com/office/powerpoint/2010/main" val="4039766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015CA3-410D-49DC-B888-D36D7942B105}"/>
              </a:ext>
            </a:extLst>
          </p:cNvPr>
          <p:cNvSpPr>
            <a:spLocks noGrp="1"/>
          </p:cNvSpPr>
          <p:nvPr>
            <p:ph type="title"/>
          </p:nvPr>
        </p:nvSpPr>
        <p:spPr>
          <a:xfrm>
            <a:off x="1888761" y="624110"/>
            <a:ext cx="9615851" cy="1280890"/>
          </a:xfrm>
        </p:spPr>
        <p:txBody>
          <a:bodyPr>
            <a:normAutofit/>
          </a:bodyPr>
          <a:lstStyle/>
          <a:p>
            <a:pPr algn="ctr"/>
            <a:r>
              <a:rPr lang="uk-UA" sz="4800" dirty="0">
                <a:latin typeface="Monotype Corsiva" panose="03010101010201010101" pitchFamily="66" charset="0"/>
              </a:rPr>
              <a:t>До зустрічі, друзі)))</a:t>
            </a:r>
          </a:p>
        </p:txBody>
      </p:sp>
      <p:pic>
        <p:nvPicPr>
          <p:cNvPr id="5" name="Місце для вмісту 4">
            <a:extLst>
              <a:ext uri="{FF2B5EF4-FFF2-40B4-BE49-F238E27FC236}">
                <a16:creationId xmlns:a16="http://schemas.microsoft.com/office/drawing/2014/main" id="{778CF2E8-81E6-497E-917B-0F65FFF20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9108" y="1624611"/>
            <a:ext cx="4780014" cy="4780014"/>
          </a:xfrm>
        </p:spPr>
      </p:pic>
    </p:spTree>
    <p:extLst>
      <p:ext uri="{BB962C8B-B14F-4D97-AF65-F5344CB8AC3E}">
        <p14:creationId xmlns:p14="http://schemas.microsoft.com/office/powerpoint/2010/main" val="407693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90BCD0BA-A53F-46D1-9AC4-553A03815502}"/>
              </a:ext>
            </a:extLst>
          </p:cNvPr>
          <p:cNvSpPr>
            <a:spLocks noGrp="1"/>
          </p:cNvSpPr>
          <p:nvPr>
            <p:ph idx="1"/>
          </p:nvPr>
        </p:nvSpPr>
        <p:spPr>
          <a:xfrm>
            <a:off x="1499015" y="719528"/>
            <a:ext cx="6616125" cy="5300245"/>
          </a:xfrm>
        </p:spPr>
        <p:txBody>
          <a:bodyPr>
            <a:normAutofit/>
          </a:bodyPr>
          <a:lstStyle/>
          <a:p>
            <a:r>
              <a:rPr lang="uk-UA"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Дисципліна спеціальності</a:t>
            </a:r>
            <a:r>
              <a:rPr lang="uk-U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uk-UA" sz="2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«Філологія»</a:t>
            </a:r>
            <a:endParaRPr lang="uk-UA" sz="28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r>
              <a:rPr lang="uk-UA" sz="2800" kern="1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Галузь знань</a:t>
            </a:r>
            <a:r>
              <a:rPr lang="uk-UA" sz="2800" kern="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uk-UA"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uk-UA" sz="2800" kern="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uk-UA" sz="2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03 Гуманітарні науки</a:t>
            </a:r>
          </a:p>
          <a:p>
            <a:r>
              <a:rPr lang="uk-UA"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Обсяг – </a:t>
            </a:r>
            <a:r>
              <a:rPr lang="uk-U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кредити (90 годин)</a:t>
            </a:r>
          </a:p>
          <a:p>
            <a:r>
              <a:rPr lang="uk-UA"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Кількість лекційних занять – </a:t>
            </a:r>
            <a:r>
              <a:rPr lang="uk-U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16 годин</a:t>
            </a:r>
          </a:p>
          <a:p>
            <a:r>
              <a:rPr lang="uk-UA"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Кількість семінарів – </a:t>
            </a:r>
            <a:r>
              <a:rPr lang="uk-U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56 годин</a:t>
            </a:r>
          </a:p>
        </p:txBody>
      </p:sp>
      <p:pic>
        <p:nvPicPr>
          <p:cNvPr id="11" name="Рисунок 10">
            <a:extLst>
              <a:ext uri="{FF2B5EF4-FFF2-40B4-BE49-F238E27FC236}">
                <a16:creationId xmlns:a16="http://schemas.microsoft.com/office/drawing/2014/main" id="{B2F90802-7422-4FC5-9F74-06E40ACC6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397" y="2979607"/>
            <a:ext cx="4521616" cy="3391212"/>
          </a:xfrm>
          <a:prstGeom prst="rect">
            <a:avLst/>
          </a:prstGeom>
        </p:spPr>
      </p:pic>
    </p:spTree>
    <p:extLst>
      <p:ext uri="{BB962C8B-B14F-4D97-AF65-F5344CB8AC3E}">
        <p14:creationId xmlns:p14="http://schemas.microsoft.com/office/powerpoint/2010/main" val="218339387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7E4E40-4035-43DE-9ED4-CDB5E872518C}"/>
              </a:ext>
            </a:extLst>
          </p:cNvPr>
          <p:cNvSpPr>
            <a:spLocks noGrp="1"/>
          </p:cNvSpPr>
          <p:nvPr>
            <p:ph type="title"/>
          </p:nvPr>
        </p:nvSpPr>
        <p:spPr>
          <a:xfrm>
            <a:off x="0" y="154745"/>
            <a:ext cx="12191999" cy="1287924"/>
          </a:xfrm>
        </p:spPr>
        <p:txBody>
          <a:bodyPr>
            <a:noAutofit/>
          </a:bodyPr>
          <a:lstStyle/>
          <a:p>
            <a:pPr algn="ctr"/>
            <a:br>
              <a:rPr lang="uk-UA" sz="2800" dirty="0">
                <a:latin typeface="Calibri" panose="020F0502020204030204" pitchFamily="34" charset="0"/>
                <a:ea typeface="Calibri" panose="020F0502020204030204" pitchFamily="34" charset="0"/>
                <a:cs typeface="Times New Roman" panose="02020603050405020304" pitchFamily="18" charset="0"/>
              </a:rPr>
            </a:br>
            <a:endParaRPr lang="uk-UA" sz="2800" dirty="0"/>
          </a:p>
        </p:txBody>
      </p:sp>
      <p:sp>
        <p:nvSpPr>
          <p:cNvPr id="3" name="Місце для вмісту 2">
            <a:extLst>
              <a:ext uri="{FF2B5EF4-FFF2-40B4-BE49-F238E27FC236}">
                <a16:creationId xmlns:a16="http://schemas.microsoft.com/office/drawing/2014/main" id="{A434981D-260E-4C61-92CB-9F9C0595FA4C}"/>
              </a:ext>
            </a:extLst>
          </p:cNvPr>
          <p:cNvSpPr>
            <a:spLocks noGrp="1"/>
          </p:cNvSpPr>
          <p:nvPr>
            <p:ph idx="1"/>
          </p:nvPr>
        </p:nvSpPr>
        <p:spPr>
          <a:xfrm>
            <a:off x="759655" y="1873770"/>
            <a:ext cx="11169747" cy="4709910"/>
          </a:xfrm>
        </p:spPr>
        <p:txBody>
          <a:bodyPr>
            <a:normAutofit/>
          </a:bodyPr>
          <a:lstStyle/>
          <a:p>
            <a:pPr indent="450215" algn="just">
              <a:lnSpc>
                <a:spcPct val="115000"/>
              </a:lnSpc>
              <a:spcBef>
                <a:spcPts val="0"/>
              </a:spcBef>
            </a:pPr>
            <a:r>
              <a:rPr lang="uk-UA" sz="2400" i="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з</a:t>
            </a:r>
            <a:r>
              <a:rPr lang="uk-UA" sz="2400" i="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агальних</a:t>
            </a:r>
            <a:r>
              <a:rPr lang="uk-UA" sz="2400" i="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L="514350" indent="-285750" algn="just">
              <a:lnSpc>
                <a:spcPct val="115000"/>
              </a:lnSpc>
              <a:spcBef>
                <a:spcPts val="0"/>
              </a:spcBef>
              <a:buFont typeface="Wingdings" panose="05000000000000000000" pitchFamily="2" charset="2"/>
              <a:buChar char="Ø"/>
            </a:pPr>
            <a:r>
              <a:rPr lang="uk-U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розвиткові вміння вчитися й оволодівати сучасними знаннями, </a:t>
            </a:r>
          </a:p>
          <a:p>
            <a:pPr marL="514350" indent="-285750" algn="just">
              <a:lnSpc>
                <a:spcPct val="115000"/>
              </a:lnSpc>
              <a:spcBef>
                <a:spcPts val="0"/>
              </a:spcBef>
              <a:buFont typeface="Wingdings" panose="05000000000000000000" pitchFamily="2" charset="2"/>
              <a:buChar char="Ø"/>
            </a:pPr>
            <a:r>
              <a:rPr lang="uk-U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виконувати складні завдання в галузі філології, зокрема літературознавства; </a:t>
            </a:r>
          </a:p>
          <a:p>
            <a:pPr marL="514350" indent="-285750" algn="just">
              <a:lnSpc>
                <a:spcPct val="115000"/>
              </a:lnSpc>
              <a:spcBef>
                <a:spcPts val="0"/>
              </a:spcBef>
              <a:buFont typeface="Wingdings" panose="05000000000000000000" pitchFamily="2" charset="2"/>
              <a:buChar char="Ø"/>
            </a:pPr>
            <a:r>
              <a:rPr lang="uk-U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ефективно працювати з інформацією: добирати необхідну інформацію з різних джерел, зокрема з фахової літератури та електронних баз, критично аналізувати й інтерпретувати її, впорядковувати, класифікувати та систематизувати; </a:t>
            </a:r>
            <a:endParaRPr lang="uk-U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15000"/>
              </a:lnSpc>
              <a:spcBef>
                <a:spcPts val="0"/>
              </a:spcBef>
            </a:pPr>
            <a:r>
              <a:rPr lang="uk-UA" sz="2400" i="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ф</a:t>
            </a:r>
            <a:r>
              <a:rPr lang="uk-UA" sz="2400" i="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ахових </a:t>
            </a:r>
            <a:r>
              <a:rPr lang="uk-UA"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514350" indent="-285750" algn="just">
              <a:lnSpc>
                <a:spcPct val="115000"/>
              </a:lnSpc>
              <a:spcBef>
                <a:spcPts val="0"/>
              </a:spcBef>
              <a:buFont typeface="Wingdings" panose="05000000000000000000" pitchFamily="2" charset="2"/>
              <a:buChar char="Ø"/>
            </a:pPr>
            <a:r>
              <a:rPr lang="uk-U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розширенні знань про основні проблеми філології та підходи до їх розв’язання із застосуванням доцільних інноваційних методів; </a:t>
            </a:r>
          </a:p>
          <a:p>
            <a:pPr marL="514350" indent="-285750" algn="just">
              <a:lnSpc>
                <a:spcPct val="115000"/>
              </a:lnSpc>
              <a:spcBef>
                <a:spcPts val="0"/>
              </a:spcBef>
              <a:buFont typeface="Wingdings" panose="05000000000000000000" pitchFamily="2" charset="2"/>
              <a:buChar char="Ø"/>
            </a:pPr>
            <a:r>
              <a:rPr lang="uk-U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розширенні знань про основні тенденції розвитку та своєрідність літературного процесу, зміст методів, напрямів, стилів і жанрів української літератури, історії зарубіжної літератури, фольклору; </a:t>
            </a:r>
          </a:p>
          <a:p>
            <a:pPr marL="514350" indent="-285750" algn="just">
              <a:lnSpc>
                <a:spcPct val="115000"/>
              </a:lnSpc>
              <a:spcBef>
                <a:spcPts val="0"/>
              </a:spcBef>
              <a:buFont typeface="Wingdings" panose="05000000000000000000" pitchFamily="2" charset="2"/>
              <a:buChar char="Ø"/>
            </a:pPr>
            <a:r>
              <a:rPr lang="uk-UA"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здатності використовувати у професійній діяльності системні  знання про основні періоди  розвитку літератури від давнини до ХХІ століття, еволюцію напрямів, жанрів і стилів, чільних представників та художні явища, пов’язані, зокрема, з дітьми та літературою для них.</a:t>
            </a:r>
            <a:endParaRPr lang="uk-U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Овал 3">
            <a:extLst>
              <a:ext uri="{FF2B5EF4-FFF2-40B4-BE49-F238E27FC236}">
                <a16:creationId xmlns:a16="http://schemas.microsoft.com/office/drawing/2014/main" id="{B4D23F0D-BEB6-4A6C-A490-E879B45AF0A0}"/>
              </a:ext>
            </a:extLst>
          </p:cNvPr>
          <p:cNvSpPr/>
          <p:nvPr/>
        </p:nvSpPr>
        <p:spPr>
          <a:xfrm>
            <a:off x="2840440" y="154745"/>
            <a:ext cx="7532751" cy="1719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dirty="0">
                <a:solidFill>
                  <a:schemeClr val="bg1"/>
                </a:solidFill>
                <a:effectLst>
                  <a:outerShdw blurRad="38100" dist="38100" dir="2700000" algn="tl">
                    <a:srgbClr val="000000">
                      <a:alpha val="43137"/>
                    </a:srgbClr>
                  </a:outerShdw>
                </a:effectLst>
                <a:latin typeface="Monotype Corsiva" panose="03010101010201010101" pitchFamily="66" charset="0"/>
                <a:ea typeface="Calibri" panose="020F0502020204030204" pitchFamily="34" charset="0"/>
                <a:cs typeface="Times New Roman" panose="02020603050405020304" pitchFamily="18" charset="0"/>
              </a:rPr>
              <a:t>Завдання курсу полягають у здобутті </a:t>
            </a:r>
            <a:br>
              <a:rPr lang="uk-UA" sz="2800" dirty="0">
                <a:solidFill>
                  <a:schemeClr val="bg1"/>
                </a:solidFill>
                <a:effectLst>
                  <a:outerShdw blurRad="38100" dist="38100" dir="2700000" algn="tl">
                    <a:srgbClr val="000000">
                      <a:alpha val="43137"/>
                    </a:srgbClr>
                  </a:outerShdw>
                </a:effectLst>
                <a:latin typeface="Monotype Corsiva" panose="03010101010201010101" pitchFamily="66" charset="0"/>
                <a:ea typeface="Calibri" panose="020F0502020204030204" pitchFamily="34" charset="0"/>
                <a:cs typeface="Times New Roman" panose="02020603050405020304" pitchFamily="18" charset="0"/>
              </a:rPr>
            </a:br>
            <a:r>
              <a:rPr lang="uk-UA" sz="2800" dirty="0">
                <a:solidFill>
                  <a:schemeClr val="bg1"/>
                </a:solidFill>
                <a:effectLst>
                  <a:outerShdw blurRad="38100" dist="38100" dir="2700000" algn="tl">
                    <a:srgbClr val="000000">
                      <a:alpha val="43137"/>
                    </a:srgbClr>
                  </a:outerShdw>
                </a:effectLst>
                <a:latin typeface="Monotype Corsiva" panose="03010101010201010101" pitchFamily="66" charset="0"/>
                <a:ea typeface="Calibri" panose="020F0502020204030204" pitchFamily="34" charset="0"/>
                <a:cs typeface="Times New Roman" panose="02020603050405020304" pitchFamily="18" charset="0"/>
              </a:rPr>
              <a:t>його слухачами </a:t>
            </a:r>
          </a:p>
          <a:p>
            <a:pPr algn="ctr"/>
            <a:r>
              <a:rPr lang="uk-UA" sz="2800" dirty="0">
                <a:solidFill>
                  <a:schemeClr val="bg1"/>
                </a:solidFill>
                <a:effectLst>
                  <a:outerShdw blurRad="38100" dist="38100" dir="2700000" algn="tl">
                    <a:srgbClr val="000000">
                      <a:alpha val="43137"/>
                    </a:srgbClr>
                  </a:outerShdw>
                </a:effectLst>
                <a:latin typeface="Monotype Corsiva" panose="03010101010201010101" pitchFamily="66" charset="0"/>
                <a:ea typeface="Calibri" panose="020F0502020204030204" pitchFamily="34" charset="0"/>
                <a:cs typeface="Times New Roman" panose="02020603050405020304" pitchFamily="18" charset="0"/>
              </a:rPr>
              <a:t>певних </a:t>
            </a:r>
            <a:r>
              <a:rPr lang="uk-UA" sz="2800" dirty="0" err="1">
                <a:solidFill>
                  <a:schemeClr val="bg1"/>
                </a:solidFill>
                <a:effectLst>
                  <a:outerShdw blurRad="38100" dist="38100" dir="2700000" algn="tl">
                    <a:srgbClr val="000000">
                      <a:alpha val="43137"/>
                    </a:srgbClr>
                  </a:outerShdw>
                </a:effectLst>
                <a:latin typeface="Monotype Corsiva" panose="03010101010201010101" pitchFamily="66" charset="0"/>
                <a:ea typeface="Calibri" panose="020F0502020204030204" pitchFamily="34" charset="0"/>
                <a:cs typeface="Times New Roman" panose="02020603050405020304" pitchFamily="18" charset="0"/>
              </a:rPr>
              <a:t>компетентностей</a:t>
            </a:r>
            <a:r>
              <a:rPr lang="uk-UA" sz="2800" dirty="0">
                <a:solidFill>
                  <a:schemeClr val="bg1"/>
                </a:solidFill>
                <a:effectLst>
                  <a:outerShdw blurRad="38100" dist="38100" dir="2700000" algn="tl">
                    <a:srgbClr val="000000">
                      <a:alpha val="43137"/>
                    </a:srgbClr>
                  </a:outerShdw>
                </a:effectLst>
                <a:latin typeface="Monotype Corsiva" panose="03010101010201010101" pitchFamily="66" charset="0"/>
                <a:ea typeface="Calibri" panose="020F0502020204030204" pitchFamily="34" charset="0"/>
                <a:cs typeface="Times New Roman" panose="02020603050405020304" pitchFamily="18" charset="0"/>
              </a:rPr>
              <a:t>:</a:t>
            </a:r>
            <a:r>
              <a:rPr lang="uk-UA" sz="2800" dirty="0">
                <a:solidFill>
                  <a:schemeClr val="bg1"/>
                </a:solidFill>
                <a:latin typeface="Monotype Corsiva" panose="03010101010201010101" pitchFamily="66" charset="0"/>
                <a:ea typeface="Calibri" panose="020F0502020204030204" pitchFamily="34" charset="0"/>
                <a:cs typeface="Times New Roman" panose="02020603050405020304" pitchFamily="18" charset="0"/>
              </a:rPr>
              <a:t> </a:t>
            </a:r>
            <a:endParaRPr lang="uk-UA" sz="2800" dirty="0">
              <a:solidFill>
                <a:schemeClr val="bg1"/>
              </a:solidFill>
            </a:endParaRPr>
          </a:p>
        </p:txBody>
      </p:sp>
    </p:spTree>
    <p:extLst>
      <p:ext uri="{BB962C8B-B14F-4D97-AF65-F5344CB8AC3E}">
        <p14:creationId xmlns:p14="http://schemas.microsoft.com/office/powerpoint/2010/main" val="314405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5A4953ED-51D5-4BC4-B208-DAAE51D2C7B8}"/>
              </a:ext>
            </a:extLst>
          </p:cNvPr>
          <p:cNvSpPr>
            <a:spLocks noGrp="1"/>
          </p:cNvSpPr>
          <p:nvPr>
            <p:ph idx="1"/>
          </p:nvPr>
        </p:nvSpPr>
        <p:spPr>
          <a:xfrm>
            <a:off x="1124262" y="884880"/>
            <a:ext cx="10777928" cy="5797273"/>
          </a:xfrm>
        </p:spPr>
        <p:txBody>
          <a:bodyPr>
            <a:normAutofit fontScale="85000" lnSpcReduction="10000"/>
          </a:bodyPr>
          <a:lstStyle/>
          <a:p>
            <a:pPr algn="just">
              <a:lnSpc>
                <a:spcPct val="120000"/>
              </a:lnSpc>
              <a:spcBef>
                <a:spcPts val="0"/>
              </a:spcBef>
            </a:pPr>
            <a:r>
              <a:rPr lang="uk-UA" sz="2900" b="1"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uk-UA" sz="2400" i="1" u="sng"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Студент</a:t>
            </a:r>
            <a:r>
              <a:rPr lang="en-US" sz="2400" i="1" u="sng"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uk-UA" sz="2400" i="1" u="sng"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студентка знатиме: </a:t>
            </a:r>
            <a:r>
              <a:rPr lang="uk-UA" sz="20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uk-UA"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20000"/>
              </a:lnSpc>
              <a:spcBef>
                <a:spcPts val="0"/>
              </a:spcBef>
              <a:buFont typeface="Wingdings" panose="05000000000000000000" pitchFamily="2" charset="2"/>
              <a:buChar char="Ø"/>
            </a:pPr>
            <a:r>
              <a:rPr lang="uk-UA"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що собою являє дитяча література, якою є її специфіка та завдання;</a:t>
            </a:r>
            <a:endParaRPr lang="uk-UA"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20000"/>
              </a:lnSpc>
              <a:spcBef>
                <a:spcPts val="0"/>
              </a:spcBef>
              <a:buFont typeface="Wingdings" panose="05000000000000000000" pitchFamily="2" charset="2"/>
              <a:buChar char="Ø"/>
            </a:pPr>
            <a:r>
              <a:rPr lang="uk-UA"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якими були основні закономірності історико-літературного процесу в Україні та світі і як вони позначились на розвиткові письменства для дітей, його тематиці, жанрах, образній системі;</a:t>
            </a:r>
            <a:endParaRPr lang="uk-UA"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20000"/>
              </a:lnSpc>
              <a:spcBef>
                <a:spcPts val="0"/>
              </a:spcBef>
              <a:buFont typeface="Wingdings" panose="05000000000000000000" pitchFamily="2" charset="2"/>
              <a:buChar char="Ø"/>
            </a:pPr>
            <a:r>
              <a:rPr lang="uk-UA"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основні досягнення української та зарубіжної літератури для дітей, а також письменства Буковини (окремі поетичні твори напам’ять);</a:t>
            </a:r>
            <a:endParaRPr lang="uk-UA"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20000"/>
              </a:lnSpc>
              <a:spcBef>
                <a:spcPts val="0"/>
              </a:spcBef>
              <a:buFont typeface="Wingdings" panose="05000000000000000000" pitchFamily="2" charset="2"/>
              <a:buChar char="Ø"/>
            </a:pPr>
            <a:r>
              <a:rPr lang="uk-UA"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значущий біографічний матеріал про дитячих авторів.</a:t>
            </a:r>
            <a:endParaRPr lang="uk-UA"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0"/>
              </a:spcBef>
            </a:pPr>
            <a:r>
              <a:rPr lang="uk-UA" sz="2800" i="1"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uk-UA" sz="2400" i="1" u="sng"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Умітиме: </a:t>
            </a:r>
            <a:endParaRPr lang="uk-UA" sz="2800" i="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20000"/>
              </a:lnSpc>
              <a:spcBef>
                <a:spcPts val="0"/>
              </a:spcBef>
              <a:buFont typeface="Wingdings" panose="05000000000000000000" pitchFamily="2" charset="2"/>
              <a:buChar char="Ø"/>
            </a:pPr>
            <a:r>
              <a:rPr lang="ru-RU" sz="2000" dirty="0" err="1">
                <a:solidFill>
                  <a:schemeClr val="tx1"/>
                </a:solidFill>
                <a:effectLst/>
                <a:latin typeface="Times New Roman" panose="02020603050405020304" pitchFamily="18" charset="0"/>
                <a:ea typeface="Times New Roman" panose="02020603050405020304" pitchFamily="18" charset="0"/>
              </a:rPr>
              <a:t>цікаво</a:t>
            </a:r>
            <a:r>
              <a:rPr lang="ru-RU" sz="2000" dirty="0">
                <a:solidFill>
                  <a:schemeClr val="tx1"/>
                </a:solidFill>
                <a:effectLst/>
                <a:latin typeface="Times New Roman" panose="02020603050405020304" pitchFamily="18" charset="0"/>
                <a:ea typeface="Times New Roman" panose="02020603050405020304" pitchFamily="18" charset="0"/>
              </a:rPr>
              <a:t>, образно </a:t>
            </a:r>
            <a:r>
              <a:rPr lang="ru-RU" sz="2000" dirty="0" err="1">
                <a:solidFill>
                  <a:schemeClr val="tx1"/>
                </a:solidFill>
                <a:effectLst/>
                <a:latin typeface="Times New Roman" panose="02020603050405020304" pitchFamily="18" charset="0"/>
                <a:ea typeface="Times New Roman" panose="02020603050405020304" pitchFamily="18" charset="0"/>
              </a:rPr>
              <a:t>переповідати</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художні</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тексти</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рекомендовані</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дітям</a:t>
            </a:r>
            <a:r>
              <a:rPr lang="ru-RU" sz="2000" dirty="0">
                <a:solidFill>
                  <a:schemeClr val="tx1"/>
                </a:solidFill>
                <a:effectLst/>
                <a:latin typeface="Times New Roman" panose="02020603050405020304" pitchFamily="18" charset="0"/>
                <a:ea typeface="Times New Roman" panose="02020603050405020304" pitchFamily="18" charset="0"/>
              </a:rPr>
              <a:t>; </a:t>
            </a:r>
            <a:endParaRPr lang="uk-UA" sz="2000" dirty="0">
              <a:solidFill>
                <a:schemeClr val="tx1"/>
              </a:solidFill>
              <a:effectLst/>
              <a:latin typeface="Times New Roman" panose="02020603050405020304" pitchFamily="18" charset="0"/>
              <a:ea typeface="Times New Roman" panose="02020603050405020304" pitchFamily="18" charset="0"/>
            </a:endParaRPr>
          </a:p>
          <a:p>
            <a:pPr lvl="0" algn="just">
              <a:lnSpc>
                <a:spcPct val="120000"/>
              </a:lnSpc>
              <a:spcBef>
                <a:spcPts val="0"/>
              </a:spcBef>
              <a:buFont typeface="Wingdings" panose="05000000000000000000" pitchFamily="2" charset="2"/>
              <a:buChar char="Ø"/>
            </a:pPr>
            <a:r>
              <a:rPr lang="ru-RU" sz="2000" dirty="0" err="1">
                <a:solidFill>
                  <a:schemeClr val="tx1"/>
                </a:solidFill>
                <a:effectLst/>
                <a:latin typeface="Times New Roman" panose="02020603050405020304" pitchFamily="18" charset="0"/>
                <a:ea typeface="Times New Roman" panose="02020603050405020304" pitchFamily="18" charset="0"/>
              </a:rPr>
              <a:t>демонструвати</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елементи</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аналізу</a:t>
            </a:r>
            <a:r>
              <a:rPr lang="ru-RU" sz="2000" dirty="0">
                <a:solidFill>
                  <a:schemeClr val="tx1"/>
                </a:solidFill>
                <a:effectLst/>
                <a:latin typeface="Times New Roman" panose="02020603050405020304" pitchFamily="18" charset="0"/>
                <a:ea typeface="Times New Roman" panose="02020603050405020304" pitchFamily="18" charset="0"/>
              </a:rPr>
              <a:t> при </a:t>
            </a:r>
            <a:r>
              <a:rPr lang="ru-RU" sz="2000" dirty="0" err="1">
                <a:solidFill>
                  <a:schemeClr val="tx1"/>
                </a:solidFill>
                <a:effectLst/>
                <a:latin typeface="Times New Roman" panose="02020603050405020304" pitchFamily="18" charset="0"/>
                <a:ea typeface="Times New Roman" panose="02020603050405020304" pitchFamily="18" charset="0"/>
              </a:rPr>
              <a:t>обговоренні</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прочитаного</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вміння</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організувати</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дискусію</a:t>
            </a:r>
            <a:r>
              <a:rPr lang="ru-RU" sz="2000" dirty="0">
                <a:solidFill>
                  <a:schemeClr val="tx1"/>
                </a:solidFill>
                <a:effectLst/>
                <a:latin typeface="Times New Roman" panose="02020603050405020304" pitchFamily="18" charset="0"/>
                <a:ea typeface="Times New Roman" panose="02020603050405020304" pitchFamily="18" charset="0"/>
              </a:rPr>
              <a:t>;</a:t>
            </a:r>
            <a:endParaRPr lang="uk-UA" sz="2000" dirty="0">
              <a:solidFill>
                <a:schemeClr val="tx1"/>
              </a:solidFill>
              <a:effectLst/>
              <a:latin typeface="Times New Roman" panose="02020603050405020304" pitchFamily="18" charset="0"/>
              <a:ea typeface="Times New Roman" panose="02020603050405020304" pitchFamily="18" charset="0"/>
            </a:endParaRPr>
          </a:p>
          <a:p>
            <a:pPr lvl="0" algn="just">
              <a:lnSpc>
                <a:spcPct val="120000"/>
              </a:lnSpc>
              <a:spcBef>
                <a:spcPts val="0"/>
              </a:spcBef>
              <a:buFont typeface="Wingdings" panose="05000000000000000000" pitchFamily="2" charset="2"/>
              <a:buChar char="Ø"/>
            </a:pPr>
            <a:r>
              <a:rPr lang="uk-UA" sz="2000" dirty="0">
                <a:solidFill>
                  <a:schemeClr val="tx1"/>
                </a:solidFill>
                <a:effectLst/>
                <a:latin typeface="Times New Roman" panose="02020603050405020304" pitchFamily="18" charset="0"/>
                <a:ea typeface="Times New Roman" panose="02020603050405020304" pitchFamily="18" charset="0"/>
              </a:rPr>
              <a:t>використовувати різні підходи до характеристики літературних явищ (історико-типологічний, </a:t>
            </a:r>
            <a:r>
              <a:rPr lang="uk-UA" sz="2000" dirty="0" err="1">
                <a:solidFill>
                  <a:schemeClr val="tx1"/>
                </a:solidFill>
                <a:effectLst/>
                <a:latin typeface="Times New Roman" panose="02020603050405020304" pitchFamily="18" charset="0"/>
                <a:ea typeface="Times New Roman" panose="02020603050405020304" pitchFamily="18" charset="0"/>
              </a:rPr>
              <a:t>рецептивно</a:t>
            </a:r>
            <a:r>
              <a:rPr lang="uk-UA" sz="2000" dirty="0">
                <a:solidFill>
                  <a:schemeClr val="tx1"/>
                </a:solidFill>
                <a:effectLst/>
                <a:latin typeface="Times New Roman" panose="02020603050405020304" pitchFamily="18" charset="0"/>
                <a:ea typeface="Times New Roman" panose="02020603050405020304" pitchFamily="18" charset="0"/>
              </a:rPr>
              <a:t>-естетичний, психологічний, культурологічний, гендерний, постколоніальний, </a:t>
            </a:r>
            <a:r>
              <a:rPr lang="uk-UA" sz="2000" dirty="0" err="1">
                <a:solidFill>
                  <a:schemeClr val="tx1"/>
                </a:solidFill>
                <a:effectLst/>
                <a:latin typeface="Times New Roman" panose="02020603050405020304" pitchFamily="18" charset="0"/>
                <a:ea typeface="Times New Roman" panose="02020603050405020304" pitchFamily="18" charset="0"/>
              </a:rPr>
              <a:t>герменевтичний</a:t>
            </a:r>
            <a:r>
              <a:rPr lang="uk-UA" sz="2000" dirty="0">
                <a:solidFill>
                  <a:schemeClr val="tx1"/>
                </a:solidFill>
                <a:effectLst/>
                <a:latin typeface="Times New Roman" panose="02020603050405020304" pitchFamily="18" charset="0"/>
                <a:ea typeface="Times New Roman" panose="02020603050405020304" pitchFamily="18" charset="0"/>
              </a:rPr>
              <a:t>, практику компаративних студій тощо);</a:t>
            </a:r>
          </a:p>
          <a:p>
            <a:pPr lvl="0" algn="just">
              <a:lnSpc>
                <a:spcPct val="120000"/>
              </a:lnSpc>
              <a:spcBef>
                <a:spcPts val="0"/>
              </a:spcBef>
              <a:buFont typeface="Wingdings" panose="05000000000000000000" pitchFamily="2" charset="2"/>
              <a:buChar char="Ø"/>
            </a:pPr>
            <a:r>
              <a:rPr lang="ru-RU" sz="2000" dirty="0" err="1">
                <a:solidFill>
                  <a:schemeClr val="tx1"/>
                </a:solidFill>
                <a:effectLst/>
                <a:latin typeface="Times New Roman" panose="02020603050405020304" pitchFamily="18" charset="0"/>
                <a:ea typeface="Times New Roman" panose="02020603050405020304" pitchFamily="18" charset="0"/>
              </a:rPr>
              <a:t>збирати</a:t>
            </a:r>
            <a:r>
              <a:rPr lang="ru-RU" sz="2000" dirty="0">
                <a:solidFill>
                  <a:schemeClr val="tx1"/>
                </a:solidFill>
                <a:effectLst/>
                <a:latin typeface="Times New Roman" panose="02020603050405020304" pitchFamily="18" charset="0"/>
                <a:ea typeface="Times New Roman" panose="02020603050405020304" pitchFamily="18" charset="0"/>
              </a:rPr>
              <a:t> й </a:t>
            </a:r>
            <a:r>
              <a:rPr lang="ru-RU" sz="2000" dirty="0" err="1">
                <a:solidFill>
                  <a:schemeClr val="tx1"/>
                </a:solidFill>
                <a:effectLst/>
                <a:latin typeface="Times New Roman" panose="02020603050405020304" pitchFamily="18" charset="0"/>
                <a:ea typeface="Times New Roman" panose="02020603050405020304" pitchFamily="18" charset="0"/>
              </a:rPr>
              <a:t>аналізувати</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інформацію</a:t>
            </a:r>
            <a:r>
              <a:rPr lang="ru-RU" sz="2000" dirty="0">
                <a:solidFill>
                  <a:schemeClr val="tx1"/>
                </a:solidFill>
                <a:effectLst/>
                <a:latin typeface="Times New Roman" panose="02020603050405020304" pitchFamily="18" charset="0"/>
                <a:ea typeface="Times New Roman" panose="02020603050405020304" pitchFamily="18" charset="0"/>
              </a:rPr>
              <a:t> з </a:t>
            </a:r>
            <a:r>
              <a:rPr lang="ru-RU" sz="2000" dirty="0" err="1">
                <a:solidFill>
                  <a:schemeClr val="tx1"/>
                </a:solidFill>
                <a:effectLst/>
                <a:latin typeface="Times New Roman" panose="02020603050405020304" pitchFamily="18" charset="0"/>
                <a:ea typeface="Times New Roman" panose="02020603050405020304" pitchFamily="18" charset="0"/>
              </a:rPr>
              <a:t>історії</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української</a:t>
            </a:r>
            <a:r>
              <a:rPr lang="ru-RU" sz="2000" dirty="0">
                <a:solidFill>
                  <a:schemeClr val="tx1"/>
                </a:solidFill>
                <a:effectLst/>
                <a:latin typeface="Times New Roman" panose="02020603050405020304" pitchFamily="18" charset="0"/>
                <a:ea typeface="Times New Roman" panose="02020603050405020304" pitchFamily="18" charset="0"/>
              </a:rPr>
              <a:t> та </a:t>
            </a:r>
            <a:r>
              <a:rPr lang="ru-RU" sz="2000" dirty="0" err="1">
                <a:solidFill>
                  <a:schemeClr val="tx1"/>
                </a:solidFill>
                <a:effectLst/>
                <a:latin typeface="Times New Roman" panose="02020603050405020304" pitchFamily="18" charset="0"/>
                <a:ea typeface="Times New Roman" panose="02020603050405020304" pitchFamily="18" charset="0"/>
              </a:rPr>
              <a:t>зарубіжної</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дитячої</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літератури</a:t>
            </a:r>
            <a:r>
              <a:rPr lang="ru-RU" sz="2000" dirty="0">
                <a:solidFill>
                  <a:schemeClr val="tx1"/>
                </a:solidFill>
                <a:effectLst/>
                <a:latin typeface="Times New Roman" panose="02020603050405020304" pitchFamily="18" charset="0"/>
                <a:ea typeface="Times New Roman" panose="02020603050405020304" pitchFamily="18" charset="0"/>
              </a:rPr>
              <a:t>;</a:t>
            </a:r>
            <a:endParaRPr lang="uk-UA" sz="2000" dirty="0">
              <a:solidFill>
                <a:schemeClr val="tx1"/>
              </a:solidFill>
              <a:effectLst/>
              <a:latin typeface="Times New Roman" panose="02020603050405020304" pitchFamily="18" charset="0"/>
              <a:ea typeface="Times New Roman" panose="02020603050405020304" pitchFamily="18" charset="0"/>
            </a:endParaRPr>
          </a:p>
          <a:p>
            <a:pPr lvl="0" algn="just">
              <a:lnSpc>
                <a:spcPct val="120000"/>
              </a:lnSpc>
              <a:spcBef>
                <a:spcPts val="0"/>
              </a:spcBef>
              <a:buFont typeface="Wingdings" panose="05000000000000000000" pitchFamily="2" charset="2"/>
              <a:buChar char="Ø"/>
            </a:pPr>
            <a:r>
              <a:rPr lang="uk-UA" sz="2000" dirty="0">
                <a:solidFill>
                  <a:schemeClr val="tx1"/>
                </a:solidFill>
                <a:effectLst/>
                <a:latin typeface="Times New Roman" panose="02020603050405020304" pitchFamily="18" charset="0"/>
                <a:ea typeface="Times New Roman" panose="02020603050405020304" pitchFamily="18" charset="0"/>
              </a:rPr>
              <a:t>студіювати наукові дослідження, присвячені різним аспектам розвитку художньої літератури для дітей, сприймати цю літературу як потенційний / такий, що потребує уваги, об</a:t>
            </a:r>
            <a:r>
              <a:rPr lang="ru-RU" sz="2000" dirty="0">
                <a:solidFill>
                  <a:schemeClr val="tx1"/>
                </a:solidFill>
                <a:effectLst/>
                <a:latin typeface="Times New Roman" panose="02020603050405020304" pitchFamily="18" charset="0"/>
                <a:ea typeface="Times New Roman" panose="02020603050405020304" pitchFamily="18" charset="0"/>
              </a:rPr>
              <a:t>’</a:t>
            </a:r>
            <a:r>
              <a:rPr lang="uk-UA" sz="2000" dirty="0" err="1">
                <a:solidFill>
                  <a:schemeClr val="tx1"/>
                </a:solidFill>
                <a:effectLst/>
                <a:latin typeface="Times New Roman" panose="02020603050405020304" pitchFamily="18" charset="0"/>
                <a:ea typeface="Times New Roman" panose="02020603050405020304" pitchFamily="18" charset="0"/>
              </a:rPr>
              <a:t>єкт</a:t>
            </a:r>
            <a:r>
              <a:rPr lang="uk-UA" sz="2000" dirty="0">
                <a:solidFill>
                  <a:schemeClr val="tx1"/>
                </a:solidFill>
                <a:effectLst/>
                <a:latin typeface="Times New Roman" panose="02020603050405020304" pitchFamily="18" charset="0"/>
                <a:ea typeface="Times New Roman" panose="02020603050405020304" pitchFamily="18" charset="0"/>
              </a:rPr>
              <a:t> власних наукових та літературно-критичних студій;</a:t>
            </a:r>
          </a:p>
          <a:p>
            <a:pPr lvl="0" algn="just">
              <a:lnSpc>
                <a:spcPct val="120000"/>
              </a:lnSpc>
              <a:spcBef>
                <a:spcPts val="0"/>
              </a:spcBef>
              <a:buFont typeface="Wingdings" panose="05000000000000000000" pitchFamily="2" charset="2"/>
              <a:buChar char="Ø"/>
            </a:pPr>
            <a:r>
              <a:rPr lang="ru-RU" sz="2000" dirty="0" err="1">
                <a:solidFill>
                  <a:schemeClr val="tx1"/>
                </a:solidFill>
                <a:effectLst/>
                <a:latin typeface="Times New Roman" panose="02020603050405020304" pitchFamily="18" charset="0"/>
                <a:ea typeface="Times New Roman" panose="02020603050405020304" pitchFamily="18" charset="0"/>
              </a:rPr>
              <a:t>добирати</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матеріали</a:t>
            </a:r>
            <a:r>
              <a:rPr lang="ru-RU" sz="2000" dirty="0">
                <a:solidFill>
                  <a:schemeClr val="tx1"/>
                </a:solidFill>
                <a:effectLst/>
                <a:latin typeface="Times New Roman" panose="02020603050405020304" pitchFamily="18" charset="0"/>
                <a:ea typeface="Times New Roman" panose="02020603050405020304" pitchFamily="18" charset="0"/>
              </a:rPr>
              <a:t> для </a:t>
            </a:r>
            <a:r>
              <a:rPr lang="ru-RU" sz="2000" dirty="0" err="1">
                <a:solidFill>
                  <a:schemeClr val="tx1"/>
                </a:solidFill>
                <a:effectLst/>
                <a:latin typeface="Times New Roman" panose="02020603050405020304" pitchFamily="18" charset="0"/>
                <a:ea typeface="Times New Roman" panose="02020603050405020304" pitchFamily="18" charset="0"/>
              </a:rPr>
              <a:t>ознайомлення</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дітей</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із</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тим</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чи</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іншим</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письменником</a:t>
            </a:r>
            <a:r>
              <a:rPr lang="ru-RU" sz="2000" dirty="0">
                <a:solidFill>
                  <a:schemeClr val="tx1"/>
                </a:solidFill>
                <a:effectLst/>
                <a:latin typeface="Times New Roman" panose="02020603050405020304" pitchFamily="18" charset="0"/>
                <a:ea typeface="Times New Roman" panose="02020603050405020304" pitchFamily="18" charset="0"/>
              </a:rPr>
              <a:t>;</a:t>
            </a:r>
            <a:endParaRPr lang="uk-UA" sz="2000" dirty="0">
              <a:solidFill>
                <a:schemeClr val="tx1"/>
              </a:solidFill>
              <a:effectLst/>
              <a:latin typeface="Times New Roman" panose="02020603050405020304" pitchFamily="18" charset="0"/>
              <a:ea typeface="Times New Roman" panose="02020603050405020304" pitchFamily="18" charset="0"/>
            </a:endParaRPr>
          </a:p>
          <a:p>
            <a:pPr lvl="0" algn="just">
              <a:lnSpc>
                <a:spcPct val="120000"/>
              </a:lnSpc>
              <a:spcBef>
                <a:spcPts val="0"/>
              </a:spcBef>
              <a:buFont typeface="Wingdings" panose="05000000000000000000" pitchFamily="2" charset="2"/>
              <a:buChar char="Ø"/>
            </a:pPr>
            <a:r>
              <a:rPr lang="ru-RU" sz="2000" dirty="0">
                <a:solidFill>
                  <a:schemeClr val="tx1"/>
                </a:solidFill>
                <a:effectLst/>
                <a:latin typeface="Times New Roman" panose="02020603050405020304" pitchFamily="18" charset="0"/>
                <a:ea typeface="Times New Roman" panose="02020603050405020304" pitchFamily="18" charset="0"/>
              </a:rPr>
              <a:t>самим </a:t>
            </a:r>
            <a:r>
              <a:rPr lang="ru-RU" sz="2000" dirty="0" err="1">
                <a:solidFill>
                  <a:schemeClr val="tx1"/>
                </a:solidFill>
                <a:effectLst/>
                <a:latin typeface="Times New Roman" panose="02020603050405020304" pitchFamily="18" charset="0"/>
                <a:ea typeface="Times New Roman" panose="02020603050405020304" pitchFamily="18" charset="0"/>
              </a:rPr>
              <a:t>виявляти</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творчі</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здібності</a:t>
            </a:r>
            <a:r>
              <a:rPr lang="ru-RU" sz="2000" dirty="0">
                <a:solidFill>
                  <a:schemeClr val="tx1"/>
                </a:solidFill>
                <a:effectLst/>
                <a:latin typeface="Times New Roman" panose="02020603050405020304" pitchFamily="18" charset="0"/>
                <a:ea typeface="Times New Roman" panose="02020603050405020304" pitchFamily="18" charset="0"/>
              </a:rPr>
              <a:t> у </a:t>
            </a:r>
            <a:r>
              <a:rPr lang="ru-RU" sz="2000" dirty="0" err="1">
                <a:solidFill>
                  <a:schemeClr val="tx1"/>
                </a:solidFill>
                <a:effectLst/>
                <a:latin typeface="Times New Roman" panose="02020603050405020304" pitchFamily="18" charset="0"/>
                <a:ea typeface="Times New Roman" panose="02020603050405020304" pitchFamily="18" charset="0"/>
              </a:rPr>
              <a:t>написанні</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оригінальних</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художніх</a:t>
            </a:r>
            <a:r>
              <a:rPr lang="ru-RU" sz="2000" dirty="0">
                <a:solidFill>
                  <a:schemeClr val="tx1"/>
                </a:solidFill>
                <a:effectLst/>
                <a:latin typeface="Times New Roman" panose="02020603050405020304" pitchFamily="18" charset="0"/>
                <a:ea typeface="Times New Roman" panose="02020603050405020304" pitchFamily="18" charset="0"/>
              </a:rPr>
              <a:t> </a:t>
            </a:r>
            <a:r>
              <a:rPr lang="ru-RU" sz="2000" dirty="0" err="1">
                <a:solidFill>
                  <a:schemeClr val="tx1"/>
                </a:solidFill>
                <a:effectLst/>
                <a:latin typeface="Times New Roman" panose="02020603050405020304" pitchFamily="18" charset="0"/>
                <a:ea typeface="Times New Roman" panose="02020603050405020304" pitchFamily="18" charset="0"/>
              </a:rPr>
              <a:t>творів</a:t>
            </a:r>
            <a:r>
              <a:rPr lang="ru-RU" sz="2000" dirty="0">
                <a:solidFill>
                  <a:schemeClr val="tx1"/>
                </a:solidFill>
                <a:effectLst/>
                <a:latin typeface="Times New Roman" panose="02020603050405020304" pitchFamily="18" charset="0"/>
                <a:ea typeface="Times New Roman" panose="02020603050405020304" pitchFamily="18" charset="0"/>
              </a:rPr>
              <a:t> для </a:t>
            </a:r>
            <a:r>
              <a:rPr lang="ru-RU" sz="2000" dirty="0" err="1">
                <a:solidFill>
                  <a:schemeClr val="tx1"/>
                </a:solidFill>
                <a:effectLst/>
                <a:latin typeface="Times New Roman" panose="02020603050405020304" pitchFamily="18" charset="0"/>
                <a:ea typeface="Times New Roman" panose="02020603050405020304" pitchFamily="18" charset="0"/>
              </a:rPr>
              <a:t>дітей</a:t>
            </a:r>
            <a:r>
              <a:rPr lang="ru-RU" sz="2000" dirty="0">
                <a:solidFill>
                  <a:schemeClr val="tx1"/>
                </a:solidFill>
                <a:effectLst/>
                <a:latin typeface="Times New Roman" panose="02020603050405020304" pitchFamily="18" charset="0"/>
                <a:ea typeface="Times New Roman" panose="02020603050405020304" pitchFamily="18" charset="0"/>
              </a:rPr>
              <a:t>.</a:t>
            </a:r>
            <a:endParaRPr lang="uk-UA" sz="2000" dirty="0">
              <a:solidFill>
                <a:schemeClr val="tx1"/>
              </a:solidFill>
              <a:effectLst/>
              <a:latin typeface="Times New Roman" panose="02020603050405020304" pitchFamily="18" charset="0"/>
              <a:ea typeface="Times New Roman" panose="02020603050405020304" pitchFamily="18" charset="0"/>
            </a:endParaRPr>
          </a:p>
          <a:p>
            <a:endParaRPr lang="uk-UA" dirty="0"/>
          </a:p>
        </p:txBody>
      </p:sp>
      <p:sp>
        <p:nvSpPr>
          <p:cNvPr id="4" name="Овал 3">
            <a:extLst>
              <a:ext uri="{FF2B5EF4-FFF2-40B4-BE49-F238E27FC236}">
                <a16:creationId xmlns:a16="http://schemas.microsoft.com/office/drawing/2014/main" id="{F281CE4A-3535-416E-BB99-D0D52CB7F732}"/>
              </a:ext>
            </a:extLst>
          </p:cNvPr>
          <p:cNvSpPr/>
          <p:nvPr/>
        </p:nvSpPr>
        <p:spPr>
          <a:xfrm>
            <a:off x="3746646" y="175847"/>
            <a:ext cx="4893309" cy="709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dirty="0">
                <a:solidFill>
                  <a:schemeClr val="bg1"/>
                </a:solidFill>
                <a:latin typeface="Monotype Corsiva" panose="03010101010201010101" pitchFamily="66" charset="0"/>
                <a:ea typeface="Calibri" panose="020F0502020204030204" pitchFamily="34" charset="0"/>
                <a:cs typeface="Times New Roman" panose="02020603050405020304" pitchFamily="18" charset="0"/>
              </a:rPr>
              <a:t>Результати навчання</a:t>
            </a:r>
            <a:endParaRPr lang="uk-UA" sz="2800"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31983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0E776BD7-26EE-4F28-BB1B-323FF3DC9FE2}"/>
              </a:ext>
            </a:extLst>
          </p:cNvPr>
          <p:cNvSpPr/>
          <p:nvPr/>
        </p:nvSpPr>
        <p:spPr>
          <a:xfrm>
            <a:off x="5965862" y="389913"/>
            <a:ext cx="5306741" cy="2428237"/>
          </a:xfrm>
          <a:prstGeom prst="rect">
            <a:avLst/>
          </a:prstGeom>
          <a:solidFill>
            <a:srgbClr val="185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000" dirty="0">
                <a:solidFill>
                  <a:schemeClr val="bg1"/>
                </a:solidFill>
                <a:latin typeface="Monotype Corsiva" panose="03010101010201010101" pitchFamily="66" charset="0"/>
              </a:rPr>
              <a:t>Дитяча література чи література для дітей – це та література, яка відповідає рівневі дитячих знань, їхньому життєвому досвіду, психологічному розвиткові, має відповідну тематику й технічне оформлення. Це та література, яку пишуть для дітей дорослі.</a:t>
            </a:r>
          </a:p>
          <a:p>
            <a:pPr algn="r"/>
            <a:r>
              <a:rPr lang="uk-UA" sz="2000" dirty="0">
                <a:solidFill>
                  <a:schemeClr val="bg1"/>
                </a:solidFill>
                <a:latin typeface="Monotype Corsiva" panose="03010101010201010101" pitchFamily="66" charset="0"/>
              </a:rPr>
              <a:t>                                         Любов </a:t>
            </a:r>
            <a:r>
              <a:rPr lang="uk-UA" sz="2000" dirty="0" err="1">
                <a:solidFill>
                  <a:schemeClr val="bg1"/>
                </a:solidFill>
                <a:latin typeface="Monotype Corsiva" panose="03010101010201010101" pitchFamily="66" charset="0"/>
              </a:rPr>
              <a:t>Кіліченко</a:t>
            </a:r>
            <a:endParaRPr lang="uk-UA" sz="2000" dirty="0">
              <a:solidFill>
                <a:schemeClr val="bg1"/>
              </a:solidFill>
              <a:latin typeface="Monotype Corsiva" panose="03010101010201010101" pitchFamily="66" charset="0"/>
            </a:endParaRPr>
          </a:p>
        </p:txBody>
      </p:sp>
      <p:pic>
        <p:nvPicPr>
          <p:cNvPr id="20" name="Місце для вмісту 19">
            <a:extLst>
              <a:ext uri="{FF2B5EF4-FFF2-40B4-BE49-F238E27FC236}">
                <a16:creationId xmlns:a16="http://schemas.microsoft.com/office/drawing/2014/main" id="{33DC7F73-F5D7-4218-9CF3-D6691750D4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707" y="389913"/>
            <a:ext cx="3911140" cy="5866711"/>
          </a:xfrm>
        </p:spPr>
      </p:pic>
      <p:sp>
        <p:nvSpPr>
          <p:cNvPr id="21" name="Прямокутник 20">
            <a:extLst>
              <a:ext uri="{FF2B5EF4-FFF2-40B4-BE49-F238E27FC236}">
                <a16:creationId xmlns:a16="http://schemas.microsoft.com/office/drawing/2014/main" id="{D6135DD3-8A6F-4382-B474-EA0776B0ECC6}"/>
              </a:ext>
            </a:extLst>
          </p:cNvPr>
          <p:cNvSpPr/>
          <p:nvPr/>
        </p:nvSpPr>
        <p:spPr>
          <a:xfrm>
            <a:off x="5965862" y="3022591"/>
            <a:ext cx="5306741" cy="3234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000" i="1" dirty="0">
                <a:latin typeface="Monotype Corsiva" panose="03010101010201010101" pitchFamily="66" charset="0"/>
              </a:rPr>
              <a:t>Дитяча література постає на перетині трьох уявлень – про дитячий твір (як результат цілеспрямованої діяльності людини), дитяче читання (як взаємодію дитини з текстом твору – читання, слухання, перечитування, переказування, доповнення і </a:t>
            </a:r>
            <a:r>
              <a:rPr lang="uk-UA" sz="2000" i="1" dirty="0" err="1">
                <a:latin typeface="Monotype Corsiva" panose="03010101010201010101" pitchFamily="66" charset="0"/>
              </a:rPr>
              <a:t>т.д</a:t>
            </a:r>
            <a:r>
              <a:rPr lang="uk-UA" sz="2000" i="1" dirty="0">
                <a:latin typeface="Monotype Corsiva" panose="03010101010201010101" pitchFamily="66" charset="0"/>
              </a:rPr>
              <a:t>.) та дитячу книгу (як канонізовану форму, фізичний спосіб існування твору).</a:t>
            </a:r>
          </a:p>
          <a:p>
            <a:r>
              <a:rPr lang="uk-UA" sz="2000" i="1" dirty="0">
                <a:latin typeface="Monotype Corsiva" panose="03010101010201010101" pitchFamily="66" charset="0"/>
              </a:rPr>
              <a:t>                                                                  Ольга Папуша</a:t>
            </a:r>
          </a:p>
          <a:p>
            <a:pPr algn="r"/>
            <a:endParaRPr lang="uk-UA" i="1" dirty="0"/>
          </a:p>
        </p:txBody>
      </p:sp>
    </p:spTree>
    <p:extLst>
      <p:ext uri="{BB962C8B-B14F-4D97-AF65-F5344CB8AC3E}">
        <p14:creationId xmlns:p14="http://schemas.microsoft.com/office/powerpoint/2010/main" val="17162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90A18807-7C7B-4018-98FA-F7F241222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03" y="158766"/>
            <a:ext cx="11602388" cy="6530488"/>
          </a:xfrm>
          <a:prstGeom prst="rect">
            <a:avLst/>
          </a:prstGeom>
          <a:ln>
            <a:noFill/>
          </a:ln>
          <a:effectLst>
            <a:softEdge rad="112500"/>
          </a:effectLst>
        </p:spPr>
      </p:pic>
    </p:spTree>
    <p:extLst>
      <p:ext uri="{BB962C8B-B14F-4D97-AF65-F5344CB8AC3E}">
        <p14:creationId xmlns:p14="http://schemas.microsoft.com/office/powerpoint/2010/main" val="2926127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937E602-B45D-4DCC-A063-C38DED7CF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47644">
            <a:off x="8606943" y="1146900"/>
            <a:ext cx="2832480" cy="4369325"/>
          </a:xfrm>
          <a:prstGeom prst="rect">
            <a:avLst/>
          </a:prstGeom>
        </p:spPr>
      </p:pic>
      <p:pic>
        <p:nvPicPr>
          <p:cNvPr id="5" name="Рисунок 4">
            <a:extLst>
              <a:ext uri="{FF2B5EF4-FFF2-40B4-BE49-F238E27FC236}">
                <a16:creationId xmlns:a16="http://schemas.microsoft.com/office/drawing/2014/main" id="{C2F4E700-860F-463E-8B21-B06A4DFEF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546" y="1615921"/>
            <a:ext cx="3219004" cy="4569691"/>
          </a:xfrm>
          <a:prstGeom prst="rect">
            <a:avLst/>
          </a:prstGeom>
        </p:spPr>
      </p:pic>
      <p:pic>
        <p:nvPicPr>
          <p:cNvPr id="11" name="Рисунок 10">
            <a:extLst>
              <a:ext uri="{FF2B5EF4-FFF2-40B4-BE49-F238E27FC236}">
                <a16:creationId xmlns:a16="http://schemas.microsoft.com/office/drawing/2014/main" id="{AD588E92-5D90-4412-A87D-157CFEDA4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8737" y="1879625"/>
            <a:ext cx="3032728" cy="4602805"/>
          </a:xfrm>
          <a:prstGeom prst="rect">
            <a:avLst/>
          </a:prstGeom>
        </p:spPr>
      </p:pic>
      <p:pic>
        <p:nvPicPr>
          <p:cNvPr id="9" name="Рисунок 8">
            <a:extLst>
              <a:ext uri="{FF2B5EF4-FFF2-40B4-BE49-F238E27FC236}">
                <a16:creationId xmlns:a16="http://schemas.microsoft.com/office/drawing/2014/main" id="{6D647919-1526-4F27-AA8F-E9B412E2E4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161421">
            <a:off x="587867" y="1182031"/>
            <a:ext cx="2923933" cy="4691508"/>
          </a:xfrm>
          <a:prstGeom prst="rect">
            <a:avLst/>
          </a:prstGeom>
        </p:spPr>
      </p:pic>
      <p:sp>
        <p:nvSpPr>
          <p:cNvPr id="12" name="TextBox 11">
            <a:extLst>
              <a:ext uri="{FF2B5EF4-FFF2-40B4-BE49-F238E27FC236}">
                <a16:creationId xmlns:a16="http://schemas.microsoft.com/office/drawing/2014/main" id="{7B746B84-954B-41D2-811B-D1D40231F37C}"/>
              </a:ext>
            </a:extLst>
          </p:cNvPr>
          <p:cNvSpPr txBox="1"/>
          <p:nvPr/>
        </p:nvSpPr>
        <p:spPr>
          <a:xfrm>
            <a:off x="2608289" y="704538"/>
            <a:ext cx="5830982" cy="369332"/>
          </a:xfrm>
          <a:prstGeom prst="rect">
            <a:avLst/>
          </a:prstGeom>
          <a:noFill/>
        </p:spPr>
        <p:txBody>
          <a:bodyPr wrap="square" rtlCol="0">
            <a:spAutoFit/>
          </a:bodyPr>
          <a:lstStyle/>
          <a:p>
            <a:pPr algn="ctr"/>
            <a:r>
              <a:rPr lang="uk-UA" dirty="0">
                <a:solidFill>
                  <a:schemeClr val="bg1"/>
                </a:solidFill>
              </a:rPr>
              <a:t>Наші путівники</a:t>
            </a:r>
          </a:p>
        </p:txBody>
      </p:sp>
      <p:sp>
        <p:nvSpPr>
          <p:cNvPr id="13" name="Овал 12">
            <a:extLst>
              <a:ext uri="{FF2B5EF4-FFF2-40B4-BE49-F238E27FC236}">
                <a16:creationId xmlns:a16="http://schemas.microsoft.com/office/drawing/2014/main" id="{F6C335EA-05C6-414F-9774-BD644A26038F}"/>
              </a:ext>
            </a:extLst>
          </p:cNvPr>
          <p:cNvSpPr/>
          <p:nvPr/>
        </p:nvSpPr>
        <p:spPr>
          <a:xfrm>
            <a:off x="4230225" y="162487"/>
            <a:ext cx="3032728" cy="1249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solidFill>
                  <a:schemeClr val="bg1"/>
                </a:solidFill>
                <a:latin typeface="Monotype Corsiva" panose="03010101010201010101" pitchFamily="66" charset="0"/>
              </a:rPr>
              <a:t>Наші путівники</a:t>
            </a:r>
          </a:p>
        </p:txBody>
      </p:sp>
    </p:spTree>
    <p:extLst>
      <p:ext uri="{BB962C8B-B14F-4D97-AF65-F5344CB8AC3E}">
        <p14:creationId xmlns:p14="http://schemas.microsoft.com/office/powerpoint/2010/main" val="227227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9CA347BD-33EF-41C0-8947-3025E1C1A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499" y="633455"/>
            <a:ext cx="3339606" cy="4859555"/>
          </a:xfrm>
          <a:prstGeom prst="rect">
            <a:avLst/>
          </a:prstGeom>
        </p:spPr>
      </p:pic>
      <p:pic>
        <p:nvPicPr>
          <p:cNvPr id="5" name="Рисунок 4">
            <a:extLst>
              <a:ext uri="{FF2B5EF4-FFF2-40B4-BE49-F238E27FC236}">
                <a16:creationId xmlns:a16="http://schemas.microsoft.com/office/drawing/2014/main" id="{DCAA6631-7CB1-4AC9-8568-B2C9C6B5A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4853" y="999222"/>
            <a:ext cx="3423192" cy="4859556"/>
          </a:xfrm>
          <a:prstGeom prst="rect">
            <a:avLst/>
          </a:prstGeom>
        </p:spPr>
      </p:pic>
      <p:pic>
        <p:nvPicPr>
          <p:cNvPr id="11" name="Рисунок 10">
            <a:extLst>
              <a:ext uri="{FF2B5EF4-FFF2-40B4-BE49-F238E27FC236}">
                <a16:creationId xmlns:a16="http://schemas.microsoft.com/office/drawing/2014/main" id="{2B43C399-7488-4C4A-9B94-AFF01DFDED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4292" y="1311438"/>
            <a:ext cx="3194940" cy="4913107"/>
          </a:xfrm>
          <a:prstGeom prst="rect">
            <a:avLst/>
          </a:prstGeom>
        </p:spPr>
      </p:pic>
    </p:spTree>
    <p:extLst>
      <p:ext uri="{BB962C8B-B14F-4D97-AF65-F5344CB8AC3E}">
        <p14:creationId xmlns:p14="http://schemas.microsoft.com/office/powerpoint/2010/main" val="321706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F078D3-BA4E-4E47-B1AF-789ACC9B17DF}"/>
              </a:ext>
            </a:extLst>
          </p:cNvPr>
          <p:cNvSpPr>
            <a:spLocks noGrp="1"/>
          </p:cNvSpPr>
          <p:nvPr>
            <p:ph type="title"/>
          </p:nvPr>
        </p:nvSpPr>
        <p:spPr>
          <a:xfrm>
            <a:off x="0" y="239151"/>
            <a:ext cx="12191999" cy="707627"/>
          </a:xfrm>
        </p:spPr>
        <p:txBody>
          <a:bodyPr>
            <a:normAutofit/>
          </a:bodyPr>
          <a:lstStyle/>
          <a:p>
            <a:pPr algn="ctr"/>
            <a:r>
              <a:rPr lang="uk-UA" dirty="0">
                <a:latin typeface="Monotype Corsiva" panose="03010101010201010101" pitchFamily="66" charset="0"/>
              </a:rPr>
              <a:t>Тематика лекцій</a:t>
            </a:r>
          </a:p>
        </p:txBody>
      </p:sp>
      <p:sp>
        <p:nvSpPr>
          <p:cNvPr id="3" name="Місце для вмісту 2">
            <a:extLst>
              <a:ext uri="{FF2B5EF4-FFF2-40B4-BE49-F238E27FC236}">
                <a16:creationId xmlns:a16="http://schemas.microsoft.com/office/drawing/2014/main" id="{32859CAC-3D3E-4117-99A6-568F7FEFAE3D}"/>
              </a:ext>
            </a:extLst>
          </p:cNvPr>
          <p:cNvSpPr>
            <a:spLocks noGrp="1"/>
          </p:cNvSpPr>
          <p:nvPr>
            <p:ph idx="1"/>
          </p:nvPr>
        </p:nvSpPr>
        <p:spPr>
          <a:xfrm>
            <a:off x="1308295" y="1573966"/>
            <a:ext cx="10635176" cy="5284033"/>
          </a:xfrm>
        </p:spPr>
        <p:txBody>
          <a:bodyPr/>
          <a:lstStyle/>
          <a:p>
            <a:r>
              <a:rPr lang="uk-UA" sz="2000" kern="1200" dirty="0">
                <a:solidFill>
                  <a:schemeClr val="tx1"/>
                </a:solidFill>
                <a:effectLst/>
                <a:latin typeface="Times New Roman" panose="02020603050405020304" pitchFamily="18" charset="0"/>
                <a:ea typeface="Times New Roman" panose="02020603050405020304" pitchFamily="18" charset="0"/>
              </a:rPr>
              <a:t>Специфіка дитячої літератури. Дитячий фольклор. Становлення і розвиток української дитячої літератури в ХІХ ст.</a:t>
            </a:r>
          </a:p>
          <a:p>
            <a:r>
              <a:rPr lang="uk-UA" sz="2000" kern="1200" dirty="0">
                <a:solidFill>
                  <a:schemeClr val="tx1"/>
                </a:solidFill>
                <a:effectLst/>
                <a:latin typeface="Times New Roman" panose="02020603050405020304" pitchFamily="18" charset="0"/>
                <a:ea typeface="Times New Roman" panose="02020603050405020304" pitchFamily="18" charset="0"/>
              </a:rPr>
              <a:t>Українська література для дітей та юнацтва на зламі ХІХ – ХХ ст.: традиції та новаторство, модерністські тенденції</a:t>
            </a:r>
          </a:p>
          <a:p>
            <a:r>
              <a:rPr lang="uk-UA" sz="2000" dirty="0">
                <a:solidFill>
                  <a:schemeClr val="tx1"/>
                </a:solidFill>
                <a:effectLst/>
                <a:latin typeface="Times New Roman" panose="02020603050405020304" pitchFamily="18" charset="0"/>
                <a:ea typeface="Calibri" panose="020F0502020204030204" pitchFamily="34" charset="0"/>
              </a:rPr>
              <a:t>Українська дитяча література новітнього часу: </a:t>
            </a:r>
            <a:r>
              <a:rPr lang="uk-UA" sz="2000" dirty="0" err="1">
                <a:solidFill>
                  <a:schemeClr val="tx1"/>
                </a:solidFill>
                <a:effectLst/>
                <a:latin typeface="Times New Roman" panose="02020603050405020304" pitchFamily="18" charset="0"/>
                <a:ea typeface="Calibri" panose="020F0502020204030204" pitchFamily="34" charset="0"/>
              </a:rPr>
              <a:t>соцреалістичні</a:t>
            </a:r>
            <a:r>
              <a:rPr lang="uk-UA" sz="2000" dirty="0">
                <a:solidFill>
                  <a:schemeClr val="tx1"/>
                </a:solidFill>
                <a:effectLst/>
                <a:latin typeface="Times New Roman" panose="02020603050405020304" pitchFamily="18" charset="0"/>
                <a:ea typeface="Calibri" panose="020F0502020204030204" pitchFamily="34" charset="0"/>
              </a:rPr>
              <a:t> стереотипи й тематичне та жанрове оновлення у другій половині ХХ ст.</a:t>
            </a:r>
          </a:p>
          <a:p>
            <a:r>
              <a:rPr lang="uk-UA" sz="2000" dirty="0">
                <a:solidFill>
                  <a:schemeClr val="tx1"/>
                </a:solidFill>
                <a:effectLst/>
                <a:latin typeface="Times New Roman" panose="02020603050405020304" pitchFamily="18" charset="0"/>
                <a:ea typeface="Calibri" panose="020F0502020204030204" pitchFamily="34" charset="0"/>
              </a:rPr>
              <a:t>Сучасна українська дитяча література: ідейно-тематичні та художньо-стильові пошуки</a:t>
            </a:r>
          </a:p>
          <a:p>
            <a:r>
              <a:rPr lang="uk-UA" sz="2000" dirty="0">
                <a:solidFill>
                  <a:schemeClr val="tx1"/>
                </a:solidFill>
                <a:effectLst/>
                <a:latin typeface="Times New Roman" panose="02020603050405020304" pitchFamily="18" charset="0"/>
                <a:ea typeface="Calibri" panose="020F0502020204030204" pitchFamily="34" charset="0"/>
              </a:rPr>
              <a:t>Дитяча література близького зарубіжжя (Росії, Румунії та Молдови, Польщі, Чехії) в аспекті національної самобутності</a:t>
            </a:r>
          </a:p>
          <a:p>
            <a:r>
              <a:rPr lang="uk-UA" sz="2000" dirty="0">
                <a:solidFill>
                  <a:schemeClr val="tx1"/>
                </a:solidFill>
                <a:effectLst/>
                <a:latin typeface="Times New Roman" panose="02020603050405020304" pitchFamily="18" charset="0"/>
                <a:ea typeface="Calibri" panose="020F0502020204030204" pitchFamily="34" charset="0"/>
              </a:rPr>
              <a:t>Англійська, французька, німецька дитяча класика як специфічний літературний канон </a:t>
            </a:r>
          </a:p>
          <a:p>
            <a:r>
              <a:rPr lang="uk-UA" sz="2000" dirty="0">
                <a:solidFill>
                  <a:schemeClr val="tx1"/>
                </a:solidFill>
                <a:effectLst/>
                <a:latin typeface="Times New Roman" panose="02020603050405020304" pitchFamily="18" charset="0"/>
                <a:ea typeface="Calibri" panose="020F0502020204030204" pitchFamily="34" charset="0"/>
              </a:rPr>
              <a:t>Дитяча література Скандинавії, США, Італії, її морально-етичні потенціали</a:t>
            </a:r>
          </a:p>
          <a:p>
            <a:r>
              <a:rPr lang="uk-UA" sz="2000" dirty="0">
                <a:solidFill>
                  <a:schemeClr val="tx1"/>
                </a:solidFill>
                <a:effectLst/>
                <a:latin typeface="Times New Roman" panose="02020603050405020304" pitchFamily="18" charset="0"/>
                <a:ea typeface="Calibri" panose="020F0502020204030204" pitchFamily="34" charset="0"/>
              </a:rPr>
              <a:t>Дитяча література Буковини: тенденції та перспективи розвитку</a:t>
            </a:r>
          </a:p>
          <a:p>
            <a:endParaRPr lang="uk-UA" sz="2000" dirty="0">
              <a:solidFill>
                <a:schemeClr val="tx1"/>
              </a:solidFill>
              <a:latin typeface="Times New Roman" panose="02020603050405020304" pitchFamily="18" charset="0"/>
              <a:ea typeface="Times New Roman" panose="02020603050405020304" pitchFamily="18" charset="0"/>
            </a:endParaRPr>
          </a:p>
          <a:p>
            <a:endParaRPr lang="uk-UA" sz="1800" kern="1200" dirty="0">
              <a:solidFill>
                <a:srgbClr val="000000"/>
              </a:solidFill>
              <a:effectLst/>
              <a:latin typeface="Times New Roman" panose="02020603050405020304" pitchFamily="18" charset="0"/>
              <a:ea typeface="Times New Roman" panose="02020603050405020304" pitchFamily="18" charset="0"/>
            </a:endParaRPr>
          </a:p>
        </p:txBody>
      </p:sp>
      <p:sp>
        <p:nvSpPr>
          <p:cNvPr id="4" name="Овал 3">
            <a:extLst>
              <a:ext uri="{FF2B5EF4-FFF2-40B4-BE49-F238E27FC236}">
                <a16:creationId xmlns:a16="http://schemas.microsoft.com/office/drawing/2014/main" id="{8674CAA2-783F-41B6-8072-F0797696F69C}"/>
              </a:ext>
            </a:extLst>
          </p:cNvPr>
          <p:cNvSpPr/>
          <p:nvPr/>
        </p:nvSpPr>
        <p:spPr>
          <a:xfrm>
            <a:off x="3552669" y="239151"/>
            <a:ext cx="4616970" cy="1109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200" dirty="0">
                <a:latin typeface="Monotype Corsiva" panose="03010101010201010101" pitchFamily="66" charset="0"/>
              </a:rPr>
              <a:t>Тематика лекцій</a:t>
            </a:r>
          </a:p>
        </p:txBody>
      </p:sp>
    </p:spTree>
    <p:extLst>
      <p:ext uri="{BB962C8B-B14F-4D97-AF65-F5344CB8AC3E}">
        <p14:creationId xmlns:p14="http://schemas.microsoft.com/office/powerpoint/2010/main" val="4214673759"/>
      </p:ext>
    </p:extLst>
  </p:cSld>
  <p:clrMapOvr>
    <a:masterClrMapping/>
  </p:clrMapOvr>
  <p:transition spd="slow">
    <p:wipe/>
  </p:transition>
</p:sld>
</file>

<file path=ppt/theme/theme1.xml><?xml version="1.0" encoding="utf-8"?>
<a:theme xmlns:a="http://schemas.openxmlformats.org/drawingml/2006/main" name="Віхоть">
  <a:themeElements>
    <a:clrScheme name="Червона">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Віхоть">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іхоть">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506</TotalTime>
  <Words>880</Words>
  <Application>Microsoft Office PowerPoint</Application>
  <PresentationFormat>Широкий екран</PresentationFormat>
  <Paragraphs>65</Paragraphs>
  <Slides>14</Slides>
  <Notes>0</Notes>
  <HiddenSlides>0</HiddenSlides>
  <MMClips>0</MMClips>
  <ScaleCrop>false</ScaleCrop>
  <HeadingPairs>
    <vt:vector size="6" baseType="variant">
      <vt:variant>
        <vt:lpstr>Використані шрифти</vt:lpstr>
      </vt:variant>
      <vt:variant>
        <vt:i4>7</vt:i4>
      </vt:variant>
      <vt:variant>
        <vt:lpstr>Тема</vt:lpstr>
      </vt:variant>
      <vt:variant>
        <vt:i4>1</vt:i4>
      </vt:variant>
      <vt:variant>
        <vt:lpstr>Заголовки слайдів</vt:lpstr>
      </vt:variant>
      <vt:variant>
        <vt:i4>14</vt:i4>
      </vt:variant>
    </vt:vector>
  </HeadingPairs>
  <TitlesOfParts>
    <vt:vector size="22" baseType="lpstr">
      <vt:lpstr>Arial</vt:lpstr>
      <vt:lpstr>Calibri</vt:lpstr>
      <vt:lpstr>Century Gothic</vt:lpstr>
      <vt:lpstr>Monotype Corsiva</vt:lpstr>
      <vt:lpstr>Times New Roman</vt:lpstr>
      <vt:lpstr>Wingdings</vt:lpstr>
      <vt:lpstr>Wingdings 3</vt:lpstr>
      <vt:lpstr>Віхоть</vt:lpstr>
      <vt:lpstr>Художня  література  для дітей</vt:lpstr>
      <vt:lpstr>Презентація PowerPoint</vt:lpstr>
      <vt:lpstr> </vt:lpstr>
      <vt:lpstr>Презентація PowerPoint</vt:lpstr>
      <vt:lpstr>Презентація PowerPoint</vt:lpstr>
      <vt:lpstr>Презентація PowerPoint</vt:lpstr>
      <vt:lpstr>Презентація PowerPoint</vt:lpstr>
      <vt:lpstr>Презентація PowerPoint</vt:lpstr>
      <vt:lpstr>Тематика лекцій</vt:lpstr>
      <vt:lpstr>Презентація PowerPoint</vt:lpstr>
      <vt:lpstr>Тематика лекцій</vt:lpstr>
      <vt:lpstr>Презентація PowerPoint</vt:lpstr>
      <vt:lpstr>Презентація PowerPoint</vt:lpstr>
      <vt:lpstr>До зустрічі, друзі)))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Художня література для дітей</dc:title>
  <dc:creator>Lidia</dc:creator>
  <cp:lastModifiedBy>Lidia</cp:lastModifiedBy>
  <cp:revision>43</cp:revision>
  <dcterms:created xsi:type="dcterms:W3CDTF">2021-02-21T07:17:13Z</dcterms:created>
  <dcterms:modified xsi:type="dcterms:W3CDTF">2021-02-21T16:10:09Z</dcterms:modified>
</cp:coreProperties>
</file>