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9" r:id="rId3"/>
    <p:sldId id="270" r:id="rId4"/>
    <p:sldId id="266" r:id="rId5"/>
    <p:sldId id="267" r:id="rId6"/>
    <p:sldId id="268" r:id="rId7"/>
    <p:sldId id="257" r:id="rId8"/>
    <p:sldId id="261" r:id="rId9"/>
    <p:sldId id="259" r:id="rId10"/>
    <p:sldId id="260" r:id="rId11"/>
    <p:sldId id="258" r:id="rId12"/>
    <p:sldId id="263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362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83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185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51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22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0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1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3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1B484D-B6BD-45CB-BF6A-42E2D9F1E928}" type="datetimeFigureOut">
              <a:rPr lang="uk-UA" smtClean="0"/>
              <a:t>08.02.2021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99241B-D294-49B9-8027-A124E9B415E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2F783-F28A-46E4-BBC7-55453463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43541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Моделювання системи керування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BA72DF-6FEF-4148-9C31-4E716A326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/>
              <a:t>Лабораторна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131555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653A8-2F24-402C-81A9-45C014B04A1A}"/>
              </a:ext>
            </a:extLst>
          </p:cNvPr>
          <p:cNvSpPr txBox="1">
            <a:spLocks/>
          </p:cNvSpPr>
          <p:nvPr/>
        </p:nvSpPr>
        <p:spPr>
          <a:xfrm>
            <a:off x="1405467" y="430212"/>
            <a:ext cx="9558866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Клас для регулятора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B3EC1-84B7-4894-A78E-81B977B91114}"/>
              </a:ext>
            </a:extLst>
          </p:cNvPr>
          <p:cNvSpPr txBox="1">
            <a:spLocks/>
          </p:cNvSpPr>
          <p:nvPr/>
        </p:nvSpPr>
        <p:spPr>
          <a:xfrm>
            <a:off x="762002" y="1256771"/>
            <a:ext cx="4233332" cy="4720696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</a:t>
            </a:r>
            <a:r>
              <a:rPr lang="en-US" sz="4800" dirty="0"/>
              <a:t>class </a:t>
            </a:r>
            <a:r>
              <a:rPr lang="en-US" sz="4800" dirty="0" err="1"/>
              <a:t>PIDBlock</a:t>
            </a:r>
            <a:r>
              <a:rPr lang="en-US" sz="4800" dirty="0"/>
              <a:t> : </a:t>
            </a:r>
            <a:r>
              <a:rPr lang="en-US" sz="4800" dirty="0" err="1"/>
              <a:t>BaseBlock</a:t>
            </a: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</a:t>
            </a:r>
            <a:r>
              <a:rPr lang="en-US" sz="4800" dirty="0" err="1"/>
              <a:t>GainBlock</a:t>
            </a:r>
            <a:r>
              <a:rPr lang="en-US" sz="4800" dirty="0"/>
              <a:t> gain;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</a:t>
            </a:r>
            <a:r>
              <a:rPr lang="en-US" sz="4800" dirty="0" err="1"/>
              <a:t>IntegralBlock</a:t>
            </a:r>
            <a:r>
              <a:rPr lang="en-US" sz="4800" dirty="0"/>
              <a:t> integral;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</a:t>
            </a:r>
            <a:r>
              <a:rPr lang="en-US" sz="4800" dirty="0" err="1"/>
              <a:t>DiffBlock</a:t>
            </a:r>
            <a:r>
              <a:rPr lang="en-US" sz="4800" dirty="0"/>
              <a:t> diff;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double </a:t>
            </a:r>
            <a:r>
              <a:rPr lang="en-US" sz="4800" dirty="0" err="1"/>
              <a:t>ki</a:t>
            </a:r>
            <a:r>
              <a:rPr lang="en-US" sz="4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K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get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if (gain == null) throw new </a:t>
            </a:r>
            <a:r>
              <a:rPr lang="en-US" sz="4800" dirty="0" err="1"/>
              <a:t>NullReferenceException</a:t>
            </a:r>
            <a:r>
              <a:rPr lang="en-US" sz="48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return </a:t>
            </a:r>
            <a:r>
              <a:rPr lang="en-US" sz="4800" dirty="0" err="1"/>
              <a:t>gain.Gain</a:t>
            </a:r>
            <a:r>
              <a:rPr lang="en-US" sz="4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set { if (gain !=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    </a:t>
            </a:r>
            <a:r>
              <a:rPr lang="en-US" sz="4800" dirty="0" err="1"/>
              <a:t>gain.Gain</a:t>
            </a:r>
            <a:r>
              <a:rPr lang="en-US" sz="4800" dirty="0"/>
              <a:t> = value;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Ki { get { return </a:t>
            </a:r>
            <a:r>
              <a:rPr lang="en-US" sz="4800" dirty="0" err="1"/>
              <a:t>ki</a:t>
            </a:r>
            <a:r>
              <a:rPr lang="en-US" sz="4800" dirty="0"/>
              <a:t>; } set { </a:t>
            </a:r>
            <a:r>
              <a:rPr lang="en-US" sz="4800" dirty="0" err="1"/>
              <a:t>ki</a:t>
            </a:r>
            <a:r>
              <a:rPr lang="en-US" sz="4800" dirty="0"/>
              <a:t> = value; }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</a:t>
            </a:r>
            <a:r>
              <a:rPr lang="en-US" sz="4800" dirty="0" err="1"/>
              <a:t>Ti</a:t>
            </a:r>
            <a:r>
              <a:rPr lang="en-US" sz="48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get { return 1 / </a:t>
            </a:r>
            <a:r>
              <a:rPr lang="en-US" sz="4800" dirty="0" err="1"/>
              <a:t>ki</a:t>
            </a:r>
            <a:r>
              <a:rPr lang="en-US" sz="4800" dirty="0"/>
              <a:t>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set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  if (value == 0) throw new </a:t>
            </a:r>
            <a:r>
              <a:rPr lang="en-US" sz="4800" dirty="0" err="1"/>
              <a:t>DivideByZeroException</a:t>
            </a:r>
            <a:r>
              <a:rPr lang="en-US" sz="4800" dirty="0"/>
              <a:t>();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  </a:t>
            </a:r>
            <a:r>
              <a:rPr lang="en-US" sz="4800" dirty="0" err="1"/>
              <a:t>ki</a:t>
            </a:r>
            <a:r>
              <a:rPr lang="en-US" sz="4800" dirty="0"/>
              <a:t> = 1 / value;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</a:t>
            </a:r>
            <a:r>
              <a:rPr lang="en-US" sz="4800" dirty="0" err="1"/>
              <a:t>Kd</a:t>
            </a:r>
            <a:r>
              <a:rPr lang="en-US" sz="4800" dirty="0"/>
              <a:t> { get; set; }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ECD88A7-37C1-4956-901D-746F5960D91B}"/>
              </a:ext>
            </a:extLst>
          </p:cNvPr>
          <p:cNvSpPr txBox="1">
            <a:spLocks/>
          </p:cNvSpPr>
          <p:nvPr/>
        </p:nvSpPr>
        <p:spPr>
          <a:xfrm>
            <a:off x="6993468" y="1190096"/>
            <a:ext cx="4233332" cy="47376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public </a:t>
            </a:r>
            <a:r>
              <a:rPr lang="en-US" sz="1200" dirty="0" err="1"/>
              <a:t>PIDBlock</a:t>
            </a:r>
            <a:r>
              <a:rPr lang="en-US" sz="1200" dirty="0"/>
              <a:t>(double dt)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this.gain</a:t>
            </a:r>
            <a:r>
              <a:rPr lang="en-US" sz="1200" dirty="0"/>
              <a:t> = new </a:t>
            </a:r>
            <a:r>
              <a:rPr lang="en-US" sz="1200" dirty="0" err="1"/>
              <a:t>GainBlock</a:t>
            </a:r>
            <a:r>
              <a:rPr lang="en-US" sz="12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this.integral</a:t>
            </a:r>
            <a:r>
              <a:rPr lang="en-US" sz="1200" dirty="0"/>
              <a:t> = new </a:t>
            </a:r>
            <a:r>
              <a:rPr lang="en-US" sz="1200" dirty="0" err="1"/>
              <a:t>IntegralBlock</a:t>
            </a:r>
            <a:r>
              <a:rPr lang="en-US" sz="12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this.diff</a:t>
            </a:r>
            <a:r>
              <a:rPr lang="en-US" sz="1200" dirty="0"/>
              <a:t> = new </a:t>
            </a:r>
            <a:r>
              <a:rPr lang="en-US" sz="1200" dirty="0" err="1"/>
              <a:t>DiffBlock</a:t>
            </a:r>
            <a:r>
              <a:rPr lang="en-US" sz="12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public </a:t>
            </a:r>
            <a:r>
              <a:rPr lang="en-US" sz="1200" dirty="0" err="1"/>
              <a:t>PIDBlock</a:t>
            </a:r>
            <a:r>
              <a:rPr lang="en-US" sz="1200" dirty="0"/>
              <a:t>(double k, double </a:t>
            </a:r>
            <a:r>
              <a:rPr lang="en-US" sz="1200" dirty="0" err="1"/>
              <a:t>ki</a:t>
            </a:r>
            <a:r>
              <a:rPr lang="en-US" sz="1200" dirty="0"/>
              <a:t>, double </a:t>
            </a:r>
            <a:r>
              <a:rPr lang="en-US" sz="1200" dirty="0" err="1"/>
              <a:t>kd</a:t>
            </a:r>
            <a:r>
              <a:rPr lang="en-US" sz="1200" dirty="0"/>
              <a:t>, double dt)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this.K</a:t>
            </a:r>
            <a:r>
              <a:rPr lang="en-US" sz="1200" dirty="0"/>
              <a:t> = 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this.Ki</a:t>
            </a:r>
            <a:r>
              <a:rPr lang="en-US" sz="1200" dirty="0"/>
              <a:t> = </a:t>
            </a:r>
            <a:r>
              <a:rPr lang="en-US" sz="1200" dirty="0" err="1"/>
              <a:t>ki</a:t>
            </a:r>
            <a:r>
              <a:rPr lang="en-US" sz="12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this.Kd</a:t>
            </a:r>
            <a:r>
              <a:rPr lang="en-US" sz="1200" dirty="0"/>
              <a:t> = </a:t>
            </a:r>
            <a:r>
              <a:rPr lang="en-US" sz="1200" dirty="0" err="1"/>
              <a:t>kd</a:t>
            </a:r>
            <a:r>
              <a:rPr lang="en-US" sz="12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this.gain</a:t>
            </a:r>
            <a:r>
              <a:rPr lang="en-US" sz="1200" dirty="0"/>
              <a:t> = new </a:t>
            </a:r>
            <a:r>
              <a:rPr lang="en-US" sz="1200" dirty="0" err="1"/>
              <a:t>GainBlock</a:t>
            </a:r>
            <a:r>
              <a:rPr lang="en-US" sz="1200" dirty="0"/>
              <a:t>(k);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this.integral</a:t>
            </a:r>
            <a:r>
              <a:rPr lang="en-US" sz="1200" dirty="0"/>
              <a:t> = new </a:t>
            </a:r>
            <a:r>
              <a:rPr lang="en-US" sz="1200" dirty="0" err="1"/>
              <a:t>IntegralBlock</a:t>
            </a:r>
            <a:r>
              <a:rPr lang="en-US" sz="12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-US" sz="1200" dirty="0" err="1"/>
              <a:t>this.diff</a:t>
            </a:r>
            <a:r>
              <a:rPr lang="en-US" sz="1200" dirty="0"/>
              <a:t> = new </a:t>
            </a:r>
            <a:r>
              <a:rPr lang="en-US" sz="1200" dirty="0" err="1"/>
              <a:t>DiffBlock</a:t>
            </a:r>
            <a:r>
              <a:rPr lang="en-US" sz="12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public override double Transfer(double x)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return </a:t>
            </a:r>
            <a:r>
              <a:rPr lang="en-US" sz="1200" dirty="0" err="1"/>
              <a:t>gain.Transfer</a:t>
            </a:r>
            <a:r>
              <a:rPr lang="en-US" sz="1200" dirty="0"/>
              <a:t>(</a:t>
            </a:r>
            <a:r>
              <a:rPr lang="en-US" sz="1200" dirty="0" err="1"/>
              <a:t>x+ki</a:t>
            </a:r>
            <a:r>
              <a:rPr lang="en-US" sz="1200" dirty="0"/>
              <a:t>*</a:t>
            </a:r>
            <a:r>
              <a:rPr lang="en-US" sz="1200" dirty="0" err="1"/>
              <a:t>integral.Transfer</a:t>
            </a:r>
            <a:r>
              <a:rPr lang="en-US" sz="1200" dirty="0"/>
              <a:t>(x)+</a:t>
            </a:r>
            <a:r>
              <a:rPr lang="en-US" sz="1200" dirty="0" err="1"/>
              <a:t>Kd</a:t>
            </a:r>
            <a:r>
              <a:rPr lang="en-US" sz="1200" dirty="0"/>
              <a:t>*</a:t>
            </a:r>
            <a:r>
              <a:rPr lang="en-US" sz="1200" dirty="0" err="1"/>
              <a:t>diff.Transfer</a:t>
            </a:r>
            <a:r>
              <a:rPr lang="en-US" sz="1200" dirty="0"/>
              <a:t>(x));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514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BB15A-E975-4309-9584-3441427E33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5467" y="430212"/>
            <a:ext cx="10058400" cy="74771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Клас для системи керування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85F8C-783E-4F80-9DFA-8A4A8F22DE9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954867" y="1265237"/>
            <a:ext cx="4938713" cy="472069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public class </a:t>
            </a:r>
            <a:r>
              <a:rPr lang="en-US" sz="4000" dirty="0" err="1"/>
              <a:t>ControlSystem</a:t>
            </a:r>
            <a:endParaRPr 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private </a:t>
            </a:r>
            <a:r>
              <a:rPr lang="en-US" sz="4000" dirty="0" err="1"/>
              <a:t>ObjectModel</a:t>
            </a:r>
            <a:r>
              <a:rPr lang="en-US" sz="4000" dirty="0"/>
              <a:t> obj;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private </a:t>
            </a:r>
            <a:r>
              <a:rPr lang="en-US" sz="4000" dirty="0" err="1"/>
              <a:t>PIDBlock</a:t>
            </a:r>
            <a:r>
              <a:rPr lang="en-US" sz="4000" dirty="0"/>
              <a:t> </a:t>
            </a:r>
            <a:r>
              <a:rPr lang="en-US" sz="4000" dirty="0" err="1"/>
              <a:t>pid</a:t>
            </a:r>
            <a:r>
              <a:rPr lang="en-US" sz="4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private double dt;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Time { get; set;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Input { get; set;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Output { get; set;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</a:t>
            </a:r>
            <a:r>
              <a:rPr lang="en-US" sz="4000" dirty="0" err="1"/>
              <a:t>SetPoint</a:t>
            </a:r>
            <a:r>
              <a:rPr lang="en-US" sz="4000" dirty="0"/>
              <a:t> { get; set;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K { get { return </a:t>
            </a:r>
            <a:r>
              <a:rPr lang="en-US" sz="4000" dirty="0" err="1"/>
              <a:t>pid.K</a:t>
            </a:r>
            <a:r>
              <a:rPr lang="en-US" sz="4000" dirty="0"/>
              <a:t>; } set { </a:t>
            </a:r>
            <a:r>
              <a:rPr lang="en-US" sz="4000" dirty="0" err="1"/>
              <a:t>pid.K</a:t>
            </a:r>
            <a:r>
              <a:rPr lang="en-US" sz="4000" dirty="0"/>
              <a:t> = value; }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</a:t>
            </a:r>
            <a:r>
              <a:rPr lang="en-US" sz="4000" dirty="0" err="1"/>
              <a:t>Ti</a:t>
            </a:r>
            <a:r>
              <a:rPr lang="en-US" sz="4000" dirty="0"/>
              <a:t> { get { return </a:t>
            </a:r>
            <a:r>
              <a:rPr lang="en-US" sz="4000" dirty="0" err="1"/>
              <a:t>pid.Ti</a:t>
            </a:r>
            <a:r>
              <a:rPr lang="en-US" sz="4000" dirty="0"/>
              <a:t>; } set { </a:t>
            </a:r>
            <a:r>
              <a:rPr lang="en-US" sz="4000" dirty="0" err="1"/>
              <a:t>pid.Ti</a:t>
            </a:r>
            <a:r>
              <a:rPr lang="en-US" sz="4000" dirty="0"/>
              <a:t> = value; }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Td { get { return </a:t>
            </a:r>
            <a:r>
              <a:rPr lang="en-US" sz="4000" dirty="0" err="1"/>
              <a:t>pid.Kd</a:t>
            </a:r>
            <a:r>
              <a:rPr lang="en-US" sz="4000" dirty="0"/>
              <a:t>; } set { </a:t>
            </a:r>
            <a:r>
              <a:rPr lang="en-US" sz="4000" dirty="0" err="1"/>
              <a:t>pid.Kd</a:t>
            </a:r>
            <a:r>
              <a:rPr lang="en-US" sz="4000" dirty="0"/>
              <a:t> = value; }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</a:t>
            </a:r>
            <a:r>
              <a:rPr lang="en-US" sz="4000" dirty="0" err="1"/>
              <a:t>ControlSystem</a:t>
            </a:r>
            <a:r>
              <a:rPr lang="en-US" sz="4000" dirty="0"/>
              <a:t>(double dt)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</a:t>
            </a:r>
            <a:r>
              <a:rPr lang="en-US" sz="4000" dirty="0" err="1"/>
              <a:t>this.dt</a:t>
            </a:r>
            <a:r>
              <a:rPr lang="en-US" sz="4000" dirty="0"/>
              <a:t> = dt;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obj = new </a:t>
            </a:r>
            <a:r>
              <a:rPr lang="en-US" sz="4000" dirty="0" err="1"/>
              <a:t>ObjectModel</a:t>
            </a:r>
            <a:r>
              <a:rPr lang="en-US" sz="40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</a:t>
            </a:r>
            <a:r>
              <a:rPr lang="en-US" sz="4000" dirty="0" err="1"/>
              <a:t>pid</a:t>
            </a:r>
            <a:r>
              <a:rPr lang="en-US" sz="4000" dirty="0"/>
              <a:t> = new </a:t>
            </a:r>
            <a:r>
              <a:rPr lang="en-US" sz="4000" dirty="0" err="1"/>
              <a:t>PIDBlock</a:t>
            </a:r>
            <a:r>
              <a:rPr lang="en-US" sz="4000" dirty="0"/>
              <a:t>(dt);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public double </a:t>
            </a:r>
            <a:r>
              <a:rPr lang="en-US" sz="4000" dirty="0" err="1"/>
              <a:t>GetValue</a:t>
            </a:r>
            <a:r>
              <a:rPr lang="en-US" sz="40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var e = </a:t>
            </a:r>
            <a:r>
              <a:rPr lang="en-US" sz="4000" dirty="0" err="1"/>
              <a:t>SetPoint</a:t>
            </a:r>
            <a:r>
              <a:rPr lang="en-US" sz="4000" dirty="0"/>
              <a:t> - </a:t>
            </a:r>
            <a:r>
              <a:rPr lang="en-US" sz="4000" dirty="0" err="1"/>
              <a:t>obj.Output</a:t>
            </a:r>
            <a:r>
              <a:rPr lang="en-US" sz="4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var u = </a:t>
            </a:r>
            <a:r>
              <a:rPr lang="en-US" sz="4000" dirty="0" err="1"/>
              <a:t>pid.Transfer</a:t>
            </a:r>
            <a:r>
              <a:rPr lang="en-US" sz="4000" dirty="0"/>
              <a:t>(e);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</a:t>
            </a:r>
            <a:r>
              <a:rPr lang="en-US" sz="4000" dirty="0" err="1"/>
              <a:t>obj.Input</a:t>
            </a:r>
            <a:r>
              <a:rPr lang="en-US" sz="4000" dirty="0"/>
              <a:t> = u + Input;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Time += dt;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Output = </a:t>
            </a:r>
            <a:r>
              <a:rPr lang="en-US" sz="4000" dirty="0" err="1"/>
              <a:t>obj.GetValue</a:t>
            </a:r>
            <a:r>
              <a:rPr lang="en-US" sz="40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    return Output;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   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973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7E2323-3F62-4FB5-B8DF-EA6D9292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7197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chemeClr val="accent5">
                    <a:lumMod val="75000"/>
                  </a:schemeClr>
                </a:solidFill>
              </a:rPr>
              <a:t>Безударне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 переключення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194AD0-87AB-487A-B8E3-7F27B21D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uk-UA" dirty="0"/>
              <a:t>Автоматична система регулювання може працювати як автоматичному режимі так і в ручному – коли оператор самостійно керує об’єктом. В моменти переключення режимів роботи або при зміні налаштувань може виникати різка зміна положення регулюючого </a:t>
            </a:r>
            <a:r>
              <a:rPr lang="uk-UA" dirty="0" err="1"/>
              <a:t>органа</a:t>
            </a:r>
            <a:r>
              <a:rPr lang="uk-UA" dirty="0"/>
              <a:t> – так званий удар. Це може привести до небажаних наслідків для об’єкту (пошкодження трубопроводів, вихід параметрів за допустимі межі).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uk-UA" dirty="0"/>
              <a:t>В реальних реалізаціях законів керування слід вжити заходів для запобігання виникненню ударів.</a:t>
            </a:r>
          </a:p>
        </p:txBody>
      </p:sp>
    </p:spTree>
    <p:extLst>
      <p:ext uri="{BB962C8B-B14F-4D97-AF65-F5344CB8AC3E}">
        <p14:creationId xmlns:p14="http://schemas.microsoft.com/office/powerpoint/2010/main" val="295693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79204-863F-4488-9DC3-904B20AD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Зміна параметрів налаштувань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DB3BF-DFA7-49D7-8714-39D0C2B7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uk-UA" dirty="0"/>
              <a:t>Для запобігання впливу стрибкоподібної зміни параметрів налаштувань регулятора, достатньо застосувати аперіодичне згладжування. Постійні часу згладжування слід обирати в межах декількох секунд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29B1B0D-B237-438E-A5C3-C19AC5B61DFE}"/>
                  </a:ext>
                </a:extLst>
              </p:cNvPr>
              <p:cNvSpPr/>
              <p:nvPr/>
            </p:nvSpPr>
            <p:spPr>
              <a:xfrm>
                <a:off x="4596904" y="3429000"/>
                <a:ext cx="2998192" cy="6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рег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зад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29B1B0D-B237-438E-A5C3-C19AC5B6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04" y="3429000"/>
                <a:ext cx="2998192" cy="630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AE57C-507E-44A8-B529-4B56F51A8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5467" y="274110"/>
            <a:ext cx="10058400" cy="678389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+mn-lt"/>
              </a:rPr>
              <a:t>Ручний - Автоматичний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12F8FB-03AA-479E-9C4A-003CBE478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49" y="1937548"/>
            <a:ext cx="1005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безударного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переходу з ручного режиму в автоматичний необхідно, щоб у цей момент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CED77F-833E-43F9-A7E0-1AE38C1C179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9532" y="2812864"/>
            <a:ext cx="11201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Щоб регулятор у ручному режимі відслідковував положення свого реального виходу (те, яке задає оператор) та правильно відреагував, потрібно перерахувати інтегральну складову, яка відповідає за історію керуючого впливу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9C6002-E85F-4EB1-BDAE-DAA15875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32" y="4313156"/>
            <a:ext cx="10761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Коли регулятор знаходиться в ручному режимі, інтегральна складова має дорівнювати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1780F45-964E-4B8A-A11A-DBE9B65B2E18}"/>
                  </a:ext>
                </a:extLst>
              </p:cNvPr>
              <p:cNvSpPr/>
              <p:nvPr/>
            </p:nvSpPr>
            <p:spPr>
              <a:xfrm>
                <a:off x="4159236" y="4850842"/>
                <a:ext cx="4550861" cy="745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i="0" smtClean="0">
                                      <a:latin typeface="Cambria Math" panose="02040503050406030204" pitchFamily="18" charset="0"/>
                                    </a:rPr>
                                    <m:t>ручне</m:t>
                                  </m:r>
                                </m:sub>
                              </m:s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den>
                      </m:f>
                      <m:r>
                        <a:rPr lang="uk-UA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Д</m:t>
                              </m:r>
                            </m:sub>
                          </m:sSub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1780F45-964E-4B8A-A11A-DBE9B65B2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36" y="4850842"/>
                <a:ext cx="4550861" cy="745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030BD33-17B9-4D90-AB3D-2BD8AE7D6027}"/>
                  </a:ext>
                </a:extLst>
              </p:cNvPr>
              <p:cNvSpPr/>
              <p:nvPr/>
            </p:nvSpPr>
            <p:spPr>
              <a:xfrm>
                <a:off x="5619749" y="3558344"/>
                <a:ext cx="1300869" cy="675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030BD33-17B9-4D90-AB3D-2BD8AE7D6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9" y="3558344"/>
                <a:ext cx="1300869" cy="675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C4577AF-DD33-4B32-A6CF-335EFB1BD040}"/>
                  </a:ext>
                </a:extLst>
              </p:cNvPr>
              <p:cNvSpPr/>
              <p:nvPr/>
            </p:nvSpPr>
            <p:spPr>
              <a:xfrm>
                <a:off x="5241812" y="2356044"/>
                <a:ext cx="1853904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 i="0" smtClean="0">
                                  <a:latin typeface="Cambria Math" panose="02040503050406030204" pitchFamily="18" charset="0"/>
                                </a:rPr>
                                <m:t>ручне</m:t>
                              </m:r>
                            </m:sub>
                          </m:sSub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C4577AF-DD33-4B32-A6CF-335EFB1BD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12" y="2356044"/>
                <a:ext cx="1853904" cy="414601"/>
              </a:xfrm>
              <a:prstGeom prst="rect">
                <a:avLst/>
              </a:prstGeom>
              <a:blipFill>
                <a:blip r:embed="rId4"/>
                <a:stretch>
                  <a:fillRect t="-149275" r="-33882" b="-2188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AB3B13-867D-4D80-8B70-3A71107A8E76}"/>
              </a:ext>
            </a:extLst>
          </p:cNvPr>
          <p:cNvSpPr/>
          <p:nvPr/>
        </p:nvSpPr>
        <p:spPr>
          <a:xfrm>
            <a:off x="1079500" y="1386394"/>
            <a:ext cx="280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Times New Roman" panose="02020603050405020304" pitchFamily="18" charset="0"/>
              </a:rPr>
              <a:t>ISA</a:t>
            </a:r>
            <a:r>
              <a:rPr lang="ru-RU" dirty="0">
                <a:cs typeface="Times New Roman" panose="02020603050405020304" pitchFamily="18" charset="0"/>
              </a:rPr>
              <a:t>-</a:t>
            </a:r>
            <a:r>
              <a:rPr lang="uk-UA" dirty="0">
                <a:cs typeface="Times New Roman" panose="02020603050405020304" pitchFamily="18" charset="0"/>
              </a:rPr>
              <a:t>форма ПІД регулятора: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B0E0646-CAB5-4CB1-84F0-DC0387502FCD}"/>
                  </a:ext>
                </a:extLst>
              </p:cNvPr>
              <p:cNvSpPr/>
              <p:nvPr/>
            </p:nvSpPr>
            <p:spPr>
              <a:xfrm>
                <a:off x="3966911" y="1150004"/>
                <a:ext cx="4403706" cy="860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uk-U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uk-U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Д</m:t>
                              </m:r>
                            </m:sub>
                          </m:sSub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uk-U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B0E0646-CAB5-4CB1-84F0-DC0387502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1" y="1150004"/>
                <a:ext cx="4403706" cy="860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01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5A562-CD6E-46CD-A08B-7A00A6FF230A}"/>
              </a:ext>
            </a:extLst>
          </p:cNvPr>
          <p:cNvSpPr txBox="1">
            <a:spLocks/>
          </p:cNvSpPr>
          <p:nvPr/>
        </p:nvSpPr>
        <p:spPr>
          <a:xfrm>
            <a:off x="1354667" y="443443"/>
            <a:ext cx="10058400" cy="6783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300" dirty="0">
                <a:latin typeface="+mn-lt"/>
              </a:rPr>
              <a:t>Автоматичний - Ручний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D9D0D51-7E0D-4EDE-B222-7DB934B43C17}"/>
                  </a:ext>
                </a:extLst>
              </p:cNvPr>
              <p:cNvSpPr/>
              <p:nvPr/>
            </p:nvSpPr>
            <p:spPr>
              <a:xfrm>
                <a:off x="1346200" y="2207316"/>
                <a:ext cx="9922933" cy="1843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Потрібно відслідковувати поточний вихід регулятора і присвоювати його змінній, яка відповідає за команди положення в ручному режимі: </a:t>
                </a:r>
                <a:endParaRPr lang="uk-U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РУЧНЕ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uk-U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У такому випадку в момент переходу змінна «Положення в ручному режимі» відповідатиме поточному положенню</a:t>
                </a:r>
                <a:endParaRPr lang="uk-UA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D9D0D51-7E0D-4EDE-B222-7DB934B43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" y="2207316"/>
                <a:ext cx="9922933" cy="1843197"/>
              </a:xfrm>
              <a:prstGeom prst="rect">
                <a:avLst/>
              </a:prstGeom>
              <a:blipFill>
                <a:blip r:embed="rId2"/>
                <a:stretch>
                  <a:fillRect l="-553" t="-1656" r="-184" b="-43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7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5E93AF-2F3D-479D-9F1D-EF2B723ED2BC}"/>
              </a:ext>
            </a:extLst>
          </p:cNvPr>
          <p:cNvSpPr txBox="1">
            <a:spLocks/>
          </p:cNvSpPr>
          <p:nvPr/>
        </p:nvSpPr>
        <p:spPr>
          <a:xfrm>
            <a:off x="1396137" y="271592"/>
            <a:ext cx="100584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Ланка</a:t>
            </a:r>
            <a:r>
              <a:rPr lang="en-US" dirty="0"/>
              <a:t> </a:t>
            </a:r>
            <a:r>
              <a:rPr lang="uk-UA" dirty="0"/>
              <a:t>підсилювання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9FD51-2A54-49B5-98E1-B0BA3FD4D0AF}"/>
              </a:ext>
            </a:extLst>
          </p:cNvPr>
          <p:cNvSpPr txBox="1"/>
          <p:nvPr/>
        </p:nvSpPr>
        <p:spPr>
          <a:xfrm>
            <a:off x="6068786" y="1166842"/>
            <a:ext cx="5385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Calc(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1600" dirty="0"/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GainBlock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Gain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GainBlock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Gain)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uk-UA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Gain;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uk-U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Calc(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uk-UA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Gain * x;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507F29-3DD9-4852-9545-8EA3ED6F01EC}"/>
                  </a:ext>
                </a:extLst>
              </p:cNvPr>
              <p:cNvSpPr txBox="1"/>
              <p:nvPr/>
            </p:nvSpPr>
            <p:spPr>
              <a:xfrm>
                <a:off x="1313284" y="1537200"/>
                <a:ext cx="3538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LID4096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LID4096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507F29-3DD9-4852-9545-8EA3ED6F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4" y="1537200"/>
                <a:ext cx="353863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D26460-91CD-43B1-8BF2-84999305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901" y="2687119"/>
            <a:ext cx="12954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5E93AF-2F3D-479D-9F1D-EF2B723ED2BC}"/>
              </a:ext>
            </a:extLst>
          </p:cNvPr>
          <p:cNvSpPr txBox="1">
            <a:spLocks/>
          </p:cNvSpPr>
          <p:nvPr/>
        </p:nvSpPr>
        <p:spPr>
          <a:xfrm>
            <a:off x="1396137" y="271592"/>
            <a:ext cx="100584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Ланка</a:t>
            </a:r>
            <a:r>
              <a:rPr lang="en-US" dirty="0"/>
              <a:t> </a:t>
            </a:r>
            <a:r>
              <a:rPr lang="uk-UA" dirty="0"/>
              <a:t>інтегрування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9FD51-2A54-49B5-98E1-B0BA3FD4D0AF}"/>
              </a:ext>
            </a:extLst>
          </p:cNvPr>
          <p:cNvSpPr txBox="1"/>
          <p:nvPr/>
        </p:nvSpPr>
        <p:spPr>
          <a:xfrm>
            <a:off x="5262466" y="1166842"/>
            <a:ext cx="61920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BaseBlock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dt;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dt)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dt;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Calc(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 +=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x) * dt / 2;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uk-UA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507F29-3DD9-4852-9545-8EA3ED6F01EC}"/>
                  </a:ext>
                </a:extLst>
              </p:cNvPr>
              <p:cNvSpPr txBox="1"/>
              <p:nvPr/>
            </p:nvSpPr>
            <p:spPr>
              <a:xfrm>
                <a:off x="1565210" y="1559392"/>
                <a:ext cx="2484275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LID4096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507F29-3DD9-4852-9545-8EA3ED6F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10" y="1559392"/>
                <a:ext cx="2484275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FD7C3-0E6E-497B-8F3E-974DD77E5A87}"/>
                  </a:ext>
                </a:extLst>
              </p:cNvPr>
              <p:cNvSpPr txBox="1"/>
              <p:nvPr/>
            </p:nvSpPr>
            <p:spPr>
              <a:xfrm>
                <a:off x="1670181" y="2729331"/>
                <a:ext cx="2015412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bHide m:val="on"/>
                          <m:supHide m:val="on"/>
                          <m:ctrlPr>
                            <a:rPr lang="uk-UA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uk-UA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uk-UA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FD7C3-0E6E-497B-8F3E-974DD77E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81" y="2729331"/>
                <a:ext cx="2015412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1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B2A44-B14E-403A-8E13-695E994A4DBE}"/>
                  </a:ext>
                </a:extLst>
              </p:cNvPr>
              <p:cNvSpPr txBox="1"/>
              <p:nvPr/>
            </p:nvSpPr>
            <p:spPr>
              <a:xfrm>
                <a:off x="3133677" y="2198840"/>
                <a:ext cx="6094378" cy="67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LID4096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LID409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LID4096" i="0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sub>
                          </m:sSub>
                        </m:den>
                      </m:f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LID4096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ID4096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LID4096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LID4096" b="1" i="0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B2A44-B14E-403A-8E13-695E994A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7" y="2198840"/>
                <a:ext cx="6094378" cy="675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B6F8B-2809-4DA4-9109-2203F96CB192}"/>
                  </a:ext>
                </a:extLst>
              </p:cNvPr>
              <p:cNvSpPr txBox="1"/>
              <p:nvPr/>
            </p:nvSpPr>
            <p:spPr>
              <a:xfrm>
                <a:off x="1993039" y="3614643"/>
                <a:ext cx="8792993" cy="2461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кв</m:t>
                                  </m:r>
                                </m:sub>
                              </m:sSub>
                            </m:den>
                          </m:f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кв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ar-AE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ar-AE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ar-A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uk-UA" b="1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/>
              </a:p>
              <a:p>
                <a:endParaRPr lang="LID4096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B6F8B-2809-4DA4-9109-2203F96CB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39" y="3614643"/>
                <a:ext cx="8792993" cy="2461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44005F-9A8E-4797-9598-DFF0426FD256}"/>
              </a:ext>
            </a:extLst>
          </p:cNvPr>
          <p:cNvSpPr txBox="1"/>
          <p:nvPr/>
        </p:nvSpPr>
        <p:spPr>
          <a:xfrm>
            <a:off x="2220339" y="1313916"/>
            <a:ext cx="943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ea typeface="Calibri" panose="020F0502020204030204" pitchFamily="34" charset="0"/>
              </a:rPr>
              <a:t>П</a:t>
            </a:r>
            <a:r>
              <a:rPr lang="uk-UA" sz="1800" dirty="0">
                <a:effectLst/>
                <a:ea typeface="Calibri" panose="020F0502020204030204" pitchFamily="34" charset="0"/>
              </a:rPr>
              <a:t>ри умові малих тактів квантування (</a:t>
            </a:r>
            <a:r>
              <a:rPr lang="uk-UA" sz="1800" dirty="0" err="1">
                <a:effectLst/>
                <a:ea typeface="Calibri" panose="020F0502020204030204" pitchFamily="34" charset="0"/>
              </a:rPr>
              <a:t>Т</a:t>
            </a:r>
            <a:r>
              <a:rPr lang="uk-UA" sz="1800" baseline="-25000" dirty="0" err="1">
                <a:effectLst/>
                <a:ea typeface="Calibri" panose="020F0502020204030204" pitchFamily="34" charset="0"/>
              </a:rPr>
              <a:t>кв</a:t>
            </a:r>
            <a:r>
              <a:rPr lang="uk-UA" sz="1800" dirty="0">
                <a:effectLst/>
                <a:ea typeface="Calibri" panose="020F0502020204030204" pitchFamily="34" charset="0"/>
              </a:rPr>
              <a:t>&lt;&lt; </a:t>
            </a:r>
            <a:r>
              <a:rPr lang="uk-UA" sz="1800" dirty="0" err="1">
                <a:effectLst/>
                <a:ea typeface="Calibri" panose="020F0502020204030204" pitchFamily="34" charset="0"/>
              </a:rPr>
              <a:t>Т</a:t>
            </a:r>
            <a:r>
              <a:rPr lang="uk-UA" baseline="-25000" dirty="0" err="1">
                <a:ea typeface="Calibri" panose="020F0502020204030204" pitchFamily="34" charset="0"/>
              </a:rPr>
              <a:t>об</a:t>
            </a:r>
            <a:r>
              <a:rPr lang="uk-UA" sz="1800" dirty="0">
                <a:effectLst/>
                <a:ea typeface="Calibri" panose="020F0502020204030204" pitchFamily="34" charset="0"/>
              </a:rPr>
              <a:t>) можна зробити заміну</a:t>
            </a:r>
            <a:endParaRPr lang="uk-UA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DCB0E12-8873-4AEA-BAC7-00BC988990B5}"/>
              </a:ext>
            </a:extLst>
          </p:cNvPr>
          <p:cNvSpPr txBox="1">
            <a:spLocks/>
          </p:cNvSpPr>
          <p:nvPr/>
        </p:nvSpPr>
        <p:spPr>
          <a:xfrm>
            <a:off x="1176866" y="295081"/>
            <a:ext cx="10008000" cy="72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400">
              <a:lnSpc>
                <a:spcPct val="85000"/>
              </a:lnSpc>
              <a:spcBef>
                <a:spcPct val="0"/>
              </a:spcBef>
            </a:pPr>
            <a:r>
              <a:rPr lang="uk-UA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Метод лівих різниць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40C70-A616-40D8-84C7-53CEFC7A5101}"/>
              </a:ext>
            </a:extLst>
          </p:cNvPr>
          <p:cNvSpPr txBox="1"/>
          <p:nvPr/>
        </p:nvSpPr>
        <p:spPr>
          <a:xfrm>
            <a:off x="4486884" y="3059668"/>
            <a:ext cx="425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диференціалу 2-го порядку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1F54E-B690-4214-A5AC-E154232647A5}"/>
              </a:ext>
            </a:extLst>
          </p:cNvPr>
          <p:cNvSpPr txBox="1"/>
          <p:nvPr/>
        </p:nvSpPr>
        <p:spPr>
          <a:xfrm>
            <a:off x="4486884" y="1724639"/>
            <a:ext cx="425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диференціалу 1-го порядку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49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51DF77-2BBC-452D-A9CC-C10A706A0CE3}"/>
              </a:ext>
            </a:extLst>
          </p:cNvPr>
          <p:cNvSpPr txBox="1">
            <a:spLocks/>
          </p:cNvSpPr>
          <p:nvPr/>
        </p:nvSpPr>
        <p:spPr>
          <a:xfrm>
            <a:off x="1176866" y="295081"/>
            <a:ext cx="10008000" cy="722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400">
              <a:lnSpc>
                <a:spcPct val="85000"/>
              </a:lnSpc>
              <a:spcBef>
                <a:spcPct val="0"/>
              </a:spcBef>
            </a:pPr>
            <a:r>
              <a:rPr lang="uk-UA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Аперіодична ланка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D24A41-CA4D-4573-B3C7-C6FF7B98CB50}"/>
                  </a:ext>
                </a:extLst>
              </p:cNvPr>
              <p:cNvSpPr txBox="1"/>
              <p:nvPr/>
            </p:nvSpPr>
            <p:spPr>
              <a:xfrm>
                <a:off x="3133677" y="1207453"/>
                <a:ext cx="6094378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LID4096" b="0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LID4096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LID4096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ID4096" b="1" i="1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LID4096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LID4096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D24A41-CA4D-4573-B3C7-C6FF7B98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7" y="1207453"/>
                <a:ext cx="6094378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82F7B7-DD9D-4E7D-9460-C10CA7F40977}"/>
                  </a:ext>
                </a:extLst>
              </p:cNvPr>
              <p:cNvSpPr txBox="1"/>
              <p:nvPr/>
            </p:nvSpPr>
            <p:spPr>
              <a:xfrm>
                <a:off x="3048811" y="2112125"/>
                <a:ext cx="6094378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LID4096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ID4096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LID4096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LID40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82F7B7-DD9D-4E7D-9460-C10CA7F40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112125"/>
                <a:ext cx="6094378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55F859-24CD-47B3-BC2B-C83D1A71C0CB}"/>
                  </a:ext>
                </a:extLst>
              </p:cNvPr>
              <p:cNvSpPr txBox="1"/>
              <p:nvPr/>
            </p:nvSpPr>
            <p:spPr>
              <a:xfrm>
                <a:off x="3048811" y="2970125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LID40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55F859-24CD-47B3-BC2B-C83D1A71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2970125"/>
                <a:ext cx="609437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853A7-E484-4E88-83C3-4FBDBA1BCA66}"/>
                  </a:ext>
                </a:extLst>
              </p:cNvPr>
              <p:cNvSpPr txBox="1"/>
              <p:nvPr/>
            </p:nvSpPr>
            <p:spPr>
              <a:xfrm>
                <a:off x="3048811" y="3713090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LID4096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ID4096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853A7-E484-4E88-83C3-4FBDBA1B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3713090"/>
                <a:ext cx="609437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AAAC37-6D68-46BA-92A6-1E05CFAEA2DA}"/>
                  </a:ext>
                </a:extLst>
              </p:cNvPr>
              <p:cNvSpPr txBox="1"/>
              <p:nvPr/>
            </p:nvSpPr>
            <p:spPr>
              <a:xfrm>
                <a:off x="2603241" y="4495236"/>
                <a:ext cx="653994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LID4096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LID4096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LID4096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LID4096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LID4096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LID4096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LID4096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LID4096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LID4096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ID4096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LID4096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LID4096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LID4096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AAAC37-6D68-46BA-92A6-1E05CFAE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41" y="4495236"/>
                <a:ext cx="6539948" cy="669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5E93AF-2F3D-479D-9F1D-EF2B723ED2BC}"/>
              </a:ext>
            </a:extLst>
          </p:cNvPr>
          <p:cNvSpPr txBox="1">
            <a:spLocks/>
          </p:cNvSpPr>
          <p:nvPr/>
        </p:nvSpPr>
        <p:spPr>
          <a:xfrm>
            <a:off x="1396137" y="271592"/>
            <a:ext cx="100584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Клас для АП ланки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9FD51-2A54-49B5-98E1-B0BA3FD4D0AF}"/>
              </a:ext>
            </a:extLst>
          </p:cNvPr>
          <p:cNvSpPr txBox="1"/>
          <p:nvPr/>
        </p:nvSpPr>
        <p:spPr>
          <a:xfrm>
            <a:off x="3135086" y="1068226"/>
            <a:ext cx="716591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 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APBlock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dt,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dt;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T;</a:t>
            </a:r>
          </a:p>
          <a:p>
            <a:pPr lvl="1"/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Calc(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lvl="1"/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(dt * x + T * prev) / (T + dt);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926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D007B-D27C-4CBD-93C1-64B51A7D9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866" y="295081"/>
            <a:ext cx="10008000" cy="722312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Класична схема АСР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B5AF618-6BA9-4A20-B8C7-A4057AEBECC6}"/>
                  </a:ext>
                </a:extLst>
              </p:cNvPr>
              <p:cNvSpPr/>
              <p:nvPr/>
            </p:nvSpPr>
            <p:spPr>
              <a:xfrm>
                <a:off x="4452907" y="2583402"/>
                <a:ext cx="3059077" cy="845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B5AF618-6BA9-4A20-B8C7-A4057AEBE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07" y="2583402"/>
                <a:ext cx="3059077" cy="845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715AFF6-1330-472D-BC8B-5E0B5DC2A66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511984" y="3006201"/>
            <a:ext cx="180134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489227A-DD16-4C76-8557-64E49106B4F4}"/>
              </a:ext>
            </a:extLst>
          </p:cNvPr>
          <p:cNvCxnSpPr>
            <a:cxnSpLocks/>
            <a:stCxn id="20" idx="2"/>
            <a:endCxn id="4" idx="1"/>
          </p:cNvCxnSpPr>
          <p:nvPr/>
        </p:nvCxnSpPr>
        <p:spPr>
          <a:xfrm>
            <a:off x="3659949" y="3003171"/>
            <a:ext cx="792958" cy="30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Блок-схема: узел суммирования 8">
            <a:extLst>
              <a:ext uri="{FF2B5EF4-FFF2-40B4-BE49-F238E27FC236}">
                <a16:creationId xmlns:a16="http://schemas.microsoft.com/office/drawing/2014/main" id="{F410A8F6-4D15-45C4-B77C-59CE06E19849}"/>
              </a:ext>
            </a:extLst>
          </p:cNvPr>
          <p:cNvSpPr/>
          <p:nvPr/>
        </p:nvSpPr>
        <p:spPr>
          <a:xfrm>
            <a:off x="8021691" y="4630284"/>
            <a:ext cx="360000" cy="360000"/>
          </a:xfrm>
          <a:prstGeom prst="flowChartSummingJunc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CFBFFFD-6BA4-46BC-BC2C-F3ACF1EED582}"/>
              </a:ext>
            </a:extLst>
          </p:cNvPr>
          <p:cNvCxnSpPr>
            <a:cxnSpLocks/>
            <a:stCxn id="98" idx="2"/>
            <a:endCxn id="9" idx="0"/>
          </p:cNvCxnSpPr>
          <p:nvPr/>
        </p:nvCxnSpPr>
        <p:spPr>
          <a:xfrm flipH="1">
            <a:off x="8201691" y="3700533"/>
            <a:ext cx="10476" cy="929751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BC2FCA-9094-4D5B-B42E-CACE293D5FEF}"/>
              </a:ext>
            </a:extLst>
          </p:cNvPr>
          <p:cNvSpPr/>
          <p:nvPr/>
        </p:nvSpPr>
        <p:spPr>
          <a:xfrm>
            <a:off x="4481416" y="4378073"/>
            <a:ext cx="3041367" cy="8644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C8586D6-5E2E-4AE2-9217-672249D4C3A1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flipH="1">
            <a:off x="7522783" y="4810284"/>
            <a:ext cx="49890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0" name="Блок-схема: сопоставление 19">
            <a:extLst>
              <a:ext uri="{FF2B5EF4-FFF2-40B4-BE49-F238E27FC236}">
                <a16:creationId xmlns:a16="http://schemas.microsoft.com/office/drawing/2014/main" id="{1BB12CCB-7109-43EA-99CC-21621CE1D116}"/>
              </a:ext>
            </a:extLst>
          </p:cNvPr>
          <p:cNvSpPr/>
          <p:nvPr/>
        </p:nvSpPr>
        <p:spPr>
          <a:xfrm rot="16200000">
            <a:off x="3347248" y="2803031"/>
            <a:ext cx="225122" cy="400279"/>
          </a:xfrm>
          <a:prstGeom prst="flowChartCol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9CBBEC0-A7E6-4A0C-8962-95E4B10D414A}"/>
              </a:ext>
            </a:extLst>
          </p:cNvPr>
          <p:cNvCxnSpPr>
            <a:cxnSpLocks/>
          </p:cNvCxnSpPr>
          <p:nvPr/>
        </p:nvCxnSpPr>
        <p:spPr>
          <a:xfrm flipV="1">
            <a:off x="3451349" y="3006200"/>
            <a:ext cx="0" cy="352119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12A064-5D2B-4B51-9B96-8FB234973A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86643" y="4810284"/>
            <a:ext cx="894773" cy="569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A1F6CC8-AB1D-4D91-888F-ECF888C0F44D}"/>
              </a:ext>
            </a:extLst>
          </p:cNvPr>
          <p:cNvCxnSpPr>
            <a:endCxn id="9" idx="6"/>
          </p:cNvCxnSpPr>
          <p:nvPr/>
        </p:nvCxnSpPr>
        <p:spPr>
          <a:xfrm flipH="1" flipV="1">
            <a:off x="8381691" y="4810284"/>
            <a:ext cx="865120" cy="113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FBD7B3-69A9-4EB7-838C-A805D3E584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522741" y="2996789"/>
            <a:ext cx="736929" cy="6382"/>
          </a:xfrm>
          <a:prstGeom prst="line">
            <a:avLst/>
          </a:prstGeom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67A12C-170D-4EDA-B7BB-6F1C2C5B6151}"/>
              </a:ext>
            </a:extLst>
          </p:cNvPr>
          <p:cNvSpPr txBox="1"/>
          <p:nvPr/>
        </p:nvSpPr>
        <p:spPr>
          <a:xfrm>
            <a:off x="3795167" y="44303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u(t)</a:t>
            </a:r>
            <a:endParaRPr lang="uk-UA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63859-0A72-4017-98DE-9CA148925263}"/>
              </a:ext>
            </a:extLst>
          </p:cNvPr>
          <p:cNvSpPr txBox="1"/>
          <p:nvPr/>
        </p:nvSpPr>
        <p:spPr>
          <a:xfrm>
            <a:off x="7598048" y="439959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e(t)</a:t>
            </a:r>
            <a:endParaRPr lang="uk-UA" i="1" dirty="0"/>
          </a:p>
        </p:txBody>
      </p:sp>
      <p:sp>
        <p:nvSpPr>
          <p:cNvPr id="42" name="Часть круга 41">
            <a:extLst>
              <a:ext uri="{FF2B5EF4-FFF2-40B4-BE49-F238E27FC236}">
                <a16:creationId xmlns:a16="http://schemas.microsoft.com/office/drawing/2014/main" id="{F627B325-5ABC-47D0-9D91-55963917FE81}"/>
              </a:ext>
            </a:extLst>
          </p:cNvPr>
          <p:cNvSpPr/>
          <p:nvPr/>
        </p:nvSpPr>
        <p:spPr>
          <a:xfrm>
            <a:off x="8019185" y="4630284"/>
            <a:ext cx="360000" cy="360000"/>
          </a:xfrm>
          <a:prstGeom prst="pie">
            <a:avLst>
              <a:gd name="adj1" fmla="val 13376201"/>
              <a:gd name="adj2" fmla="val 189435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>
              <a:solidFill>
                <a:schemeClr val="dk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0323D9-FEF0-420E-A491-AD745266DC7B}"/>
              </a:ext>
            </a:extLst>
          </p:cNvPr>
          <p:cNvSpPr txBox="1"/>
          <p:nvPr/>
        </p:nvSpPr>
        <p:spPr>
          <a:xfrm>
            <a:off x="8558786" y="436042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uk-UA" sz="1000" i="1" dirty="0" err="1"/>
              <a:t>зд</a:t>
            </a:r>
            <a:r>
              <a:rPr lang="en-US" i="1" dirty="0"/>
              <a:t>(t)</a:t>
            </a:r>
            <a:endParaRPr lang="uk-UA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F25376-195E-4806-8C3F-A67A4647FF7C}"/>
              </a:ext>
            </a:extLst>
          </p:cNvPr>
          <p:cNvSpPr txBox="1"/>
          <p:nvPr/>
        </p:nvSpPr>
        <p:spPr>
          <a:xfrm>
            <a:off x="8390914" y="3253353"/>
            <a:ext cx="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r>
              <a:rPr lang="uk-UA" sz="1000" i="1" dirty="0"/>
              <a:t> </a:t>
            </a:r>
            <a:r>
              <a:rPr lang="en-US" i="1" dirty="0"/>
              <a:t>(t)</a:t>
            </a:r>
            <a:endParaRPr lang="uk-UA" i="1" dirty="0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8FFCDBE-C696-4050-A0FD-5073C65FA384}"/>
              </a:ext>
            </a:extLst>
          </p:cNvPr>
          <p:cNvCxnSpPr>
            <a:cxnSpLocks/>
          </p:cNvCxnSpPr>
          <p:nvPr/>
        </p:nvCxnSpPr>
        <p:spPr>
          <a:xfrm flipV="1">
            <a:off x="3589149" y="4178835"/>
            <a:ext cx="0" cy="651716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B16486D-3747-4356-9003-855FBA07DDF6}"/>
              </a:ext>
            </a:extLst>
          </p:cNvPr>
          <p:cNvCxnSpPr>
            <a:cxnSpLocks/>
          </p:cNvCxnSpPr>
          <p:nvPr/>
        </p:nvCxnSpPr>
        <p:spPr>
          <a:xfrm flipH="1" flipV="1">
            <a:off x="3454400" y="3886200"/>
            <a:ext cx="139685" cy="28664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1C529D-27ED-484C-836D-94D234A2E4E6}"/>
              </a:ext>
            </a:extLst>
          </p:cNvPr>
          <p:cNvSpPr txBox="1"/>
          <p:nvPr/>
        </p:nvSpPr>
        <p:spPr>
          <a:xfrm>
            <a:off x="2666468" y="37841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i="1" dirty="0"/>
              <a:t>Ручний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A83E87-18F0-48C2-93A3-4E9A35D3CCAD}"/>
              </a:ext>
            </a:extLst>
          </p:cNvPr>
          <p:cNvSpPr txBox="1"/>
          <p:nvPr/>
        </p:nvSpPr>
        <p:spPr>
          <a:xfrm>
            <a:off x="3587002" y="3758497"/>
            <a:ext cx="6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i="1" dirty="0"/>
              <a:t>Авто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DF96FFB-6339-4ABE-B249-2C4E8BC780A9}"/>
              </a:ext>
            </a:extLst>
          </p:cNvPr>
          <p:cNvCxnSpPr>
            <a:cxnSpLocks/>
          </p:cNvCxnSpPr>
          <p:nvPr/>
        </p:nvCxnSpPr>
        <p:spPr>
          <a:xfrm>
            <a:off x="5384800" y="2108200"/>
            <a:ext cx="0" cy="4752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719DDF60-8B4C-4FF9-992F-B452A43C29B5}"/>
              </a:ext>
            </a:extLst>
          </p:cNvPr>
          <p:cNvCxnSpPr>
            <a:cxnSpLocks/>
          </p:cNvCxnSpPr>
          <p:nvPr/>
        </p:nvCxnSpPr>
        <p:spPr>
          <a:xfrm>
            <a:off x="5884334" y="2108200"/>
            <a:ext cx="0" cy="4752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2AA34AEF-A278-4978-A1BA-33F058EA7476}"/>
              </a:ext>
            </a:extLst>
          </p:cNvPr>
          <p:cNvCxnSpPr>
            <a:cxnSpLocks/>
          </p:cNvCxnSpPr>
          <p:nvPr/>
        </p:nvCxnSpPr>
        <p:spPr>
          <a:xfrm>
            <a:off x="6366934" y="2108200"/>
            <a:ext cx="0" cy="4752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CD9A027-7145-4917-B929-5346AAD8E828}"/>
              </a:ext>
            </a:extLst>
          </p:cNvPr>
          <p:cNvSpPr txBox="1"/>
          <p:nvPr/>
        </p:nvSpPr>
        <p:spPr>
          <a:xfrm>
            <a:off x="4951030" y="1780257"/>
            <a:ext cx="20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>
                <a:solidFill>
                  <a:schemeClr val="accent3">
                    <a:lumMod val="75000"/>
                  </a:schemeClr>
                </a:solidFill>
              </a:rPr>
              <a:t>Зовнішнє збурення</a:t>
            </a: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6A1132B-2395-4D80-A51C-4945E28EBF61}"/>
              </a:ext>
            </a:extLst>
          </p:cNvPr>
          <p:cNvCxnSpPr>
            <a:cxnSpLocks/>
          </p:cNvCxnSpPr>
          <p:nvPr/>
        </p:nvCxnSpPr>
        <p:spPr>
          <a:xfrm>
            <a:off x="3442579" y="2454562"/>
            <a:ext cx="8770" cy="537003"/>
          </a:xfrm>
          <a:prstGeom prst="straightConnector1">
            <a:avLst/>
          </a:prstGeom>
          <a:ln>
            <a:solidFill>
              <a:schemeClr val="accent3"/>
            </a:solidFill>
            <a:prstDash val="sysDot"/>
            <a:tailEnd type="triangle" w="lg" len="lg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1B7F9EC-DBAB-414A-B070-BBE8C4A7A2FB}"/>
              </a:ext>
            </a:extLst>
          </p:cNvPr>
          <p:cNvCxnSpPr>
            <a:cxnSpLocks/>
          </p:cNvCxnSpPr>
          <p:nvPr/>
        </p:nvCxnSpPr>
        <p:spPr>
          <a:xfrm flipV="1">
            <a:off x="3273373" y="4194092"/>
            <a:ext cx="0" cy="636459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5569B222-CAB3-4981-B20B-AA1432B5AA3C}"/>
              </a:ext>
            </a:extLst>
          </p:cNvPr>
          <p:cNvCxnSpPr>
            <a:cxnSpLocks/>
          </p:cNvCxnSpPr>
          <p:nvPr/>
        </p:nvCxnSpPr>
        <p:spPr>
          <a:xfrm flipH="1">
            <a:off x="2829313" y="4819972"/>
            <a:ext cx="436980" cy="40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2" name="Дуга 81">
            <a:extLst>
              <a:ext uri="{FF2B5EF4-FFF2-40B4-BE49-F238E27FC236}">
                <a16:creationId xmlns:a16="http://schemas.microsoft.com/office/drawing/2014/main" id="{73E90169-EEAF-427F-908C-EA52D2DE48F4}"/>
              </a:ext>
            </a:extLst>
          </p:cNvPr>
          <p:cNvSpPr/>
          <p:nvPr/>
        </p:nvSpPr>
        <p:spPr>
          <a:xfrm>
            <a:off x="3300251" y="4010234"/>
            <a:ext cx="262020" cy="271464"/>
          </a:xfrm>
          <a:prstGeom prst="arc">
            <a:avLst>
              <a:gd name="adj1" fmla="val 1581565"/>
              <a:gd name="adj2" fmla="val 9182585"/>
            </a:avLst>
          </a:prstGeom>
          <a:ln>
            <a:headEnd type="stealth"/>
            <a:tailEnd type="stealt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Управляющая кнопка: &quot;Назад&quot; или &quot;Предыдущий&quot;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A35A87-5BB9-4BAA-8DBD-973751CC8759}"/>
              </a:ext>
            </a:extLst>
          </p:cNvPr>
          <p:cNvSpPr/>
          <p:nvPr/>
        </p:nvSpPr>
        <p:spPr>
          <a:xfrm>
            <a:off x="2869988" y="4621817"/>
            <a:ext cx="151643" cy="157451"/>
          </a:xfrm>
          <a:prstGeom prst="actionButtonBackPrevio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Управляющая кнопка: &quot;Вперед&quot; или &quot;Следующий&quot; 8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E1F5BA-94D6-4EC4-96B8-114C9C05AF82}"/>
              </a:ext>
            </a:extLst>
          </p:cNvPr>
          <p:cNvSpPr/>
          <p:nvPr/>
        </p:nvSpPr>
        <p:spPr>
          <a:xfrm>
            <a:off x="3073557" y="4621817"/>
            <a:ext cx="158191" cy="157451"/>
          </a:xfrm>
          <a:prstGeom prst="actionButtonForwardNex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2DD04B-9D90-44D0-BB18-FBAB28B7B2EC}"/>
              </a:ext>
            </a:extLst>
          </p:cNvPr>
          <p:cNvSpPr txBox="1"/>
          <p:nvPr/>
        </p:nvSpPr>
        <p:spPr>
          <a:xfrm>
            <a:off x="2852689" y="1996735"/>
            <a:ext cx="115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Моделювання </a:t>
            </a:r>
          </a:p>
          <a:p>
            <a:pPr algn="ctr"/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збурення</a:t>
            </a: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98EBE2EB-2601-470E-BE9D-AEBB40E8F0BD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4012687" y="1992766"/>
            <a:ext cx="929557" cy="234802"/>
          </a:xfrm>
          <a:prstGeom prst="straightConnector1">
            <a:avLst/>
          </a:prstGeom>
          <a:ln w="25400">
            <a:prstDash val="dash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D519E3F4-9282-4E0C-931E-28257CCEB66A}"/>
              </a:ext>
            </a:extLst>
          </p:cNvPr>
          <p:cNvSpPr/>
          <p:nvPr/>
        </p:nvSpPr>
        <p:spPr>
          <a:xfrm>
            <a:off x="8033420" y="3378159"/>
            <a:ext cx="357494" cy="32237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Д</a:t>
            </a: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8B8AE3EC-85CC-4A9B-8DAE-8C365CCE69D7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8212167" y="3003171"/>
            <a:ext cx="0" cy="374988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Прямоугольник 130">
                <a:extLst>
                  <a:ext uri="{FF2B5EF4-FFF2-40B4-BE49-F238E27FC236}">
                    <a16:creationId xmlns:a16="http://schemas.microsoft.com/office/drawing/2014/main" id="{3E9FE3F9-0E02-40F9-A564-2B476BB11279}"/>
                  </a:ext>
                </a:extLst>
              </p:cNvPr>
              <p:cNvSpPr/>
              <p:nvPr/>
            </p:nvSpPr>
            <p:spPr>
              <a:xfrm>
                <a:off x="4366088" y="4399599"/>
                <a:ext cx="3272022" cy="819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uk-UA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uk-UA" sz="12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uk-UA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uk-UA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uk-UA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uk-UA" sz="1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1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uk-UA" sz="1200" b="1" i="1" smtClean="0">
                                      <a:latin typeface="Cambria Math" panose="02040503050406030204" pitchFamily="18" charset="0"/>
                                    </a:rPr>
                                    <m:t>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uk-UA" sz="1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12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uk-UA" sz="1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r>
                                <a:rPr lang="uk-UA" sz="1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d>
                                <m:dPr>
                                  <m:ctrlP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uk-UA" sz="12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uk-UA" sz="1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uk-UA" sz="1200" b="1" i="0">
                                      <a:latin typeface="Cambria Math" panose="02040503050406030204" pitchFamily="18" charset="0"/>
                                    </a:rPr>
                                    <m:t>д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uk-UA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200" b="1" i="1">
                                          <a:latin typeface="Cambria Math" panose="02040503050406030204" pitchFamily="18" charset="0"/>
                                        </a:rPr>
                                        <m:t>𝒅𝒆</m:t>
                                      </m:r>
                                      <m:r>
                                        <a:rPr lang="uk-UA" sz="1200" b="1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uk-UA" sz="12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200" b="1" i="1">
                                      <a:latin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uk-UA" b="1" dirty="0"/>
              </a:p>
            </p:txBody>
          </p:sp>
        </mc:Choice>
        <mc:Fallback xmlns="">
          <p:sp>
            <p:nvSpPr>
              <p:cNvPr id="131" name="Прямоугольник 130">
                <a:extLst>
                  <a:ext uri="{FF2B5EF4-FFF2-40B4-BE49-F238E27FC236}">
                    <a16:creationId xmlns:a16="http://schemas.microsoft.com/office/drawing/2014/main" id="{3E9FE3F9-0E02-40F9-A564-2B476BB11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88" y="4399599"/>
                <a:ext cx="3272022" cy="819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BEE4160-C66C-4048-B87F-113FB62EA5E1}"/>
              </a:ext>
            </a:extLst>
          </p:cNvPr>
          <p:cNvSpPr/>
          <p:nvPr/>
        </p:nvSpPr>
        <p:spPr>
          <a:xfrm>
            <a:off x="3164309" y="3360011"/>
            <a:ext cx="556539" cy="32237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ВМ</a:t>
            </a:r>
          </a:p>
        </p:txBody>
      </p: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110D3580-99AF-404C-B6E2-FB15513B6255}"/>
              </a:ext>
            </a:extLst>
          </p:cNvPr>
          <p:cNvCxnSpPr>
            <a:cxnSpLocks/>
          </p:cNvCxnSpPr>
          <p:nvPr/>
        </p:nvCxnSpPr>
        <p:spPr>
          <a:xfrm flipH="1" flipV="1">
            <a:off x="3442579" y="3682387"/>
            <a:ext cx="3354" cy="178413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AE7EDEB-94CB-478A-BCFE-9D8334770C48}"/>
              </a:ext>
            </a:extLst>
          </p:cNvPr>
          <p:cNvSpPr txBox="1"/>
          <p:nvPr/>
        </p:nvSpPr>
        <p:spPr>
          <a:xfrm>
            <a:off x="3065455" y="26334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i="1" dirty="0">
                <a:solidFill>
                  <a:schemeClr val="accent3">
                    <a:lumMod val="75000"/>
                  </a:schemeClr>
                </a:solidFill>
              </a:rPr>
              <a:t>РО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9F8483-DEC2-464A-8DDA-628205363E9A}"/>
                  </a:ext>
                </a:extLst>
              </p:cNvPr>
              <p:cNvSpPr/>
              <p:nvPr/>
            </p:nvSpPr>
            <p:spPr>
              <a:xfrm>
                <a:off x="1666839" y="4438210"/>
                <a:ext cx="1125885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ручне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9F8483-DEC2-464A-8DDA-628205363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39" y="4438210"/>
                <a:ext cx="1125885" cy="414601"/>
              </a:xfrm>
              <a:prstGeom prst="rect">
                <a:avLst/>
              </a:prstGeom>
              <a:blipFill>
                <a:blip r:embed="rId4"/>
                <a:stretch>
                  <a:fillRect t="-151471" r="-56757" b="-2235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3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3F67AD4-2321-44B9-BD7C-DCE64E3CAD54}"/>
                  </a:ext>
                </a:extLst>
              </p:cNvPr>
              <p:cNvSpPr/>
              <p:nvPr/>
            </p:nvSpPr>
            <p:spPr>
              <a:xfrm>
                <a:off x="3191933" y="1592377"/>
                <a:ext cx="6790267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кв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Т</m:t>
                                      </m:r>
                                    </m:e>
                                    <m:sub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кв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3F67AD4-2321-44B9-BD7C-DCE64E3CA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33" y="1592377"/>
                <a:ext cx="6790267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95FF71D-D573-4880-8F50-86D30C5C4D6B}"/>
              </a:ext>
            </a:extLst>
          </p:cNvPr>
          <p:cNvSpPr txBox="1">
            <a:spLocks/>
          </p:cNvSpPr>
          <p:nvPr/>
        </p:nvSpPr>
        <p:spPr>
          <a:xfrm>
            <a:off x="1405467" y="430212"/>
            <a:ext cx="100584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Дискретна форма ПІД-регулятора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6C23875-87C1-4F16-87DF-8962F0EDE246}"/>
                  </a:ext>
                </a:extLst>
              </p:cNvPr>
              <p:cNvSpPr/>
              <p:nvPr/>
            </p:nvSpPr>
            <p:spPr>
              <a:xfrm>
                <a:off x="1595967" y="2549286"/>
                <a:ext cx="9677400" cy="463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</a:pPr>
                <a:r>
                  <a:rPr lang="uk-UA" i="1" dirty="0">
                    <a:latin typeface="Times New Roman" panose="02020603050405020304" pitchFamily="18" charset="0"/>
                  </a:rPr>
                  <a:t>На практиці використовується швидкісний алгоритм регулювання,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uk-UA" dirty="0">
                  <a:effectLst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6C23875-87C1-4F16-87DF-8962F0EDE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67" y="2549286"/>
                <a:ext cx="9677400" cy="463397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3668362-4DBC-49F2-8B42-C8CBC8674B36}"/>
                  </a:ext>
                </a:extLst>
              </p:cNvPr>
              <p:cNvSpPr/>
              <p:nvPr/>
            </p:nvSpPr>
            <p:spPr>
              <a:xfrm>
                <a:off x="3312289" y="3244334"/>
                <a:ext cx="5567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3668362-4DBC-49F2-8B42-C8CBC8674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89" y="3244334"/>
                <a:ext cx="556742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CC8A0DA-11E5-4D96-A15E-B65A720FFD19}"/>
                  </a:ext>
                </a:extLst>
              </p:cNvPr>
              <p:cNvSpPr/>
              <p:nvPr/>
            </p:nvSpPr>
            <p:spPr>
              <a:xfrm>
                <a:off x="3221868" y="4117240"/>
                <a:ext cx="6425598" cy="533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д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е</m:t>
                          </m:r>
                        </m:e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uk-UA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uk-UA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uk-UA" i="0">
                                    <a:latin typeface="Cambria Math" panose="02040503050406030204" pitchFamily="18" charset="0"/>
                                  </a:rPr>
                                  <m:t>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uk-UA" i="0">
                                    <a:latin typeface="Cambria Math" panose="02040503050406030204" pitchFamily="18" charset="0"/>
                                  </a:rPr>
                                  <m:t>кв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кв</m:t>
                                </m:r>
                              </m:sub>
                            </m:sSub>
                          </m:den>
                        </m:f>
                        <m:r>
                          <a:rPr lang="uk-UA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Т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кв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Т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и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uk-U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кв</m:t>
                            </m:r>
                          </m:sub>
                        </m:sSub>
                      </m:den>
                    </m:f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CC8A0DA-11E5-4D96-A15E-B65A720FF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68" y="4117240"/>
                <a:ext cx="6425598" cy="533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C0C92-AF17-40BE-8BA3-DA1D7F2A03BC}"/>
              </a:ext>
            </a:extLst>
          </p:cNvPr>
          <p:cNvSpPr txBox="1">
            <a:spLocks/>
          </p:cNvSpPr>
          <p:nvPr/>
        </p:nvSpPr>
        <p:spPr>
          <a:xfrm>
            <a:off x="1405467" y="430212"/>
            <a:ext cx="100584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Клас для об’єкта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E62EFD2-0E31-4FE4-9A9F-8C437CD8000E}"/>
              </a:ext>
            </a:extLst>
          </p:cNvPr>
          <p:cNvSpPr txBox="1">
            <a:spLocks/>
          </p:cNvSpPr>
          <p:nvPr/>
        </p:nvSpPr>
        <p:spPr>
          <a:xfrm>
            <a:off x="2286002" y="1256771"/>
            <a:ext cx="4233332" cy="485616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 </a:t>
            </a:r>
            <a:r>
              <a:rPr lang="en-US" sz="4800" dirty="0"/>
              <a:t>public class </a:t>
            </a:r>
            <a:r>
              <a:rPr lang="en-US" sz="4800" dirty="0" err="1"/>
              <a:t>ObjectModel</a:t>
            </a: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List&lt;</a:t>
            </a:r>
            <a:r>
              <a:rPr lang="en-US" sz="4800" dirty="0" err="1"/>
              <a:t>BaseBlock</a:t>
            </a:r>
            <a:r>
              <a:rPr lang="en-US" sz="4800" dirty="0"/>
              <a:t>&gt; blocks;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double dt;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</a:t>
            </a:r>
            <a:r>
              <a:rPr lang="en-US" sz="4800" dirty="0" err="1"/>
              <a:t>ClampBlock</a:t>
            </a:r>
            <a:r>
              <a:rPr lang="en-US" sz="4800" dirty="0"/>
              <a:t> </a:t>
            </a:r>
            <a:r>
              <a:rPr lang="en-US" sz="4800" dirty="0" err="1"/>
              <a:t>InputClamp</a:t>
            </a:r>
            <a:r>
              <a:rPr lang="en-US" sz="4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Time { get; set;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private double input;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Input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get { return input;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set { input = </a:t>
            </a:r>
            <a:r>
              <a:rPr lang="en-US" sz="4800" dirty="0" err="1"/>
              <a:t>InputClamp.Transfer</a:t>
            </a:r>
            <a:r>
              <a:rPr lang="en-US" sz="4800" dirty="0"/>
              <a:t>(value);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}</a:t>
            </a:r>
            <a:endParaRPr lang="uk-UA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double Output { get; set; }</a:t>
            </a:r>
            <a:endParaRPr lang="uk-UA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public </a:t>
            </a:r>
            <a:r>
              <a:rPr lang="en-US" sz="4800" dirty="0" err="1"/>
              <a:t>ObjectModel</a:t>
            </a:r>
            <a:r>
              <a:rPr lang="en-US" sz="4800" dirty="0"/>
              <a:t>(double dt){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this.dt</a:t>
            </a:r>
            <a:r>
              <a:rPr lang="en-US" sz="4800" dirty="0"/>
              <a:t> = dt;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blocks = new List&lt;</a:t>
            </a:r>
            <a:r>
              <a:rPr lang="en-US" sz="4800" dirty="0" err="1"/>
              <a:t>BaseBlock</a:t>
            </a:r>
            <a:r>
              <a:rPr lang="en-US" sz="4800" dirty="0"/>
              <a:t>&gt;();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blocks.Add</a:t>
            </a:r>
            <a:r>
              <a:rPr lang="en-US" sz="4800" dirty="0"/>
              <a:t>(new </a:t>
            </a:r>
            <a:r>
              <a:rPr lang="en-US" sz="4800" dirty="0" err="1"/>
              <a:t>GainBlock</a:t>
            </a:r>
            <a:r>
              <a:rPr lang="en-US" sz="4800" dirty="0"/>
              <a:t>(1.65));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blocks.Add</a:t>
            </a:r>
            <a:r>
              <a:rPr lang="en-US" sz="4800" dirty="0"/>
              <a:t>(new </a:t>
            </a:r>
            <a:r>
              <a:rPr lang="en-US" sz="4800" dirty="0" err="1"/>
              <a:t>AperiodicBlock</a:t>
            </a:r>
            <a:r>
              <a:rPr lang="en-US" sz="4800" dirty="0"/>
              <a:t>(10, dt));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blocks.Add</a:t>
            </a:r>
            <a:r>
              <a:rPr lang="en-US" sz="4800" dirty="0"/>
              <a:t>(new </a:t>
            </a:r>
            <a:r>
              <a:rPr lang="en-US" sz="4800" dirty="0" err="1"/>
              <a:t>AperiodicBlock</a:t>
            </a:r>
            <a:r>
              <a:rPr lang="en-US" sz="4800" dirty="0"/>
              <a:t>(20, dt));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blocks.Add</a:t>
            </a:r>
            <a:r>
              <a:rPr lang="en-US" sz="4800" dirty="0"/>
              <a:t>(new </a:t>
            </a:r>
            <a:r>
              <a:rPr lang="en-US" sz="4800" dirty="0" err="1"/>
              <a:t>DelayBlock</a:t>
            </a:r>
            <a:r>
              <a:rPr lang="en-US" sz="4800" dirty="0"/>
              <a:t>(10, dt));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blocks.Add</a:t>
            </a:r>
            <a:r>
              <a:rPr lang="en-US" sz="4800" dirty="0"/>
              <a:t>(new </a:t>
            </a:r>
            <a:r>
              <a:rPr lang="en-US" sz="4800" dirty="0" err="1"/>
              <a:t>NoiseBlock</a:t>
            </a:r>
            <a:r>
              <a:rPr lang="en-US" sz="4800" dirty="0"/>
              <a:t>(1));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InputClamp</a:t>
            </a:r>
            <a:r>
              <a:rPr lang="en-US" sz="4800" dirty="0"/>
              <a:t> = new </a:t>
            </a:r>
            <a:r>
              <a:rPr lang="en-US" sz="4800" dirty="0" err="1"/>
              <a:t>ClampBlock</a:t>
            </a:r>
            <a:r>
              <a:rPr lang="en-US" sz="4800" dirty="0"/>
              <a:t>(0, 100);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    </a:t>
            </a:r>
            <a:r>
              <a:rPr lang="en-US" sz="4800" dirty="0" err="1"/>
              <a:t>this.Output</a:t>
            </a:r>
            <a:r>
              <a:rPr lang="en-US" sz="4800" dirty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8A42420-0A9F-493D-9654-A6D204C5CDC7}"/>
              </a:ext>
            </a:extLst>
          </p:cNvPr>
          <p:cNvSpPr txBox="1">
            <a:spLocks/>
          </p:cNvSpPr>
          <p:nvPr/>
        </p:nvSpPr>
        <p:spPr>
          <a:xfrm>
            <a:off x="7306735" y="1256771"/>
            <a:ext cx="4233332" cy="47206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public double </a:t>
            </a:r>
            <a:r>
              <a:rPr lang="en-US" sz="1200" dirty="0" err="1"/>
              <a:t>GetValue</a:t>
            </a:r>
            <a:r>
              <a:rPr lang="en-US" sz="12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var y = Input;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foreach(var b in blocks)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    y = </a:t>
            </a:r>
            <a:r>
              <a:rPr lang="en-US" sz="1200" dirty="0" err="1"/>
              <a:t>b.Transfer</a:t>
            </a:r>
            <a:r>
              <a:rPr lang="en-US" sz="1200" dirty="0"/>
              <a:t>(y);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Time += dt;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Output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return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public void Reset()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Time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Input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    Output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72630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</TotalTime>
  <Words>1493</Words>
  <Application>Microsoft Office PowerPoint</Application>
  <PresentationFormat>Широкий екран</PresentationFormat>
  <Paragraphs>236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Consolas</vt:lpstr>
      <vt:lpstr>Times New Roman</vt:lpstr>
      <vt:lpstr>Ретро</vt:lpstr>
      <vt:lpstr>Моделювання системи керування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Класична схема АСР</vt:lpstr>
      <vt:lpstr>Презентація PowerPoint</vt:lpstr>
      <vt:lpstr>Презентація PowerPoint</vt:lpstr>
      <vt:lpstr>Презентація PowerPoint</vt:lpstr>
      <vt:lpstr>Клас для системи керування</vt:lpstr>
      <vt:lpstr>Безударне переключення</vt:lpstr>
      <vt:lpstr>Зміна параметрів налаштувань</vt:lpstr>
      <vt:lpstr>Ручний - Автоматичний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Lyubitsky</dc:creator>
  <cp:lastModifiedBy>Serhii Liubytskyi</cp:lastModifiedBy>
  <cp:revision>41</cp:revision>
  <dcterms:created xsi:type="dcterms:W3CDTF">2020-03-30T18:51:20Z</dcterms:created>
  <dcterms:modified xsi:type="dcterms:W3CDTF">2021-02-08T15:52:52Z</dcterms:modified>
</cp:coreProperties>
</file>