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63b2c79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63b2c79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63b2c7914_0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63b2c7914_0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63b2c7914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63b2c7914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63b2c7914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63b2c7914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63b2c7914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63b2c7914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63b2c7914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63b2c7914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63b2c7914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63b2c7914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cpython-projects/da_2603/blob/main/da_2603_final_project/orders.parquet" TargetMode="External"/><Relationship Id="rId4" Type="http://schemas.openxmlformats.org/officeDocument/2006/relationships/hyperlink" Target="https://github.com/cpython-projects/da_2603/blob/main/da_2603_final_project/sessions.d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850"/>
              <a:t>Shop&amp;Joy </a:t>
            </a:r>
            <a:endParaRPr b="1" sz="7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1153275" y="2732125"/>
            <a:ext cx="79323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ru" sz="1818"/>
              <a:t> Анализ продаж и ключевых факторов, влияющих на выручку. </a:t>
            </a:r>
            <a:endParaRPr b="1" sz="141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20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00"/>
              <a:t>Цель - </a:t>
            </a:r>
            <a:r>
              <a:rPr lang="ru" sz="1100"/>
              <a:t>Выявить возможности для роста выручки и оптимизации ассортимента на основе данных заказов, клиентов и маркетинговых каналов 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672000"/>
            <a:ext cx="19044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SzPts val="1018"/>
              <a:buNone/>
            </a:pPr>
            <a:r>
              <a:rPr b="1" lang="ru" sz="1171">
                <a:solidFill>
                  <a:schemeClr val="dk1"/>
                </a:solidFill>
                <a:highlight>
                  <a:srgbClr val="FFFFFF"/>
                </a:highlight>
              </a:rPr>
              <a:t>Продажи (</a:t>
            </a:r>
            <a:r>
              <a:rPr b="1" lang="ru" sz="1171">
                <a:solidFill>
                  <a:srgbClr val="0969DA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orders.parquet</a:t>
            </a:r>
            <a:r>
              <a:rPr b="1" lang="ru" sz="1171">
                <a:solidFill>
                  <a:schemeClr val="dk1"/>
                </a:solidFill>
                <a:highlight>
                  <a:srgbClr val="FFFFFF"/>
                </a:highlight>
              </a:rPr>
              <a:t>)       </a:t>
            </a:r>
            <a:endParaRPr b="1" sz="117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974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71"/>
              <a:buChar char="●"/>
            </a:pPr>
            <a:r>
              <a:rPr lang="ru" sz="1171">
                <a:solidFill>
                  <a:schemeClr val="dk1"/>
                </a:solidFill>
                <a:highlight>
                  <a:srgbClr val="FFFFFF"/>
                </a:highlight>
              </a:rPr>
              <a:t>ID заказа</a:t>
            </a:r>
            <a:endParaRPr sz="117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9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1"/>
              <a:buChar char="●"/>
            </a:pPr>
            <a:r>
              <a:rPr lang="ru" sz="1171">
                <a:solidFill>
                  <a:schemeClr val="dk1"/>
                </a:solidFill>
                <a:highlight>
                  <a:srgbClr val="FFFFFF"/>
                </a:highlight>
              </a:rPr>
              <a:t>Имя клиента</a:t>
            </a:r>
            <a:endParaRPr sz="117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9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1"/>
              <a:buChar char="●"/>
            </a:pPr>
            <a:r>
              <a:rPr lang="ru" sz="1171">
                <a:solidFill>
                  <a:schemeClr val="dk1"/>
                </a:solidFill>
                <a:highlight>
                  <a:srgbClr val="FFFFFF"/>
                </a:highlight>
              </a:rPr>
              <a:t>ID товара</a:t>
            </a:r>
            <a:endParaRPr sz="117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9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1"/>
              <a:buChar char="●"/>
            </a:pPr>
            <a:r>
              <a:rPr lang="ru" sz="1171">
                <a:solidFill>
                  <a:schemeClr val="dk1"/>
                </a:solidFill>
                <a:highlight>
                  <a:srgbClr val="FFFFFF"/>
                </a:highlight>
              </a:rPr>
              <a:t>Дата заказа</a:t>
            </a:r>
            <a:endParaRPr sz="117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9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1"/>
              <a:buChar char="●"/>
            </a:pPr>
            <a:r>
              <a:rPr lang="ru" sz="1171">
                <a:solidFill>
                  <a:schemeClr val="dk1"/>
                </a:solidFill>
                <a:highlight>
                  <a:srgbClr val="FFFFFF"/>
                </a:highlight>
              </a:rPr>
              <a:t>Количество</a:t>
            </a:r>
            <a:endParaRPr sz="117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9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1"/>
              <a:buChar char="●"/>
            </a:pPr>
            <a:r>
              <a:rPr lang="ru" sz="1171">
                <a:solidFill>
                  <a:schemeClr val="dk1"/>
                </a:solidFill>
                <a:highlight>
                  <a:srgbClr val="FFFFFF"/>
                </a:highlight>
              </a:rPr>
              <a:t>Цена</a:t>
            </a:r>
            <a:endParaRPr sz="117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9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1"/>
              <a:buChar char="●"/>
            </a:pPr>
            <a:r>
              <a:rPr lang="ru" sz="1171">
                <a:solidFill>
                  <a:schemeClr val="dk1"/>
                </a:solidFill>
                <a:highlight>
                  <a:srgbClr val="FFFFFF"/>
                </a:highlight>
              </a:rPr>
              <a:t>Скидка (%)</a:t>
            </a:r>
            <a:endParaRPr sz="117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2974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1"/>
              <a:buChar char="●"/>
            </a:pPr>
            <a:r>
              <a:rPr lang="ru" sz="1171">
                <a:solidFill>
                  <a:schemeClr val="dk1"/>
                </a:solidFill>
                <a:highlight>
                  <a:srgbClr val="FFFFFF"/>
                </a:highlight>
              </a:rPr>
              <a:t>Сумма заказа</a:t>
            </a:r>
            <a:endParaRPr sz="117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t/>
            </a:r>
            <a:endParaRPr sz="1865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17">
              <a:solidFill>
                <a:schemeClr val="dk1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2798225" y="7772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200"/>
              </a:spcBef>
              <a:spcAft>
                <a:spcPts val="150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</a:rPr>
              <a:t>Данные: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292375" y="1614275"/>
            <a:ext cx="19044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</a:rPr>
              <a:t>Пользователи и сессии (</a:t>
            </a:r>
            <a:r>
              <a:rPr b="1" lang="ru" sz="950">
                <a:solidFill>
                  <a:srgbClr val="0969DA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sessions.db</a:t>
            </a: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</a:rPr>
              <a:t>)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950">
                <a:solidFill>
                  <a:schemeClr val="dk1"/>
                </a:solidFill>
                <a:highlight>
                  <a:srgbClr val="FFFFFF"/>
                </a:highlight>
              </a:rPr>
              <a:t>customers</a:t>
            </a:r>
            <a:endParaRPr b="1"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ru" sz="950">
                <a:solidFill>
                  <a:schemeClr val="dk1"/>
                </a:solidFill>
                <a:highlight>
                  <a:srgbClr val="FFFFFF"/>
                </a:highlight>
              </a:rPr>
              <a:t>id — идентификатор клиента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ru" sz="950">
                <a:solidFill>
                  <a:schemeClr val="dk1"/>
                </a:solidFill>
                <a:highlight>
                  <a:srgbClr val="FFFFFF"/>
                </a:highlight>
              </a:rPr>
              <a:t>name — имя клиента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ru" sz="950">
                <a:solidFill>
                  <a:schemeClr val="dk1"/>
                </a:solidFill>
                <a:highlight>
                  <a:srgbClr val="FFFFFF"/>
                </a:highlight>
              </a:rPr>
              <a:t>email — email клиента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ru" sz="950">
                <a:solidFill>
                  <a:schemeClr val="dk1"/>
                </a:solidFill>
                <a:highlight>
                  <a:srgbClr val="FFFFFF"/>
                </a:highlight>
              </a:rPr>
              <a:t>acquisition_channel — канал привлечения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889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Char char="●"/>
            </a:pPr>
            <a:r>
              <a:rPr lang="ru" sz="950">
                <a:solidFill>
                  <a:schemeClr val="dk1"/>
                </a:solidFill>
                <a:highlight>
                  <a:srgbClr val="FFFFFF"/>
                </a:highlight>
              </a:rPr>
              <a:t>created_at — дата регистрации</a:t>
            </a:r>
            <a:endParaRPr sz="9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07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389025" y="1672000"/>
            <a:ext cx="2888700" cy="27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sessions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id — идентификатор сессии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customer_id — ID клиента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session_start — время начала сессии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session_end — время окончания сессии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pages — количество просмотренных страниц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device — устройство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channel — канал визита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converted — конверсия (1 — покупка, 0 — нет)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1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b="1" sz="1171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181350" y="1672000"/>
            <a:ext cx="17406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Курс валют (API НБУ)</a:t>
            </a:r>
            <a:b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188038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https://bank.gov.ua/NBUStatService/v1/statdirectory/exchange?valcode=USD&amp;date=20250115&amp;json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2870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Корреляция курса USD с ключевыми метриками бизнеса крайне низкая: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со средним чеком - 0.02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с количеством заказов - 0.01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Это говорит о том, что курс доллара практически не влияет на покупательское поведение: средний чек остаётся стабильным, а количество заказов почти не меняется.Следовательно, при планировании продаж и стратегий ценообразования не имеет смысла ориентироваться на колебания USD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831" y="2398549"/>
            <a:ext cx="4758620" cy="220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599" y="2078200"/>
            <a:ext cx="3655501" cy="27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138525" y="152300"/>
            <a:ext cx="7128600" cy="556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Какие категории товаров имеют высокую маржинальность, но продаются плохо?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200500" y="835525"/>
            <a:ext cx="71727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A-категории и X-категории дают основной доход; 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— дом, одежда (61.2% выручки), топ товары: tefal зеркало 8789e;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 — (0.0% выручки), топ товары: ;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 — электроника (38.8% выручки), топ товары: lenovo умная колонка 4011e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X — (CV=0.00, Стабильные);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 — дом, одежда, электроника (CV=0.14, Средняя стабильность);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Z — (CV=0.00, Стабильные)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товары с высокой маржей, но низкими продажами требуют продвижения: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luminarc набор ножей 7104d (категория дом, ABC:A),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asus смартфон 1780b (категория электроника, ABC:C),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luminarc кружка 2771b (категория дом, ABC:A),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Категории: Дом, Электроника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700" y="517725"/>
            <a:ext cx="3829250" cy="317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4155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FFFFF"/>
                </a:highlight>
              </a:rPr>
              <a:t>Какие каналы привлечения приносят клиентов с высоким LTV?</a:t>
            </a:r>
            <a:endParaRPr sz="1161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59800" y="787300"/>
            <a:ext cx="3636300" cy="19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E-mail - канал с самым высоким LTV, т.к. поддерживает долгосрочные отношения и повышает частоту покупок.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Paid Search приносит качественный, и лояльный трафик. Потенциал LTV зависит от последующего удержания.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AutoNum type="arabicPeriod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Organic даёт высокий LTV за счёт доверия и долгосрочного интереса, но требует инвестиций в контент и SEO</a:t>
            </a: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125" y="206875"/>
            <a:ext cx="4843100" cy="328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FFFFF"/>
                </a:highlight>
              </a:rPr>
              <a:t>Кого из клиентов стоит пригласить в программу лояльности?</a:t>
            </a:r>
            <a:endParaRPr sz="10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highlight>
                <a:srgbClr val="FFFFFF"/>
              </a:highlight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056675"/>
            <a:ext cx="8520600" cy="16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Клиенты с ID 382, 85, 181, 94 и 416 — это частые покупатели с высокими средними чеками.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Они демонстрируют стабильную активность и высокий уровень 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вовлеченности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, что делает их наиболее подходящими кандидатами для участия в программе лояльности.Пригласить указанных клиентов в программу, чтобы укрепить их приверженность бренду и стимулировать дальнейшие повторные покупки.</a:t>
            </a:r>
            <a:endParaRPr sz="1000">
              <a:solidFill>
                <a:srgbClr val="000000"/>
              </a:solidFill>
              <a:highlight>
                <a:srgbClr val="E1F5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E1F5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300" y="2237000"/>
            <a:ext cx="5658648" cy="23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050">
                <a:highlight>
                  <a:srgbClr val="FFFFFF"/>
                </a:highlight>
              </a:rPr>
              <a:t>Есть ли сезонность продаж за последние 2 года?</a:t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922000"/>
            <a:ext cx="85206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Анализ динамики показал выраженные сезонные колебания: наблюдаются как периоды роста, так и спада продаж по месяцам.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Пик продаж пришёлся на август 2024 года, когда зафиксирована максимальная выручка.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Минимальные продажи наблюдались в июле 2024 года, что указывает на кратковременный спад перед высоким сезоном.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Продажи имеют ярко выраженный сезонный характер — активность возрастает к концу лета, после чего, вероятно, сохраняется высокий уровень спроса.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25" y="2275425"/>
            <a:ext cx="4275803" cy="233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725" y="2426651"/>
            <a:ext cx="3905825" cy="217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244350" y="238900"/>
            <a:ext cx="8520600" cy="4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350">
                <a:solidFill>
                  <a:schemeClr val="dk1"/>
                </a:solidFill>
                <a:highlight>
                  <a:srgbClr val="FFFFFF"/>
                </a:highlight>
              </a:rPr>
              <a:t>Рекомендации для увеличения продаж</a:t>
            </a:r>
            <a:endParaRPr sz="13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Продвигать товары с высокой маржой и низким уровнем продаж.Использовать акции, e-mail-рассылки и таргетированную рекламу для стимулирования спроса на наиболее прибыльные категории.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Ц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ель: Рост выручки за счет увеличения продаж маржинальных товаров +5-15%.                 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Развивать каналы с высоким LTV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Увеличивать приток новых клиентов и удерживать текущих через персонализированные коммуникации и программы лояльности.                                                                                                                                                                                                           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Цель: Рост LTV и удержания клиентов  +10-20% к повторным покупкам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Планировать запасы и маркетинговые активности с 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учетом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сезонности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Подготовить дополнительные акции и рекламные кампании на периоды пикового спроса (август) и поддерживающие активности в периоды спада (июль).                                                                                                                                                                                                          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Цель: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Стабилизация оборота в периоды низкого спроса благодаря управлению сезонностью.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Внедрять персонализированные предложения для топ-клиентов</a:t>
            </a:r>
            <a:b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Использовать данные о покупках для индивидуальных предложений, повышающих лояльность и частоту заказов.                                       </a:t>
            </a: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Цель: Укрепление долгосрочных отношений с ключевыми клиентами и рост средней выручки на клиента.</a:t>
            </a:r>
            <a:b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Все предложенные меры направлены на повышение эффективности использования бюджета и запасов, а также на оптимизацию ROI маркетинговых кампаний.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