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E147-451E-424E-9B6E-3A4567D83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C9E0-4F20-4D39-A42A-6E109276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AEB2-B0C8-43C6-9D01-A80AFDE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FA3A-C5AF-40EE-9216-71DE5BD7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6310-D599-4990-8EF0-BC67F90F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1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194-A7AA-49D5-B79F-2CCF396F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82B52-3B6E-4E19-9446-57027B6B9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4DFC-71AE-468E-8CCC-C914DA9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3E3A-C588-49B2-85E6-FFA6F429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32EF-5357-4AAE-8FBB-37CB9756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E18AD-B08D-4B59-9C6C-2C0FE2238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DCFA-2B67-4D22-A804-7482ED55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2C51-7CEB-43D4-A1E0-19448D37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CC8C-D798-4AEB-B675-EB261D0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440B-52A3-4FF2-A479-A223AE8F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80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AE63-FAEB-418C-BDD2-0DF00092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D016-3A4D-42EC-9D0F-C68EF210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0F2F-F744-4CA6-ADC7-8999913E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B122-430C-45A7-9195-7D4C0E56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7888-6335-49CE-88A2-4EAA0DC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923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29F7-215C-430A-AF59-B9CF325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C560-4310-4D1F-AB74-1E6033B8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29EA-F4F3-454C-AC2E-0F4DA577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33A2-78A4-4A6C-8028-BE5B852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D844-1E90-4826-984C-40948735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8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B964-5A6D-4550-9F96-DD56CA7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8462-E63E-438C-8DE0-153CE4DF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CC8A-A618-4745-9D64-F57EB3098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1707F-C4C7-4479-8F6D-E1A703EC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C9FA-9CCE-4276-AF15-AD51EAAC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5F5C-7B82-43AE-B8F0-DB76FAB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71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7E09-12EC-4134-83A2-4F4B148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E175-4678-4C28-89E6-103B37C4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ACF47-E0D7-4908-B22B-9BC4B2DC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7A201-F346-42E9-92C1-E5164E7F8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AE5D8-1B85-40E4-BCE8-93BE2BA4C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A6440-6628-4C96-8783-7E895E1E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C2D70-63DB-4E1C-8BDA-BD58ABAE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E8664-367B-4BBA-986C-87610CA6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40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EF03-31AD-4B9F-B8C1-3FD17B10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56592-FB1C-452E-955C-F85DAF14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3FF4C-1D5F-4215-B66F-96C23C2C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F11D-C06E-4FF3-ACF9-C3C3988D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407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1698F-412A-41DB-A7E0-074D82D2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E2E5-7D00-4937-8C8E-569B20D8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1020-9A07-448E-B723-FF7E35A7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23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280-0140-485F-93ED-9008A985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EFA3-B8DB-4225-A274-CE31A5FE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8C31-2552-4EB0-ACCA-7DCD8492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342B-5E15-4AA5-B03C-EC983857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1ED3-541A-4D05-BE68-75A29E98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632DB-AEB6-4CEE-A4DC-F5B245C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54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6D8-C003-417D-B081-50B61A6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F37AD-8CBE-4622-9A58-E5C7FD4B0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3C400-EB0F-485D-A33B-7FBBE88B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05DA-7900-4EFF-8E05-9655978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06CB-65F2-4043-BAF8-B116AED7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5EAD-A356-4707-9874-08455359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2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A92DC-8366-4D9C-AFBF-FF0CDEE1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7344-EC3C-42F5-89BF-52BEDFB5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6B05-7F6E-4369-AA4B-9A5B104B2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58B1-C227-4E27-A0A8-9358DC3B5891}" type="datetimeFigureOut">
              <a:rPr lang="en-DE" smtClean="0"/>
              <a:t>15/07/2020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C7B0-A112-49EC-8C5A-4C585689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722E-6BE0-42C2-A8F3-48AC493CA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49A0-E4A6-43C9-90CC-68BDCCCE4A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62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0065-F179-45E5-84CB-026BC12E7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B72CB-6295-4E83-850B-1E8ABCA7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</p:spPr>
        <p:txBody>
          <a:bodyPr/>
          <a:lstStyle/>
          <a:p>
            <a:r>
              <a:rPr lang="en-US" dirty="0"/>
              <a:t>Selecting the best area to open a new cafe in Düsseldorf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97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late of food and a cup of coffee&#10;&#10;Description automatically generated">
            <a:extLst>
              <a:ext uri="{FF2B5EF4-FFF2-40B4-BE49-F238E27FC236}">
                <a16:creationId xmlns:a16="http://schemas.microsoft.com/office/drawing/2014/main" id="{DC3501A2-7461-4656-A1AB-44D5B9AF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6" r="-2" b="14987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Content Placeholder 6" descr="A person in a park&#10;&#10;Description automatically generated">
            <a:extLst>
              <a:ext uri="{FF2B5EF4-FFF2-40B4-BE49-F238E27FC236}">
                <a16:creationId xmlns:a16="http://schemas.microsoft.com/office/drawing/2014/main" id="{EDEB6580-A24E-487E-B259-CE11BA677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9" r="-2" b="1863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043FC-1C9F-4BB8-B489-643F438C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44" y="562463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Introduction/Business Problem</a:t>
            </a:r>
            <a:endParaRPr lang="en-DE" sz="3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D804CD4-757F-4F30-B419-DD503A78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83" y="2340864"/>
            <a:ext cx="4892041" cy="46004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I am considering a simple business idea of opening a café in D</a:t>
            </a:r>
            <a:r>
              <a:rPr lang="en-DE" sz="2000" dirty="0"/>
              <a:t>ü</a:t>
            </a:r>
            <a:r>
              <a:rPr lang="en-US" sz="2000" dirty="0" err="1"/>
              <a:t>sseldorf</a:t>
            </a:r>
            <a:r>
              <a:rPr lang="en-US" sz="2000" dirty="0"/>
              <a:t>, Germany.</a:t>
            </a:r>
          </a:p>
          <a:p>
            <a:pPr marL="0" indent="0" algn="just">
              <a:buNone/>
            </a:pPr>
            <a:r>
              <a:rPr lang="en-US" sz="2000" dirty="0"/>
              <a:t>Though the competition is quite high, this city is growing, and the number of tourists is increasing constantly.</a:t>
            </a:r>
          </a:p>
          <a:p>
            <a:pPr marL="0" indent="0" algn="just">
              <a:buNone/>
            </a:pPr>
            <a:r>
              <a:rPr lang="en-US" sz="2000" dirty="0"/>
              <a:t>Therefore, the prospect of the stable consumption is optimistic, if the café may stand out.</a:t>
            </a:r>
          </a:p>
          <a:p>
            <a:pPr marL="0" indent="0" algn="just">
              <a:buNone/>
            </a:pPr>
            <a:r>
              <a:rPr lang="en-US" sz="2000" dirty="0"/>
              <a:t>To resolve this task, I would love to conduct the locations analysis utilizing Foursquare data.</a:t>
            </a:r>
          </a:p>
          <a:p>
            <a:pPr marL="0" indent="0" algn="just">
              <a:buNone/>
            </a:pPr>
            <a:r>
              <a:rPr lang="en-US" sz="2000" dirty="0"/>
              <a:t>I expect to get data on the existing cafes location, and how they correlate with the areas of offices and shops location. Also, I would love to cluster existing cafes by the range of services they offer.</a:t>
            </a:r>
          </a:p>
          <a:p>
            <a:pPr marL="0" indent="0" algn="just">
              <a:buNone/>
            </a:pPr>
            <a:r>
              <a:rPr lang="en-US" sz="2000" dirty="0"/>
              <a:t>All this data will be a perfect addition to the field research, and serves as the objective grounding for the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6521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43FC-1C9F-4BB8-B489-643F438C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Data section</a:t>
            </a:r>
            <a:endParaRPr lang="en-DE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8D9D-3398-4CEF-927C-6FA73EE3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17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/>
              <a:t>As there in no single list of existing café in D</a:t>
            </a:r>
            <a:r>
              <a:rPr lang="en-DE" sz="2400" dirty="0"/>
              <a:t>ü</a:t>
            </a:r>
            <a:r>
              <a:rPr lang="en-US" sz="2400" dirty="0" err="1"/>
              <a:t>sseldorf</a:t>
            </a:r>
            <a:r>
              <a:rPr lang="en-US" sz="2400" dirty="0"/>
              <a:t>, the major source of data to be utilized is the Foursquare API to get the list of venues, where the filtering will be made by names and  by services – all with the purpose to identify those venues which offer coffee as a separate service,</a:t>
            </a:r>
          </a:p>
          <a:p>
            <a:pPr algn="just"/>
            <a:r>
              <a:rPr lang="en-US" sz="2400" dirty="0"/>
              <a:t>The same will apply to the offices and shops detection,</a:t>
            </a:r>
          </a:p>
          <a:p>
            <a:pPr algn="just"/>
            <a:r>
              <a:rPr lang="en-US" sz="2400" dirty="0"/>
              <a:t>Obtained data is expected to be processes in the way:</a:t>
            </a:r>
          </a:p>
          <a:p>
            <a:pPr lvl="1" algn="just"/>
            <a:r>
              <a:rPr lang="en-US" sz="1800" dirty="0"/>
              <a:t>Put both café and offices on the map, calculate their numbers in various areas of the city,</a:t>
            </a:r>
          </a:p>
          <a:p>
            <a:pPr lvl="1" algn="just"/>
            <a:r>
              <a:rPr lang="en-US" sz="1800" dirty="0"/>
              <a:t>Apply k-means clustering in order to detect the most typical services included in the café range,</a:t>
            </a:r>
          </a:p>
          <a:p>
            <a:pPr lvl="1" algn="just"/>
            <a:r>
              <a:rPr lang="en-US" sz="1800" dirty="0"/>
              <a:t>Align locations data and the most popular services.</a:t>
            </a:r>
          </a:p>
          <a:p>
            <a:pPr lvl="1" algn="just"/>
            <a:endParaRPr lang="en-US" sz="1800" dirty="0"/>
          </a:p>
          <a:p>
            <a:pPr algn="just"/>
            <a:r>
              <a:rPr lang="en-US" sz="2400" dirty="0"/>
              <a:t>As the last step, the expert judgement will be formulated, which area and the service seem to have a potential.</a:t>
            </a:r>
          </a:p>
          <a:p>
            <a:pPr lvl="1" algn="just"/>
            <a:endParaRPr lang="en-US" sz="1800" dirty="0"/>
          </a:p>
          <a:p>
            <a:pPr marL="0" indent="0" algn="just">
              <a:buNone/>
            </a:pPr>
            <a:r>
              <a:rPr lang="en-US" sz="2400" dirty="0"/>
              <a:t>Obviously, the data described above, just alone can be considered as a subjective basis for the decision making, and will be complemented by other external factors and considerations.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D83B70-9C5D-4E40-8A23-0F8CF1D6D35E}"/>
              </a:ext>
            </a:extLst>
          </p:cNvPr>
          <p:cNvCxnSpPr/>
          <p:nvPr/>
        </p:nvCxnSpPr>
        <p:spPr>
          <a:xfrm>
            <a:off x="955040" y="1605280"/>
            <a:ext cx="496824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Data Science Capstone Project</vt:lpstr>
      <vt:lpstr>Introduction/Business Problem</vt:lpstr>
      <vt:lpstr>Data 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Pominovskyi, Oleksii</dc:creator>
  <cp:lastModifiedBy>Pominovskyi, Oleksii</cp:lastModifiedBy>
  <cp:revision>4</cp:revision>
  <dcterms:created xsi:type="dcterms:W3CDTF">2020-07-15T08:56:57Z</dcterms:created>
  <dcterms:modified xsi:type="dcterms:W3CDTF">2020-07-15T10:51:29Z</dcterms:modified>
</cp:coreProperties>
</file>