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E147-451E-424E-9B6E-3A4567D83F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7359C9E0-4F20-4D39-A42A-6E1092760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CF1CAEB2-B0C8-43C6-9D01-A80AFDE25666}"/>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5" name="Footer Placeholder 4">
            <a:extLst>
              <a:ext uri="{FF2B5EF4-FFF2-40B4-BE49-F238E27FC236}">
                <a16:creationId xmlns:a16="http://schemas.microsoft.com/office/drawing/2014/main" id="{2188FA3A-C5AF-40EE-9216-71DE5BD7F68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63A6310-D599-4990-8EF0-BC67F90FB5B2}"/>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300215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4194-A7AA-49D5-B79F-2CCF396FC803}"/>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B482B52-3B6E-4E19-9446-57027B6B98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CC84DFC-71AE-468E-8CCC-C914DA9D6E7A}"/>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5" name="Footer Placeholder 4">
            <a:extLst>
              <a:ext uri="{FF2B5EF4-FFF2-40B4-BE49-F238E27FC236}">
                <a16:creationId xmlns:a16="http://schemas.microsoft.com/office/drawing/2014/main" id="{114D3E3A-C588-49B2-85E6-FFA6F429609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60632EF-5357-4AAE-8FBB-37CB975614CD}"/>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351177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E18AD-B08D-4B59-9C6C-2C0FE22384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B6F2DCFA-2B67-4D22-A804-7482ED559F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2D32C51-7CEB-43D4-A1E0-19448D37BE72}"/>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5" name="Footer Placeholder 4">
            <a:extLst>
              <a:ext uri="{FF2B5EF4-FFF2-40B4-BE49-F238E27FC236}">
                <a16:creationId xmlns:a16="http://schemas.microsoft.com/office/drawing/2014/main" id="{C779CC8C-D798-4AEB-B675-EB261D0A089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64C440B-52A3-4FF2-A479-A223AE8F9171}"/>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247803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AE63-FAEB-418C-BDD2-0DF00092354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87C1D016-3A4D-42EC-9D0F-C68EF21054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D1D60F2F-F744-4CA6-ADC7-8999913ECB01}"/>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5" name="Footer Placeholder 4">
            <a:extLst>
              <a:ext uri="{FF2B5EF4-FFF2-40B4-BE49-F238E27FC236}">
                <a16:creationId xmlns:a16="http://schemas.microsoft.com/office/drawing/2014/main" id="{E699B122-430C-45A7-9195-7D4C0E56FF6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3747888-6335-49CE-88A2-4EAA0DC47BB1}"/>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313923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29F7-215C-430A-AF59-B9CF32552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D32FC560-4310-4D1F-AB74-1E6033B84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BB29EA-F4F3-454C-AC2E-0F4DA577C965}"/>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5" name="Footer Placeholder 4">
            <a:extLst>
              <a:ext uri="{FF2B5EF4-FFF2-40B4-BE49-F238E27FC236}">
                <a16:creationId xmlns:a16="http://schemas.microsoft.com/office/drawing/2014/main" id="{69AF33A2-78A4-4A6C-8028-BE5B8525A90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DD6D844-1E90-4826-984C-40948735D528}"/>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347586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B964-5A6D-4550-9F96-DD56CA796F14}"/>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4898462-E63E-438C-8DE0-153CE4DF44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63ABCC8A-A618-4745-9D64-F57EB3098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CB91707F-C4C7-4479-8F6D-E1A703EC82F1}"/>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6" name="Footer Placeholder 5">
            <a:extLst>
              <a:ext uri="{FF2B5EF4-FFF2-40B4-BE49-F238E27FC236}">
                <a16:creationId xmlns:a16="http://schemas.microsoft.com/office/drawing/2014/main" id="{253DC9FA-9CCE-4276-AF15-AD51EAAC631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9FF5F5C-7B82-43AE-B8F0-DB76FAB59ACF}"/>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270071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7E09-12EC-4134-83A2-4F4B14843BE3}"/>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624CE175-4678-4C28-89E6-103B37C47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EACF47-E0D7-4908-B22B-9BC4B2DC8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62E7A201-F346-42E9-92C1-E5164E7F8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BAE5D8-1B85-40E4-BCE8-93BE2BA4C1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33CA6440-6628-4C96-8783-7E895E1E83A7}"/>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8" name="Footer Placeholder 7">
            <a:extLst>
              <a:ext uri="{FF2B5EF4-FFF2-40B4-BE49-F238E27FC236}">
                <a16:creationId xmlns:a16="http://schemas.microsoft.com/office/drawing/2014/main" id="{B1CC2D70-63DB-4E1C-8BDA-BD58ABAE7C43}"/>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08E8664-367B-4BBA-986C-87610CA60932}"/>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360406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EF03-31AD-4B9F-B8C1-3FD17B10766B}"/>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97456592-FB1C-452E-955C-F85DAF149149}"/>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4" name="Footer Placeholder 3">
            <a:extLst>
              <a:ext uri="{FF2B5EF4-FFF2-40B4-BE49-F238E27FC236}">
                <a16:creationId xmlns:a16="http://schemas.microsoft.com/office/drawing/2014/main" id="{BF73FF4C-1D5F-4215-B66F-96C23C2C385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E0FEF11D-C06E-4FF3-ACF9-C3C3988DB6A5}"/>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248407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1698F-412A-41DB-A7E0-074D82D2D9CD}"/>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3" name="Footer Placeholder 2">
            <a:extLst>
              <a:ext uri="{FF2B5EF4-FFF2-40B4-BE49-F238E27FC236}">
                <a16:creationId xmlns:a16="http://schemas.microsoft.com/office/drawing/2014/main" id="{3340E2E5-7D00-4937-8C8E-569B20D8FD3B}"/>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8921020-9A07-448E-B723-FF7E35A7D6EC}"/>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395623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B280-0140-485F-93ED-9008A985E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715FEFA3-B8DB-4225-A274-CE31A5FE4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408B8C31-2552-4EB0-ACCA-7DCD8492E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9342B-5E15-4AA5-B03C-EC9838578964}"/>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6" name="Footer Placeholder 5">
            <a:extLst>
              <a:ext uri="{FF2B5EF4-FFF2-40B4-BE49-F238E27FC236}">
                <a16:creationId xmlns:a16="http://schemas.microsoft.com/office/drawing/2014/main" id="{323A1ED3-541A-4D05-BE68-75A29E98FBD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B5632DB-AEB6-4CEE-A4DC-F5B245CAD608}"/>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352545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D6D8-C003-417D-B081-50B61A6D2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5C7F37AD-8CBE-4622-9A58-E5C7FD4B0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0B53C400-EB0F-485D-A33B-7FBBE88B1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905DA-7900-4EFF-8E05-965597883F99}"/>
              </a:ext>
            </a:extLst>
          </p:cNvPr>
          <p:cNvSpPr>
            <a:spLocks noGrp="1"/>
          </p:cNvSpPr>
          <p:nvPr>
            <p:ph type="dt" sz="half" idx="10"/>
          </p:nvPr>
        </p:nvSpPr>
        <p:spPr/>
        <p:txBody>
          <a:bodyPr/>
          <a:lstStyle/>
          <a:p>
            <a:fld id="{A46958B1-C227-4E27-A0A8-9358DC3B5891}" type="datetimeFigureOut">
              <a:rPr lang="en-DE" smtClean="0"/>
              <a:t>15/07/2020</a:t>
            </a:fld>
            <a:endParaRPr lang="en-DE"/>
          </a:p>
        </p:txBody>
      </p:sp>
      <p:sp>
        <p:nvSpPr>
          <p:cNvPr id="6" name="Footer Placeholder 5">
            <a:extLst>
              <a:ext uri="{FF2B5EF4-FFF2-40B4-BE49-F238E27FC236}">
                <a16:creationId xmlns:a16="http://schemas.microsoft.com/office/drawing/2014/main" id="{2CA806CB-65F2-4043-BAF8-B116AED7367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68B5EAD-A356-4707-9874-084553599797}"/>
              </a:ext>
            </a:extLst>
          </p:cNvPr>
          <p:cNvSpPr>
            <a:spLocks noGrp="1"/>
          </p:cNvSpPr>
          <p:nvPr>
            <p:ph type="sldNum" sz="quarter" idx="12"/>
          </p:nvPr>
        </p:nvSpPr>
        <p:spPr/>
        <p:txBody>
          <a:bodyPr/>
          <a:lstStyle/>
          <a:p>
            <a:fld id="{12E449A0-E4A6-43C9-90CC-68BDCCCE4A82}" type="slidenum">
              <a:rPr lang="en-DE" smtClean="0"/>
              <a:t>‹#›</a:t>
            </a:fld>
            <a:endParaRPr lang="en-DE"/>
          </a:p>
        </p:txBody>
      </p:sp>
    </p:spTree>
    <p:extLst>
      <p:ext uri="{BB962C8B-B14F-4D97-AF65-F5344CB8AC3E}">
        <p14:creationId xmlns:p14="http://schemas.microsoft.com/office/powerpoint/2010/main" val="204324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A92DC-8366-4D9C-AFBF-FF0CDEE11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C2F7344-EC3C-42F5-89BF-52BEDFB58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6CA6B05-7F6E-4369-AA4B-9A5B104B2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958B1-C227-4E27-A0A8-9358DC3B5891}" type="datetimeFigureOut">
              <a:rPr lang="en-DE" smtClean="0"/>
              <a:t>15/07/2020</a:t>
            </a:fld>
            <a:endParaRPr lang="en-DE"/>
          </a:p>
        </p:txBody>
      </p:sp>
      <p:sp>
        <p:nvSpPr>
          <p:cNvPr id="5" name="Footer Placeholder 4">
            <a:extLst>
              <a:ext uri="{FF2B5EF4-FFF2-40B4-BE49-F238E27FC236}">
                <a16:creationId xmlns:a16="http://schemas.microsoft.com/office/drawing/2014/main" id="{8DEAC7B0-A112-49EC-8C5A-4C5856892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F1A2722E-6BE0-42C2-A8F3-48AC493CA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449A0-E4A6-43C9-90CC-68BDCCCE4A82}" type="slidenum">
              <a:rPr lang="en-DE" smtClean="0"/>
              <a:t>‹#›</a:t>
            </a:fld>
            <a:endParaRPr lang="en-DE"/>
          </a:p>
        </p:txBody>
      </p:sp>
    </p:spTree>
    <p:extLst>
      <p:ext uri="{BB962C8B-B14F-4D97-AF65-F5344CB8AC3E}">
        <p14:creationId xmlns:p14="http://schemas.microsoft.com/office/powerpoint/2010/main" val="79627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foursquare.com/docs/places-api/endpoi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0065-F179-45E5-84CB-026BC12E72BB}"/>
              </a:ext>
            </a:extLst>
          </p:cNvPr>
          <p:cNvSpPr>
            <a:spLocks noGrp="1"/>
          </p:cNvSpPr>
          <p:nvPr>
            <p:ph type="ctrTitle"/>
          </p:nvPr>
        </p:nvSpPr>
        <p:spPr/>
        <p:txBody>
          <a:bodyPr/>
          <a:lstStyle/>
          <a:p>
            <a:r>
              <a:rPr lang="en-US" dirty="0"/>
              <a:t>Applied Data Science Capstone Project</a:t>
            </a:r>
            <a:endParaRPr lang="en-DE" dirty="0"/>
          </a:p>
        </p:txBody>
      </p:sp>
      <p:sp>
        <p:nvSpPr>
          <p:cNvPr id="3" name="Subtitle 2">
            <a:extLst>
              <a:ext uri="{FF2B5EF4-FFF2-40B4-BE49-F238E27FC236}">
                <a16:creationId xmlns:a16="http://schemas.microsoft.com/office/drawing/2014/main" id="{3F7B72CB-6295-4E83-850B-1E8ABCA7AA77}"/>
              </a:ext>
            </a:extLst>
          </p:cNvPr>
          <p:cNvSpPr>
            <a:spLocks noGrp="1"/>
          </p:cNvSpPr>
          <p:nvPr>
            <p:ph type="subTitle" idx="1"/>
          </p:nvPr>
        </p:nvSpPr>
        <p:spPr>
          <a:xfrm>
            <a:off x="1524000" y="4414838"/>
            <a:ext cx="9144000" cy="1655762"/>
          </a:xfrm>
        </p:spPr>
        <p:txBody>
          <a:bodyPr/>
          <a:lstStyle/>
          <a:p>
            <a:r>
              <a:rPr lang="en-US" dirty="0"/>
              <a:t>Selecting the best area to open a new cafe in Düsseldorf</a:t>
            </a:r>
            <a:endParaRPr lang="en-DE" dirty="0"/>
          </a:p>
        </p:txBody>
      </p:sp>
    </p:spTree>
    <p:extLst>
      <p:ext uri="{BB962C8B-B14F-4D97-AF65-F5344CB8AC3E}">
        <p14:creationId xmlns:p14="http://schemas.microsoft.com/office/powerpoint/2010/main" val="188979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plate of food and a cup of coffee&#10;&#10;Description automatically generated">
            <a:extLst>
              <a:ext uri="{FF2B5EF4-FFF2-40B4-BE49-F238E27FC236}">
                <a16:creationId xmlns:a16="http://schemas.microsoft.com/office/drawing/2014/main" id="{DC3501A2-7461-4656-A1AB-44D5B9AF429F}"/>
              </a:ext>
            </a:extLst>
          </p:cNvPr>
          <p:cNvPicPr>
            <a:picLocks noChangeAspect="1"/>
          </p:cNvPicPr>
          <p:nvPr/>
        </p:nvPicPr>
        <p:blipFill rotWithShape="1">
          <a:blip r:embed="rId2">
            <a:extLst>
              <a:ext uri="{28A0092B-C50C-407E-A947-70E740481C1C}">
                <a14:useLocalDpi xmlns:a14="http://schemas.microsoft.com/office/drawing/2010/main" val="0"/>
              </a:ext>
            </a:extLst>
          </a:blip>
          <a:srcRect t="23626" r="-2" b="14987"/>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7" name="Content Placeholder 6" descr="A person in a park&#10;&#10;Description automatically generated">
            <a:extLst>
              <a:ext uri="{FF2B5EF4-FFF2-40B4-BE49-F238E27FC236}">
                <a16:creationId xmlns:a16="http://schemas.microsoft.com/office/drawing/2014/main" id="{EDEB6580-A24E-487E-B259-CE11BA677559}"/>
              </a:ext>
            </a:extLst>
          </p:cNvPr>
          <p:cNvPicPr>
            <a:picLocks noChangeAspect="1"/>
          </p:cNvPicPr>
          <p:nvPr/>
        </p:nvPicPr>
        <p:blipFill rotWithShape="1">
          <a:blip r:embed="rId3">
            <a:extLst>
              <a:ext uri="{28A0092B-C50C-407E-A947-70E740481C1C}">
                <a14:useLocalDpi xmlns:a14="http://schemas.microsoft.com/office/drawing/2010/main" val="0"/>
              </a:ext>
            </a:extLst>
          </a:blip>
          <a:srcRect t="20389" r="-2" b="18631"/>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23" name="Freeform: Shape 22">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87043FC-1C9F-4BB8-B489-643F438C865E}"/>
              </a:ext>
            </a:extLst>
          </p:cNvPr>
          <p:cNvSpPr>
            <a:spLocks noGrp="1"/>
          </p:cNvSpPr>
          <p:nvPr>
            <p:ph type="title"/>
          </p:nvPr>
        </p:nvSpPr>
        <p:spPr>
          <a:xfrm>
            <a:off x="449544" y="562463"/>
            <a:ext cx="4832802" cy="1243584"/>
          </a:xfrm>
        </p:spPr>
        <p:txBody>
          <a:bodyPr>
            <a:normAutofit/>
          </a:bodyPr>
          <a:lstStyle/>
          <a:p>
            <a:r>
              <a:rPr lang="en-US" sz="3400" b="1" dirty="0"/>
              <a:t>Introduction/Business Problem</a:t>
            </a:r>
            <a:endParaRPr lang="en-DE" sz="3400" dirty="0"/>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9"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Content Placeholder 17">
            <a:extLst>
              <a:ext uri="{FF2B5EF4-FFF2-40B4-BE49-F238E27FC236}">
                <a16:creationId xmlns:a16="http://schemas.microsoft.com/office/drawing/2014/main" id="{6D804CD4-757F-4F30-B419-DD503A78B031}"/>
              </a:ext>
            </a:extLst>
          </p:cNvPr>
          <p:cNvSpPr>
            <a:spLocks noGrp="1"/>
          </p:cNvSpPr>
          <p:nvPr>
            <p:ph idx="1"/>
          </p:nvPr>
        </p:nvSpPr>
        <p:spPr>
          <a:xfrm>
            <a:off x="249883" y="2340864"/>
            <a:ext cx="4892041" cy="4600448"/>
          </a:xfrm>
        </p:spPr>
        <p:txBody>
          <a:bodyPr>
            <a:normAutofit fontScale="92500" lnSpcReduction="20000"/>
          </a:bodyPr>
          <a:lstStyle/>
          <a:p>
            <a:pPr marL="0" indent="0" algn="just">
              <a:buNone/>
            </a:pPr>
            <a:r>
              <a:rPr lang="en-US" sz="2000" dirty="0"/>
              <a:t>I am considering a simple business idea of opening a café in D</a:t>
            </a:r>
            <a:r>
              <a:rPr lang="en-DE" sz="2000" dirty="0"/>
              <a:t>ü</a:t>
            </a:r>
            <a:r>
              <a:rPr lang="en-US" sz="2000" dirty="0" err="1"/>
              <a:t>sseldorf</a:t>
            </a:r>
            <a:r>
              <a:rPr lang="en-US" sz="2000" dirty="0"/>
              <a:t>, Germany.</a:t>
            </a:r>
          </a:p>
          <a:p>
            <a:pPr marL="0" indent="0" algn="just">
              <a:buNone/>
            </a:pPr>
            <a:r>
              <a:rPr lang="en-US" sz="2000" dirty="0"/>
              <a:t>Though the competition is quite high, this city is growing, and the number of tourists is increasing constantly.</a:t>
            </a:r>
          </a:p>
          <a:p>
            <a:pPr marL="0" indent="0" algn="just">
              <a:buNone/>
            </a:pPr>
            <a:r>
              <a:rPr lang="en-US" sz="2000" dirty="0"/>
              <a:t>Therefore, the prospect of the stable consumption is optimistic, if the café may stand out.</a:t>
            </a:r>
          </a:p>
          <a:p>
            <a:pPr marL="0" indent="0" algn="just">
              <a:buNone/>
            </a:pPr>
            <a:r>
              <a:rPr lang="en-US" sz="2000" dirty="0"/>
              <a:t>To resolve this task, I would love to conduct the locations analysis utilizing Foursquare data.</a:t>
            </a:r>
          </a:p>
          <a:p>
            <a:pPr marL="0" indent="0" algn="just">
              <a:buNone/>
            </a:pPr>
            <a:r>
              <a:rPr lang="en-US" sz="2000" dirty="0"/>
              <a:t>I expect to get data on the existing cafes location, and how they correlate with the areas of offices and shops location. Also, I would love to cluster existing cafes by the range of services they offer.</a:t>
            </a:r>
          </a:p>
          <a:p>
            <a:pPr marL="0" indent="0" algn="just">
              <a:buNone/>
            </a:pPr>
            <a:r>
              <a:rPr lang="en-US" sz="2000" dirty="0"/>
              <a:t>All this data will be a perfect addition to the field research, and serves as the objective grounding for the decision-making.</a:t>
            </a:r>
          </a:p>
        </p:txBody>
      </p:sp>
    </p:spTree>
    <p:extLst>
      <p:ext uri="{BB962C8B-B14F-4D97-AF65-F5344CB8AC3E}">
        <p14:creationId xmlns:p14="http://schemas.microsoft.com/office/powerpoint/2010/main" val="165212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43FC-1C9F-4BB8-B489-643F438C865E}"/>
              </a:ext>
            </a:extLst>
          </p:cNvPr>
          <p:cNvSpPr>
            <a:spLocks noGrp="1"/>
          </p:cNvSpPr>
          <p:nvPr>
            <p:ph type="title"/>
          </p:nvPr>
        </p:nvSpPr>
        <p:spPr/>
        <p:txBody>
          <a:bodyPr vert="horz" lIns="91440" tIns="45720" rIns="91440" bIns="45720" rtlCol="0" anchor="ctr">
            <a:normAutofit/>
          </a:bodyPr>
          <a:lstStyle/>
          <a:p>
            <a:r>
              <a:rPr lang="en-US" sz="3400" b="1" dirty="0"/>
              <a:t>Elaboration on the business case</a:t>
            </a:r>
            <a:endParaRPr lang="en-DE" sz="3400" b="1" dirty="0"/>
          </a:p>
        </p:txBody>
      </p:sp>
      <p:sp>
        <p:nvSpPr>
          <p:cNvPr id="3" name="Content Placeholder 2">
            <a:extLst>
              <a:ext uri="{FF2B5EF4-FFF2-40B4-BE49-F238E27FC236}">
                <a16:creationId xmlns:a16="http://schemas.microsoft.com/office/drawing/2014/main" id="{EDBD8D9D-3398-4CEF-927C-6FA73EE30B91}"/>
              </a:ext>
            </a:extLst>
          </p:cNvPr>
          <p:cNvSpPr>
            <a:spLocks noGrp="1"/>
          </p:cNvSpPr>
          <p:nvPr>
            <p:ph idx="1"/>
          </p:nvPr>
        </p:nvSpPr>
        <p:spPr>
          <a:xfrm>
            <a:off x="838200" y="1928177"/>
            <a:ext cx="10515600" cy="4351338"/>
          </a:xfrm>
        </p:spPr>
        <p:txBody>
          <a:bodyPr>
            <a:normAutofit/>
          </a:bodyPr>
          <a:lstStyle/>
          <a:p>
            <a:pPr algn="just"/>
            <a:r>
              <a:rPr lang="en-US" sz="2400" dirty="0"/>
              <a:t>This case may seem as not that complex business one, but what I am trying to achieve here is to understand if the tools and techniques of data science can serve their purpose on the level of small business decision making.</a:t>
            </a:r>
          </a:p>
          <a:p>
            <a:pPr algn="just"/>
            <a:r>
              <a:rPr lang="en-US" sz="2400" dirty="0"/>
              <a:t>When it comes to the selection of the location for the café in a big city, it seems logical to verify own intuitive assumptions about the location trough the perspective of the objective data analysis – where are competitors concentrated, what do they offer etc.</a:t>
            </a:r>
          </a:p>
          <a:p>
            <a:pPr marL="0" indent="0" algn="just">
              <a:buNone/>
            </a:pPr>
            <a:r>
              <a:rPr lang="en-US" sz="2400" dirty="0"/>
              <a:t>Therefore, the </a:t>
            </a:r>
            <a:r>
              <a:rPr lang="en-US" sz="2400" b="1" u="sng" dirty="0"/>
              <a:t>target audience </a:t>
            </a:r>
            <a:r>
              <a:rPr lang="en-US" sz="2400" dirty="0"/>
              <a:t>of the results of this exploratory analysis are not the potential café owners themselves, but also those who can be inspired by the use of similar techniques for the urban planning, small business distribution analysis etc.</a:t>
            </a:r>
          </a:p>
        </p:txBody>
      </p:sp>
      <p:cxnSp>
        <p:nvCxnSpPr>
          <p:cNvPr id="5" name="Straight Connector 4">
            <a:extLst>
              <a:ext uri="{FF2B5EF4-FFF2-40B4-BE49-F238E27FC236}">
                <a16:creationId xmlns:a16="http://schemas.microsoft.com/office/drawing/2014/main" id="{38D83B70-9C5D-4E40-8A23-0F8CF1D6D35E}"/>
              </a:ext>
            </a:extLst>
          </p:cNvPr>
          <p:cNvCxnSpPr/>
          <p:nvPr/>
        </p:nvCxnSpPr>
        <p:spPr>
          <a:xfrm>
            <a:off x="955040" y="1605280"/>
            <a:ext cx="496824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33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43FC-1C9F-4BB8-B489-643F438C865E}"/>
              </a:ext>
            </a:extLst>
          </p:cNvPr>
          <p:cNvSpPr>
            <a:spLocks noGrp="1"/>
          </p:cNvSpPr>
          <p:nvPr>
            <p:ph type="title"/>
          </p:nvPr>
        </p:nvSpPr>
        <p:spPr/>
        <p:txBody>
          <a:bodyPr vert="horz" lIns="91440" tIns="45720" rIns="91440" bIns="45720" rtlCol="0" anchor="ctr">
            <a:normAutofit/>
          </a:bodyPr>
          <a:lstStyle/>
          <a:p>
            <a:r>
              <a:rPr lang="en-US" sz="3400" b="1" dirty="0"/>
              <a:t>Data section</a:t>
            </a:r>
            <a:endParaRPr lang="en-DE" sz="3400" b="1" dirty="0"/>
          </a:p>
        </p:txBody>
      </p:sp>
      <p:sp>
        <p:nvSpPr>
          <p:cNvPr id="3" name="Content Placeholder 2">
            <a:extLst>
              <a:ext uri="{FF2B5EF4-FFF2-40B4-BE49-F238E27FC236}">
                <a16:creationId xmlns:a16="http://schemas.microsoft.com/office/drawing/2014/main" id="{EDBD8D9D-3398-4CEF-927C-6FA73EE30B91}"/>
              </a:ext>
            </a:extLst>
          </p:cNvPr>
          <p:cNvSpPr>
            <a:spLocks noGrp="1"/>
          </p:cNvSpPr>
          <p:nvPr>
            <p:ph idx="1"/>
          </p:nvPr>
        </p:nvSpPr>
        <p:spPr>
          <a:xfrm>
            <a:off x="838200" y="1928177"/>
            <a:ext cx="10515600" cy="4351338"/>
          </a:xfrm>
        </p:spPr>
        <p:txBody>
          <a:bodyPr>
            <a:normAutofit fontScale="77500" lnSpcReduction="20000"/>
          </a:bodyPr>
          <a:lstStyle/>
          <a:p>
            <a:pPr algn="just"/>
            <a:r>
              <a:rPr lang="en-US" sz="2400" dirty="0"/>
              <a:t>As there in no single list of existing café in D</a:t>
            </a:r>
            <a:r>
              <a:rPr lang="en-DE" sz="2400" dirty="0"/>
              <a:t>ü</a:t>
            </a:r>
            <a:r>
              <a:rPr lang="en-US" sz="2400" dirty="0" err="1"/>
              <a:t>sseldorf</a:t>
            </a:r>
            <a:r>
              <a:rPr lang="en-US" sz="2400" dirty="0"/>
              <a:t>, the major source of data to be utilized is the Foursquare API Endpoints (</a:t>
            </a:r>
            <a:r>
              <a:rPr lang="en-US" sz="2400" dirty="0">
                <a:hlinkClick r:id="rId2"/>
              </a:rPr>
              <a:t>https://developer.foursquare.com/docs/places-api/endpoints/</a:t>
            </a:r>
            <a:r>
              <a:rPr lang="en-US" sz="2400" dirty="0"/>
              <a:t>) to get the list of venues, where the filtering will be made by names (with the key words as “café” in name) and  by services – all with the purpose to identify those venues which offer coffee as a separate service,</a:t>
            </a:r>
          </a:p>
          <a:p>
            <a:pPr algn="just"/>
            <a:r>
              <a:rPr lang="en-US" sz="2400" dirty="0"/>
              <a:t>The same will apply to the offices and shops detection (searching by key elements - Foursquare API Endpoints),</a:t>
            </a:r>
          </a:p>
          <a:p>
            <a:pPr algn="just"/>
            <a:r>
              <a:rPr lang="en-US" sz="2400" dirty="0"/>
              <a:t>Obtained data is expected to be processes in the way:</a:t>
            </a:r>
          </a:p>
          <a:p>
            <a:pPr lvl="1" algn="just"/>
            <a:r>
              <a:rPr lang="en-US" sz="1800" dirty="0"/>
              <a:t>Put both café and offices on the map, calculate their numbers in various areas of the city,</a:t>
            </a:r>
          </a:p>
          <a:p>
            <a:pPr lvl="1" algn="just"/>
            <a:r>
              <a:rPr lang="en-US" sz="1800" dirty="0"/>
              <a:t>Apply k-means clustering in order to detect the most typical services included in the café range,</a:t>
            </a:r>
          </a:p>
          <a:p>
            <a:pPr lvl="1" algn="just"/>
            <a:r>
              <a:rPr lang="en-US" sz="1800" dirty="0"/>
              <a:t>Apply k-means clustering in order to detect the relevance of the location, services and customers’ feedback,</a:t>
            </a:r>
          </a:p>
          <a:p>
            <a:pPr lvl="1" algn="just"/>
            <a:r>
              <a:rPr lang="en-US" sz="1800" dirty="0"/>
              <a:t>Align locations data and the most popular services.</a:t>
            </a:r>
          </a:p>
          <a:p>
            <a:pPr lvl="1" algn="just"/>
            <a:endParaRPr lang="en-US" sz="1800" dirty="0"/>
          </a:p>
          <a:p>
            <a:pPr algn="just"/>
            <a:r>
              <a:rPr lang="en-US" sz="2400" dirty="0"/>
              <a:t>As the last step, the expert judgement will be formulated, which area and the service seem to have a potential from the perspective of</a:t>
            </a:r>
            <a:r>
              <a:rPr lang="ru-RU" sz="2400" dirty="0"/>
              <a:t> </a:t>
            </a:r>
            <a:r>
              <a:rPr lang="en-US" sz="2400" dirty="0"/>
              <a:t>the current saturation.</a:t>
            </a:r>
          </a:p>
          <a:p>
            <a:pPr lvl="1" algn="just"/>
            <a:endParaRPr lang="en-US" sz="1800" dirty="0"/>
          </a:p>
          <a:p>
            <a:pPr marL="0" indent="0" algn="just">
              <a:buNone/>
            </a:pPr>
            <a:r>
              <a:rPr lang="en-US" sz="2400" dirty="0"/>
              <a:t>Obviously, the data described above, just alone can be considered as a subjective basis for the decision making, and will be complemented by other external factors and considerations.</a:t>
            </a:r>
          </a:p>
        </p:txBody>
      </p:sp>
      <p:cxnSp>
        <p:nvCxnSpPr>
          <p:cNvPr id="5" name="Straight Connector 4">
            <a:extLst>
              <a:ext uri="{FF2B5EF4-FFF2-40B4-BE49-F238E27FC236}">
                <a16:creationId xmlns:a16="http://schemas.microsoft.com/office/drawing/2014/main" id="{38D83B70-9C5D-4E40-8A23-0F8CF1D6D35E}"/>
              </a:ext>
            </a:extLst>
          </p:cNvPr>
          <p:cNvCxnSpPr/>
          <p:nvPr/>
        </p:nvCxnSpPr>
        <p:spPr>
          <a:xfrm>
            <a:off x="955040" y="1605280"/>
            <a:ext cx="496824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06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545</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Applied Data Science Capstone Project</vt:lpstr>
      <vt:lpstr>Introduction/Business Problem</vt:lpstr>
      <vt:lpstr>Elaboration on the business case</vt:lpstr>
      <vt:lpstr>Data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Pominovskyi, Oleksii</dc:creator>
  <cp:lastModifiedBy>Pominovskyi, Oleksii</cp:lastModifiedBy>
  <cp:revision>7</cp:revision>
  <dcterms:created xsi:type="dcterms:W3CDTF">2020-07-15T08:56:57Z</dcterms:created>
  <dcterms:modified xsi:type="dcterms:W3CDTF">2020-07-15T12:24:06Z</dcterms:modified>
</cp:coreProperties>
</file>