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8" r:id="rId5"/>
    <p:sldId id="279" r:id="rId6"/>
    <p:sldId id="280" r:id="rId7"/>
    <p:sldId id="281" r:id="rId8"/>
    <p:sldId id="282" r:id="rId9"/>
    <p:sldId id="289" r:id="rId10"/>
    <p:sldId id="293" r:id="rId11"/>
    <p:sldId id="290" r:id="rId12"/>
    <p:sldId id="283" r:id="rId13"/>
    <p:sldId id="284" r:id="rId14"/>
    <p:sldId id="285" r:id="rId15"/>
    <p:sldId id="286" r:id="rId16"/>
    <p:sldId id="287" r:id="rId17"/>
    <p:sldId id="288" r:id="rId18"/>
    <p:sldId id="291" r:id="rId19"/>
    <p:sldId id="295" r:id="rId20"/>
    <p:sldId id="294" r:id="rId21"/>
    <p:sldId id="296" r:id="rId22"/>
    <p:sldId id="292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12.12.2022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12.12.2022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12.12.2022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n-US" sz="4000" dirty="0"/>
              <a:t>Bat algorithm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en-US" sz="2300" dirty="0"/>
              <a:t>Oleksii </a:t>
            </a:r>
            <a:r>
              <a:rPr lang="en-US" sz="2300" dirty="0" err="1"/>
              <a:t>Roiko</a:t>
            </a:r>
            <a:r>
              <a:rPr lang="en-US" sz="2300" dirty="0"/>
              <a:t>, Volodymyr Kolesnikov, Vladyslav </a:t>
            </a:r>
            <a:r>
              <a:rPr lang="en-US" sz="2300" dirty="0" err="1"/>
              <a:t>Tsimbota</a:t>
            </a:r>
            <a:r>
              <a:rPr lang="en-US" sz="2300" dirty="0"/>
              <a:t>, Bohdan </a:t>
            </a:r>
            <a:r>
              <a:rPr lang="en-US" sz="2300" dirty="0" err="1"/>
              <a:t>Orydoroha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74277-9E4A-11AF-5967-07FA7314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Processing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93BEE-0BB3-E3AD-75E0-6952660E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Abdel-Rahman presented a study for full body human pose estimation using bat algorithm, and they concluded that BA performs better than (PSO), (PF) and (APF). </a:t>
            </a:r>
            <a:endParaRPr lang="sk-SK" dirty="0"/>
          </a:p>
          <a:p>
            <a:r>
              <a:rPr lang="en-US" dirty="0"/>
              <a:t>Du and Liu presented a variant of bat algorithm with mutation for image matching, and they indicated that their bat-based model is more effective and feasible in imagine matching than other models</a:t>
            </a:r>
            <a:r>
              <a:rPr lang="sk-SK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38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66783-49A6-2F41-D2CD-880D93B2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Problems and Parameter Estimation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71623-49DD-D6F2-4A24-214D311C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 et al. (2012) presented a chaotic </a:t>
            </a:r>
            <a:r>
              <a:rPr lang="en-US" dirty="0" err="1"/>
              <a:t>L´evy</a:t>
            </a:r>
            <a:r>
              <a:rPr lang="en-US" dirty="0"/>
              <a:t> flight bat algorithm to estimate parameters in nonlinear dynamic biological systems, which proved the effectiveness of the proposed algorithm. </a:t>
            </a:r>
            <a:endParaRPr lang="ru-RU" dirty="0"/>
          </a:p>
          <a:p>
            <a:r>
              <a:rPr lang="en-US" dirty="0"/>
              <a:t>Yang et al. (2012b) use the bat algorithm to study topological shape optimization in microelectronic applications so that materials of different thermal properties can be placed in such a way that the heat transfer is most efficient under stringent constraints.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29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8E4BB-6783-2491-5AA6-CFA3B3E4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 and Other Applications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55C91-5B9F-FA4F-7080-FD405E92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Furthermore, Lemma et al. (2011) used fuzzy systems and bat algorithm for exergy modelling, and later </a:t>
            </a:r>
            <a:r>
              <a:rPr lang="en-US" dirty="0" err="1"/>
              <a:t>Tamiru</a:t>
            </a:r>
            <a:r>
              <a:rPr lang="en-US" dirty="0"/>
              <a:t> and Hashim (2013) applied bat algorithm to study fuzzy systems and to model exergy changes in a gas turbine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90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87763-9028-BF85-1ED7-8AB4F6A1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Classifications, Clustering and Data Mining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67EDE-A29A-AA9C-3376-D944315A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Komarasamy</a:t>
            </a:r>
            <a:r>
              <a:rPr lang="en-US" dirty="0"/>
              <a:t> and </a:t>
            </a:r>
            <a:r>
              <a:rPr lang="en-US" dirty="0" err="1"/>
              <a:t>Wahi</a:t>
            </a:r>
            <a:r>
              <a:rPr lang="en-US" dirty="0"/>
              <a:t> (2012) studied K-means clustering using bat algorithm and they concluded that the combination of both K-means and BA can achieve higher efficiency and thus performs better than other algorithms.</a:t>
            </a:r>
            <a:endParaRPr lang="sk-SK" dirty="0"/>
          </a:p>
          <a:p>
            <a:r>
              <a:rPr lang="en-US" dirty="0" err="1"/>
              <a:t>Damodaram</a:t>
            </a:r>
            <a:r>
              <a:rPr lang="en-US" dirty="0"/>
              <a:t> and </a:t>
            </a:r>
            <a:r>
              <a:rPr lang="en-US" dirty="0" err="1"/>
              <a:t>Valarmathi</a:t>
            </a:r>
            <a:r>
              <a:rPr lang="en-US" dirty="0"/>
              <a:t> (2012) studied phishing website detection using modified bat algorithm and achieved very good results.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94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9F829-7E8B-7F17-DCA1-90376CD4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dirty="0"/>
              <a:t>Help to solve </a:t>
            </a:r>
            <a:r>
              <a:rPr lang="en-US" sz="5400" dirty="0"/>
              <a:t>NP-completeness</a:t>
            </a:r>
            <a:r>
              <a:rPr lang="sk-SK" sz="5400" dirty="0"/>
              <a:t>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619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CE862-F2FA-8AB8-C137-53F4876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How Does It Work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DCD893-7ECF-D661-90A2-CDE33E45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82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2024D7-1CB5-9121-A2F0-768F6B73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How bats locate each other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7DDDF-D9CD-9CCD-10F5-4C87E60D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52" y="2076450"/>
            <a:ext cx="6191248" cy="3714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685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E839B-BE9F-396D-63E5-263C0B1B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31526"/>
            <a:ext cx="9590550" cy="1828813"/>
          </a:xfrm>
        </p:spPr>
        <p:txBody>
          <a:bodyPr/>
          <a:lstStyle/>
          <a:p>
            <a:r>
              <a:rPr lang="sk-SK" dirty="0"/>
              <a:t> Gaussian distribution</a:t>
            </a:r>
            <a:endParaRPr lang="ru-RU" dirty="0"/>
          </a:p>
        </p:txBody>
      </p:sp>
      <p:pic>
        <p:nvPicPr>
          <p:cNvPr id="2052" name="Picture 4" descr="Распределение гаусса стандартное нормальное распределение кривая графика  гаусса концепция бизнеса и маркетинга математическая теория вероятности  редактируемый штрих векторная иллюстрация на белом фоне | Премиум векторы">
            <a:extLst>
              <a:ext uri="{FF2B5EF4-FFF2-40B4-BE49-F238E27FC236}">
                <a16:creationId xmlns:a16="http://schemas.microsoft.com/office/drawing/2014/main" id="{5DA898B7-8E86-3DD3-492C-F01B25613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51" y="241458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82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288D0-FAE9-A54C-14C1-FA6C056E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sk-SK" dirty="0"/>
              <a:t>Visualization Bat Algorithm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5275A0-8866-471A-4EE6-98D9BAB61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435" y="2288771"/>
            <a:ext cx="7620000" cy="3714750"/>
          </a:xfrm>
          <a:noFill/>
        </p:spPr>
      </p:pic>
    </p:spTree>
    <p:extLst>
      <p:ext uri="{BB962C8B-B14F-4D97-AF65-F5344CB8AC3E}">
        <p14:creationId xmlns:p14="http://schemas.microsoft.com/office/powerpoint/2010/main" val="3936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9B85F-7C31-1D0E-B6D7-69454A1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Thank</a:t>
            </a:r>
            <a:r>
              <a:rPr lang="sk-SK" sz="6600" dirty="0"/>
              <a:t>s for Your Attention </a:t>
            </a:r>
            <a:endParaRPr lang="ru-RU" sz="6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4A5ADA-D7D4-E28F-67E2-E72ECCEFC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9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8230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n-US" sz="4000" dirty="0"/>
              <a:t>What is Bat Algorithm</a:t>
            </a:r>
            <a:endParaRPr lang="ru-RU" sz="40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86954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2400" dirty="0"/>
              <a:t>The Bat algorithm is a metaheuristic algorithm for global optimization.</a:t>
            </a:r>
            <a:endParaRPr lang="uk-UA" sz="2400" dirty="0"/>
          </a:p>
          <a:p>
            <a:pPr rtl="0"/>
            <a:r>
              <a:rPr lang="en-US" sz="2400" dirty="0"/>
              <a:t>It was inspired by the echolocation </a:t>
            </a:r>
            <a:r>
              <a:rPr lang="en-US" sz="2400" dirty="0" err="1"/>
              <a:t>behavio</a:t>
            </a:r>
            <a:r>
              <a:rPr lang="sk-SK" sz="2400" dirty="0"/>
              <a:t>u</a:t>
            </a:r>
            <a:r>
              <a:rPr lang="en-US" sz="2400" dirty="0"/>
              <a:t>r of microbats, with varying pulse rates of emission and loudness.</a:t>
            </a:r>
            <a:endParaRPr lang="sk-SK" sz="2400" dirty="0"/>
          </a:p>
          <a:p>
            <a:pPr rtl="0"/>
            <a:r>
              <a:rPr lang="sk-SK" sz="2400" dirty="0"/>
              <a:t>Develop</a:t>
            </a:r>
            <a:r>
              <a:rPr lang="en-US" sz="2400" dirty="0"/>
              <a:t>ed</a:t>
            </a:r>
            <a:r>
              <a:rPr lang="sk-SK" sz="2400" dirty="0"/>
              <a:t> by </a:t>
            </a:r>
            <a:r>
              <a:rPr lang="en-US" sz="2000" dirty="0"/>
              <a:t>Xin-She Yang</a:t>
            </a:r>
            <a:r>
              <a:rPr lang="sk-SK" sz="2000" dirty="0"/>
              <a:t> in </a:t>
            </a:r>
            <a:r>
              <a:rPr lang="en-US" sz="2000" dirty="0"/>
              <a:t>2010.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5B0BC-0755-9FC5-E754-E478BDF2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What is </a:t>
            </a:r>
            <a:r>
              <a:rPr lang="sk-SK" sz="4800" dirty="0"/>
              <a:t>M</a:t>
            </a:r>
            <a:r>
              <a:rPr lang="en-US" sz="4800" dirty="0" err="1"/>
              <a:t>etaheuristic</a:t>
            </a:r>
            <a:r>
              <a:rPr lang="sk-SK" dirty="0"/>
              <a:t> 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5E978DD-A49D-2180-FF06-27E84587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</a:t>
            </a:r>
            <a:r>
              <a:rPr lang="en-US" dirty="0" err="1"/>
              <a:t>etaheuristic</a:t>
            </a:r>
            <a:r>
              <a:rPr lang="en-US" dirty="0"/>
              <a:t> is a higher-level procedure or heuristic designed to find, generate, or select a heuristic (partial search algorithm) that may provide a sufficiently good solution to an optimization problem, especially with incomplete or imperfect information or limited computation capacity.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72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B4126-1945-DD17-723E-FC62523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/>
              <a:t>G</a:t>
            </a:r>
            <a:r>
              <a:rPr lang="en-US" sz="4800" dirty="0"/>
              <a:t>lobal </a:t>
            </a:r>
            <a:r>
              <a:rPr lang="sk-SK" sz="4800" dirty="0"/>
              <a:t>O</a:t>
            </a:r>
            <a:r>
              <a:rPr lang="en-US" sz="4800" dirty="0" err="1"/>
              <a:t>ptimization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AFADD-B484-D6F1-780D-18E2A36B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optimization is a branch of applied mathematics and numerical analysis that attempts to find the global minima or maxima of a function or a set of functions on a given set.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4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40FA-C8A2-8B33-3AD1-9A91C53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/>
              <a:t>Why We Chose</a:t>
            </a:r>
            <a:br>
              <a:rPr lang="sk-SK" sz="6000" dirty="0"/>
            </a:br>
            <a:r>
              <a:rPr lang="sk-SK" sz="6000" dirty="0"/>
              <a:t>The Bat Algorithm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5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FFE1FF7-F315-A649-242C-A0BA70CB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/>
          <a:lstStyle/>
          <a:p>
            <a:r>
              <a:rPr lang="en-US" dirty="0"/>
              <a:t>About Xin-She Yang</a:t>
            </a:r>
          </a:p>
        </p:txBody>
      </p:sp>
      <p:pic>
        <p:nvPicPr>
          <p:cNvPr id="5" name="Объект 4" descr="Изображение выглядит как человек, мужчина, костюм, стоит&#10;&#10;Автоматически созданное описание">
            <a:extLst>
              <a:ext uri="{FF2B5EF4-FFF2-40B4-BE49-F238E27FC236}">
                <a16:creationId xmlns:a16="http://schemas.microsoft.com/office/drawing/2014/main" id="{15F846C5-D1C5-2645-E0AE-09A0E05525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161" r="15161"/>
          <a:stretch/>
        </p:blipFill>
        <p:spPr>
          <a:xfrm>
            <a:off x="7442551" y="763702"/>
            <a:ext cx="3275751" cy="4912822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5E62BAD-2084-5FED-BB3B-F0F89B6B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/>
          <a:lstStyle/>
          <a:p>
            <a:r>
              <a:rPr lang="en-US" dirty="0"/>
              <a:t>Xin-She Yang is a Senior Research Scientist at National Physical Laboratory, best known as a developer of various heuristic algorithms for engineering optimization. He obtained a DPhil in applied mathematics from Oxford University.</a:t>
            </a:r>
          </a:p>
        </p:txBody>
      </p:sp>
    </p:spTree>
    <p:extLst>
      <p:ext uri="{BB962C8B-B14F-4D97-AF65-F5344CB8AC3E}">
        <p14:creationId xmlns:p14="http://schemas.microsoft.com/office/powerpoint/2010/main" val="249574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AEDD6-45ED-1C09-EA92-B0658443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sk-SK" dirty="0"/>
              <a:t>M</a:t>
            </a:r>
            <a:r>
              <a:rPr lang="en-US" dirty="0" err="1"/>
              <a:t>icrobats</a:t>
            </a:r>
            <a:endParaRPr lang="ru-RU" dirty="0"/>
          </a:p>
        </p:txBody>
      </p:sp>
      <p:pic>
        <p:nvPicPr>
          <p:cNvPr id="1026" name="Picture 2" descr="Meet the Microbats: Winged Creatures' Secrets Revealed">
            <a:extLst>
              <a:ext uri="{FF2B5EF4-FFF2-40B4-BE49-F238E27FC236}">
                <a16:creationId xmlns:a16="http://schemas.microsoft.com/office/drawing/2014/main" id="{49587767-5A5A-BCD7-45B6-BF8CC3F1B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r="8844" b="-1"/>
          <a:stretch/>
        </p:blipFill>
        <p:spPr bwMode="auto">
          <a:xfrm>
            <a:off x="4855633" y="609600"/>
            <a:ext cx="6411924" cy="5080001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E8A20551-34E2-9043-506E-24BAB972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/>
          <a:lstStyle/>
          <a:p>
            <a:r>
              <a:rPr lang="en-US" dirty="0"/>
              <a:t>Microbats typically use a type of sonar, called, echolocation, to detect prey, avoid obstacles, and locate their roosting crevices in the dark. They can emit a very loud sound pulse and listen for the echo that bounces back from the surrounding objects (Richardson, 2008).</a:t>
            </a:r>
          </a:p>
        </p:txBody>
      </p:sp>
    </p:spTree>
    <p:extLst>
      <p:ext uri="{BB962C8B-B14F-4D97-AF65-F5344CB8AC3E}">
        <p14:creationId xmlns:p14="http://schemas.microsoft.com/office/powerpoint/2010/main" val="301979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C8A0-B6B4-568F-88C8-65544AC2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95" y="609599"/>
            <a:ext cx="10353762" cy="1257300"/>
          </a:xfrm>
        </p:spPr>
        <p:txBody>
          <a:bodyPr/>
          <a:lstStyle/>
          <a:p>
            <a:r>
              <a:rPr lang="en-US" sz="4800" dirty="0"/>
              <a:t>Echolocation</a:t>
            </a:r>
            <a:endParaRPr lang="ru-RU" dirty="0"/>
          </a:p>
        </p:txBody>
      </p:sp>
      <p:pic>
        <p:nvPicPr>
          <p:cNvPr id="2050" name="Picture 2" descr="Пин содержит это изображение: Bats: Any Questions?">
            <a:extLst>
              <a:ext uri="{FF2B5EF4-FFF2-40B4-BE49-F238E27FC236}">
                <a16:creationId xmlns:a16="http://schemas.microsoft.com/office/drawing/2014/main" id="{686A3E16-8562-7218-4D3F-EBCACE28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77" y="1733895"/>
            <a:ext cx="2649853" cy="41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578A7-371A-CED3-A8D2-F9B10643273F}"/>
              </a:ext>
            </a:extLst>
          </p:cNvPr>
          <p:cNvSpPr txBox="1"/>
          <p:nvPr/>
        </p:nvSpPr>
        <p:spPr>
          <a:xfrm>
            <a:off x="5314950" y="2019300"/>
            <a:ext cx="610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Echolocation 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technique used by bats, dolphins and other animals to determine the location of objects using reflected sound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This allows the animals to move around in pitch darkness, so they can navigate, hunt, identify friends and enemies, and avoid obstacles.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05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59798-A187-79C9-A071-C7A8088D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sk-SK" dirty="0"/>
              <a:t>F</a:t>
            </a:r>
            <a:r>
              <a:rPr lang="en-US" dirty="0" err="1"/>
              <a:t>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43428-7AAD-42B8-788B-2464D3D6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Help to solve </a:t>
            </a:r>
            <a:r>
              <a:rPr lang="en-US" dirty="0"/>
              <a:t>NP-completeness</a:t>
            </a:r>
            <a:r>
              <a:rPr lang="sk-SK" dirty="0"/>
              <a:t>.</a:t>
            </a:r>
          </a:p>
          <a:p>
            <a:r>
              <a:rPr lang="en-US" dirty="0"/>
              <a:t>Image Processing</a:t>
            </a:r>
            <a:endParaRPr lang="sk-SK" dirty="0"/>
          </a:p>
          <a:p>
            <a:r>
              <a:rPr lang="en-US" dirty="0"/>
              <a:t>Fuzzy Logic and Other Applications</a:t>
            </a:r>
          </a:p>
          <a:p>
            <a:r>
              <a:rPr lang="en-US" dirty="0"/>
              <a:t>Classifications, Clustering and Data Mining</a:t>
            </a:r>
            <a:endParaRPr lang="sk-SK" dirty="0"/>
          </a:p>
          <a:p>
            <a:r>
              <a:rPr lang="en-US" dirty="0"/>
              <a:t>Inverse Problems and Parameter Estimation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514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{9BF7658D-5271-4F2E-BE58-EB35DF686134}tf55705232_win32</Template>
  <TotalTime>311</TotalTime>
  <Words>609</Words>
  <Application>Microsoft Office PowerPoint</Application>
  <PresentationFormat>Широкоэкранный</PresentationFormat>
  <Paragraphs>42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Goudy Old Style</vt:lpstr>
      <vt:lpstr>Times New Roman</vt:lpstr>
      <vt:lpstr>Wingdings 2</vt:lpstr>
      <vt:lpstr>СланецVTI</vt:lpstr>
      <vt:lpstr>Bat algorithm</vt:lpstr>
      <vt:lpstr>What is Bat Algorithm</vt:lpstr>
      <vt:lpstr>What is Metaheuristic </vt:lpstr>
      <vt:lpstr>Global Optimization</vt:lpstr>
      <vt:lpstr>Why We Chose The Bat Algorithm </vt:lpstr>
      <vt:lpstr>About Xin-She Yang</vt:lpstr>
      <vt:lpstr>Microbats</vt:lpstr>
      <vt:lpstr>Echolocation</vt:lpstr>
      <vt:lpstr>Algorithm Functions</vt:lpstr>
      <vt:lpstr>Image Processing</vt:lpstr>
      <vt:lpstr>Inverse Problems and Parameter Estimation</vt:lpstr>
      <vt:lpstr>Fuzzy Logic and Other Applications</vt:lpstr>
      <vt:lpstr>Classifications, Clustering and Data Mining</vt:lpstr>
      <vt:lpstr>Help to solve NP-completeness.</vt:lpstr>
      <vt:lpstr>How Does It Work</vt:lpstr>
      <vt:lpstr>How bats locate each other</vt:lpstr>
      <vt:lpstr> Gaussian distribution</vt:lpstr>
      <vt:lpstr>Visualization Bat Algorithm 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algorithm</dc:title>
  <dc:creator>Богдан Оридорога</dc:creator>
  <cp:lastModifiedBy>Богдан Оридорога</cp:lastModifiedBy>
  <cp:revision>4</cp:revision>
  <dcterms:created xsi:type="dcterms:W3CDTF">2022-12-12T15:51:03Z</dcterms:created>
  <dcterms:modified xsi:type="dcterms:W3CDTF">2022-12-12T22:33:11Z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