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2" r:id="rId3"/>
    <p:sldId id="414" r:id="rId4"/>
    <p:sldId id="415" r:id="rId5"/>
    <p:sldId id="416" r:id="rId6"/>
    <p:sldId id="420" r:id="rId7"/>
    <p:sldId id="417" r:id="rId8"/>
    <p:sldId id="418" r:id="rId9"/>
    <p:sldId id="419" r:id="rId10"/>
    <p:sldId id="392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6" r:id="rId26"/>
    <p:sldId id="437" r:id="rId27"/>
    <p:sldId id="438" r:id="rId28"/>
    <p:sldId id="439" r:id="rId29"/>
    <p:sldId id="440" r:id="rId30"/>
    <p:sldId id="435" r:id="rId31"/>
    <p:sldId id="3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a" initials="B" lastIdx="9" clrIdx="0"/>
  <p:cmAuthor id="1" name="Kristína Machová" initials="KM" lastIdx="1" clrIdx="1">
    <p:extLst>
      <p:ext uri="{19B8F6BF-5375-455C-9EA6-DF929625EA0E}">
        <p15:presenceInfo xmlns:p15="http://schemas.microsoft.com/office/powerpoint/2012/main" userId="Kristína Machov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7E0000"/>
    <a:srgbClr val="898989"/>
    <a:srgbClr val="485E82"/>
    <a:srgbClr val="DA0000"/>
    <a:srgbClr val="7E76A2"/>
    <a:srgbClr val="666699"/>
    <a:srgbClr val="009999"/>
    <a:srgbClr val="657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0" autoAdjust="0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77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23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DCA96-0433-9043-89F7-C2A1DD8B9D4D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4C875-7223-3B4B-9A00-CE25F9D3D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0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0DD3-AB97-0044-ACDE-9EFDFC7037C1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B8B0E-B866-0647-8F46-14B58D91F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8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D41A-EA9A-2E4A-932A-2F6E31F3C93A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2D51-8DD9-AB4E-928A-AC013F0C41AA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F5CA-D134-B046-9CE7-B939D928CFD6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3291-3A3F-0A43-85F6-9F250C1CE26C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2" y="6583361"/>
            <a:ext cx="4571999" cy="274639"/>
          </a:xfrm>
          <a:prstGeom prst="rect">
            <a:avLst/>
          </a:prstGeom>
          <a:solidFill>
            <a:srgbClr val="6570A2"/>
          </a:solidFill>
          <a:ln>
            <a:solidFill>
              <a:srgbClr val="6570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k-SK" sz="1600" noProof="0" dirty="0">
                <a:latin typeface="Arial"/>
                <a:cs typeface="Arial"/>
              </a:rPr>
              <a:t>Kristína Machová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14F9-AE6F-F646-B99C-496C416A59BD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B12-D96D-F141-81CF-2F039013AFF8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0C61-FFDC-8049-8348-5F40CBFB969F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D615-E4B2-FE4C-B1A9-91517AACF9B9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65F5-D6A6-C647-AB2D-F3FCDCBA8D45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D50-26A2-E44C-BFD0-D2A2C5EA2E26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E6D-8E3D-8A48-8F5F-EF3746047C5D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1997" y="6583361"/>
            <a:ext cx="4572001" cy="2746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sz="1600" noProof="0">
              <a:latin typeface="Arial"/>
              <a:cs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909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2" y="6583361"/>
            <a:ext cx="3124199" cy="275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A23D5A2-7C96-0443-ABF7-6B33D3214715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361"/>
            <a:ext cx="2895600" cy="2746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583361"/>
            <a:ext cx="3124200" cy="2746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F313804-A8F9-8F4B-8BEB-7240BBF41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4571999" cy="508001"/>
          </a:xfrm>
          <a:prstGeom prst="rect">
            <a:avLst/>
          </a:prstGeom>
          <a:solidFill>
            <a:srgbClr val="6570A2"/>
          </a:solidFill>
          <a:ln>
            <a:solidFill>
              <a:srgbClr val="6570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k-SK" sz="1600" noProof="0" dirty="0">
                <a:latin typeface="Arial"/>
                <a:cs typeface="Arial"/>
              </a:rPr>
              <a:t>Zhlukovanie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1998" y="-1"/>
            <a:ext cx="4572001" cy="50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00" noProof="0" dirty="0">
                <a:latin typeface="Arial"/>
                <a:cs typeface="Arial"/>
              </a:rPr>
              <a:t>Strojového učenie, KKUI TU Košice</a:t>
            </a:r>
            <a:endParaRPr lang="sk-SK" sz="1600" noProof="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2" y="6583361"/>
            <a:ext cx="4571999" cy="274639"/>
          </a:xfrm>
          <a:prstGeom prst="rect">
            <a:avLst/>
          </a:prstGeom>
          <a:solidFill>
            <a:srgbClr val="6570A2"/>
          </a:solidFill>
          <a:ln>
            <a:solidFill>
              <a:srgbClr val="6570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k-SK" sz="1600" noProof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ristina.machova@tuke.s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kristina.machova@tuke.s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4183"/>
            <a:ext cx="7772400" cy="1261918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Arial"/>
                <a:cs typeface="Arial"/>
              </a:rPr>
              <a:t>Zhlukovanie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673" y="3439390"/>
            <a:ext cx="7772399" cy="91440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k-SK" altLang="sk-SK" sz="1800" dirty="0"/>
              <a:t>Predmet: Strojové učenie</a:t>
            </a:r>
          </a:p>
          <a:p>
            <a:pPr algn="ctr" eaLnBrk="1" hangingPunct="1"/>
            <a:r>
              <a:rPr lang="sk-SK" altLang="sk-SK" sz="1800" dirty="0"/>
              <a:t>Prednášajúci: Kristína Machová</a:t>
            </a:r>
            <a:endParaRPr lang="sk-SK" altLang="sk-SK" sz="1800" dirty="0">
              <a:hlinkClick r:id="rId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9228" y="508000"/>
            <a:ext cx="6966857" cy="467629"/>
          </a:xfrm>
        </p:spPr>
        <p:txBody>
          <a:bodyPr anchor="ctr">
            <a:noAutofit/>
          </a:bodyPr>
          <a:lstStyle/>
          <a:p>
            <a:pPr algn="l"/>
            <a:r>
              <a:rPr lang="sk-SK" sz="2400" b="1" dirty="0"/>
              <a:t>Algoritmus k-</a:t>
            </a:r>
            <a:r>
              <a:rPr lang="sk-SK" sz="2400" b="1" dirty="0" err="1"/>
              <a:t>means</a:t>
            </a:r>
            <a:r>
              <a:rPr lang="sk-SK" sz="2400" b="1" dirty="0"/>
              <a:t> (k-centier)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59228" y="1339732"/>
            <a:ext cx="8422822" cy="334656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 err="1"/>
              <a:t>MacQueen</a:t>
            </a:r>
            <a:r>
              <a:rPr lang="sk-SK" sz="2000" dirty="0"/>
              <a:t> (1967)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Zhluky sa formujú okolo vybratých príkladov – centier.</a:t>
            </a:r>
            <a:r>
              <a:rPr lang="sk-SK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Majme „n“ objektov</a:t>
            </a:r>
            <a:r>
              <a:rPr lang="en-US" sz="2000" dirty="0"/>
              <a:t> </a:t>
            </a:r>
            <a:r>
              <a:rPr lang="sk-SK" sz="2000" dirty="0"/>
              <a:t>X</a:t>
            </a:r>
            <a:r>
              <a:rPr lang="en-US" sz="2000" dirty="0"/>
              <a:t> </a:t>
            </a:r>
            <a:r>
              <a:rPr lang="sk-SK" sz="2000" dirty="0"/>
              <a:t>=</a:t>
            </a:r>
            <a:r>
              <a:rPr lang="en-US" sz="2000" dirty="0"/>
              <a:t> {x1,…,</a:t>
            </a:r>
            <a:r>
              <a:rPr lang="sk-SK" sz="2000" dirty="0"/>
              <a:t> </a:t>
            </a:r>
            <a:r>
              <a:rPr lang="en-US" sz="2000" dirty="0" err="1"/>
              <a:t>xn</a:t>
            </a:r>
            <a:r>
              <a:rPr lang="en-US" sz="2000" dirty="0"/>
              <a:t>}</a:t>
            </a:r>
            <a:r>
              <a:rPr lang="sk-SK" sz="2000" dirty="0"/>
              <a:t> a „k“ zhlukov</a:t>
            </a:r>
            <a:r>
              <a:rPr lang="en-US" sz="2000" dirty="0"/>
              <a:t> Y = {y1,…,</a:t>
            </a:r>
            <a:r>
              <a:rPr lang="en-US" sz="2000" dirty="0" err="1"/>
              <a:t>yk</a:t>
            </a:r>
            <a:r>
              <a:rPr lang="en-US" sz="2000" dirty="0"/>
              <a:t>}</a:t>
            </a:r>
            <a:r>
              <a:rPr lang="sk-SK" sz="2000" dirty="0"/>
              <a:t>.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Centrum </a:t>
            </a:r>
            <a:r>
              <a:rPr lang="en-US" sz="2000" dirty="0" err="1"/>
              <a:t>zhluku</a:t>
            </a:r>
            <a:r>
              <a:rPr lang="en-US" sz="2000" dirty="0"/>
              <a:t> </a:t>
            </a:r>
            <a:r>
              <a:rPr lang="sk-SK" sz="2000" dirty="0"/>
              <a:t>vypočítame: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sk-SK" sz="2000" dirty="0"/>
          </a:p>
          <a:p>
            <a:pPr>
              <a:buFont typeface="Courier New" panose="02070309020205020404" pitchFamily="49" charset="0"/>
              <a:buChar char="o"/>
              <a:defRPr/>
            </a:pPr>
            <a:endParaRPr lang="sk-SK" sz="2000" dirty="0"/>
          </a:p>
          <a:p>
            <a:pPr>
              <a:buFont typeface="Courier New" panose="02070309020205020404" pitchFamily="49" charset="0"/>
              <a:buChar char="o"/>
              <a:defRPr/>
            </a:pPr>
            <a:endParaRPr lang="sk-SK" sz="2000" dirty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Algoritmus minimalizuje chybovú funkciu (funkcia „</a:t>
            </a:r>
            <a:r>
              <a:rPr lang="sk-SK" sz="2000" dirty="0" err="1"/>
              <a:t>dist</a:t>
            </a:r>
            <a:r>
              <a:rPr lang="sk-SK" sz="2000" dirty="0"/>
              <a:t>“ môže byť ľubovoľná metrika):</a:t>
            </a:r>
            <a:endParaRPr lang="sk-SK" sz="2000" dirty="0">
              <a:solidFill>
                <a:srgbClr val="339966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6019800" y="6583361"/>
            <a:ext cx="3124200" cy="27463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313804-A8F9-8F4B-8BEB-7240BBF4123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64409"/>
              </p:ext>
            </p:extLst>
          </p:nvPr>
        </p:nvGraphicFramePr>
        <p:xfrm>
          <a:off x="4211638" y="2395538"/>
          <a:ext cx="1808162" cy="1510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583947" imgH="482391" progId="Equation.3">
                  <p:embed/>
                </p:oleObj>
              </mc:Choice>
              <mc:Fallback>
                <p:oleObj name="Rovnica" r:id="rId2" imgW="583947" imgH="482391" progId="Equation.3">
                  <p:embed/>
                  <p:pic>
                    <p:nvPicPr>
                      <p:cNvPr id="102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395538"/>
                        <a:ext cx="1808162" cy="1510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185985"/>
              </p:ext>
            </p:extLst>
          </p:nvPr>
        </p:nvGraphicFramePr>
        <p:xfrm>
          <a:off x="3600450" y="4694239"/>
          <a:ext cx="3543300" cy="92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714500" imgH="444500" progId="Equation.3">
                  <p:embed/>
                </p:oleObj>
              </mc:Choice>
              <mc:Fallback>
                <p:oleObj name="Rovnica" r:id="rId4" imgW="1714500" imgH="4445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694239"/>
                        <a:ext cx="3543300" cy="925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7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9228" y="508000"/>
            <a:ext cx="6966857" cy="467629"/>
          </a:xfrm>
        </p:spPr>
        <p:txBody>
          <a:bodyPr anchor="ctr">
            <a:noAutofit/>
          </a:bodyPr>
          <a:lstStyle/>
          <a:p>
            <a:pPr algn="l"/>
            <a:r>
              <a:rPr lang="sk-SK" sz="2400" b="1" dirty="0"/>
              <a:t>Algoritmus k-</a:t>
            </a:r>
            <a:r>
              <a:rPr lang="sk-SK" sz="2400" b="1" dirty="0" err="1"/>
              <a:t>means</a:t>
            </a:r>
            <a:r>
              <a:rPr lang="sk-SK" sz="2400" b="1" dirty="0"/>
              <a:t> (k-centier)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59228" y="1454031"/>
            <a:ext cx="7317922" cy="3889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sk-SK" sz="2200" dirty="0"/>
              <a:t>Algoritmus pracuje v štyroch krokoch:</a:t>
            </a:r>
          </a:p>
          <a:p>
            <a:pPr marL="457200" indent="-457200">
              <a:buFont typeface="+mj-lt"/>
              <a:buAutoNum type="arabicPeriod"/>
            </a:pPr>
            <a:r>
              <a:rPr lang="sk-SK" altLang="sk-SK" sz="2200" dirty="0">
                <a:solidFill>
                  <a:srgbClr val="006666"/>
                </a:solidFill>
              </a:rPr>
              <a:t>Inicializácia zhlukov </a:t>
            </a:r>
            <a:r>
              <a:rPr lang="sk-SK" altLang="sk-SK" sz="2200" dirty="0"/>
              <a:t>– k náhodne vybratých objektov.</a:t>
            </a:r>
          </a:p>
          <a:p>
            <a:pPr marL="457200" indent="-457200">
              <a:buFont typeface="+mj-lt"/>
              <a:buAutoNum type="arabicPeriod"/>
            </a:pPr>
            <a:r>
              <a:rPr lang="sk-SK" altLang="sk-SK" sz="2200" dirty="0">
                <a:solidFill>
                  <a:srgbClr val="006666"/>
                </a:solidFill>
              </a:rPr>
              <a:t>Priradenie objektov </a:t>
            </a:r>
            <a:r>
              <a:rPr lang="sk-SK" altLang="sk-SK" sz="2200" dirty="0"/>
              <a:t>k najbližšiemu zhluku (v zmysle  minimalizácie vzdialenosti, maximalizácie podobnosti). </a:t>
            </a:r>
          </a:p>
          <a:p>
            <a:pPr marL="457200" indent="-457200">
              <a:buFont typeface="+mj-lt"/>
              <a:buAutoNum type="arabicPeriod"/>
            </a:pPr>
            <a:r>
              <a:rPr lang="sk-SK" altLang="sk-SK" sz="2200" dirty="0">
                <a:solidFill>
                  <a:srgbClr val="006666"/>
                </a:solidFill>
              </a:rPr>
              <a:t>Výpočet nových centier zhlukov</a:t>
            </a:r>
          </a:p>
          <a:p>
            <a:pPr marL="457200" indent="-457200">
              <a:buFont typeface="+mj-lt"/>
              <a:buAutoNum type="arabicPeriod"/>
            </a:pPr>
            <a:r>
              <a:rPr lang="sk-SK" altLang="sk-SK" sz="2200" dirty="0">
                <a:solidFill>
                  <a:srgbClr val="006666"/>
                </a:solidFill>
              </a:rPr>
              <a:t>Ukončovacia podmienka: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altLang="sk-SK" sz="2200" dirty="0"/>
              <a:t>Bol dosiahnutý daný počet iterácií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sk-SK" altLang="sk-SK" sz="2200" dirty="0"/>
              <a:t>Chybová funkcia je menšia ako zvolený prah</a:t>
            </a:r>
          </a:p>
          <a:p>
            <a:pPr marL="0" indent="0">
              <a:buNone/>
              <a:defRPr/>
            </a:pPr>
            <a:endParaRPr lang="sk-SK" sz="2000" dirty="0">
              <a:solidFill>
                <a:srgbClr val="339966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6019800" y="6583361"/>
            <a:ext cx="3124200" cy="27463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313804-A8F9-8F4B-8BEB-7240BBF4123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9228" y="508000"/>
            <a:ext cx="6966857" cy="467629"/>
          </a:xfrm>
        </p:spPr>
        <p:txBody>
          <a:bodyPr anchor="ctr">
            <a:noAutofit/>
          </a:bodyPr>
          <a:lstStyle/>
          <a:p>
            <a:pPr algn="l"/>
            <a:r>
              <a:rPr lang="sk-SK" sz="2400" b="1" dirty="0"/>
              <a:t>Algoritmus k-</a:t>
            </a:r>
            <a:r>
              <a:rPr lang="sk-SK" sz="2400" b="1" dirty="0" err="1"/>
              <a:t>means</a:t>
            </a:r>
            <a:r>
              <a:rPr lang="sk-SK" sz="2400" b="1" dirty="0"/>
              <a:t> (k-centier)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59228" y="1454031"/>
            <a:ext cx="7317922" cy="3889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altLang="sk-SK" sz="2400" dirty="0"/>
              <a:t>Výhody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400" dirty="0">
                <a:solidFill>
                  <a:srgbClr val="006666"/>
                </a:solidFill>
              </a:rPr>
              <a:t>Jednoduchá a obľúbená </a:t>
            </a:r>
            <a:r>
              <a:rPr lang="sk-SK" altLang="sk-SK" sz="2400" dirty="0" err="1"/>
              <a:t>zhlukovacia</a:t>
            </a:r>
            <a:r>
              <a:rPr lang="sk-SK" altLang="sk-SK" sz="2400" dirty="0"/>
              <a:t> technika.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400" dirty="0">
                <a:solidFill>
                  <a:srgbClr val="006666"/>
                </a:solidFill>
              </a:rPr>
              <a:t>Väčšinou dáva dobré výsledky </a:t>
            </a:r>
            <a:r>
              <a:rPr lang="sk-SK" altLang="sk-SK" sz="2400" dirty="0"/>
              <a:t>(spracovanie textových dokumentov). </a:t>
            </a:r>
          </a:p>
          <a:p>
            <a:pPr marL="0" indent="0">
              <a:buNone/>
            </a:pPr>
            <a:r>
              <a:rPr lang="sk-SK" altLang="sk-SK" sz="2400" dirty="0"/>
              <a:t>Nevýhody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400" dirty="0">
                <a:solidFill>
                  <a:srgbClr val="7E0000"/>
                </a:solidFill>
              </a:rPr>
              <a:t>Riziko padnutia do lokálneho minima </a:t>
            </a:r>
            <a:r>
              <a:rPr lang="sk-SK" altLang="sk-SK" sz="2400" dirty="0"/>
              <a:t>(náhodná inicializácia centier).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400" dirty="0">
                <a:solidFill>
                  <a:srgbClr val="7E0000"/>
                </a:solidFill>
              </a:rPr>
              <a:t>Nutnosť stanovenia hodnoty </a:t>
            </a:r>
            <a:r>
              <a:rPr lang="sk-SK" altLang="sk-SK" sz="2400" i="1" dirty="0">
                <a:solidFill>
                  <a:srgbClr val="7E0000"/>
                </a:solidFill>
              </a:rPr>
              <a:t>k</a:t>
            </a:r>
            <a:r>
              <a:rPr lang="sk-SK" altLang="sk-SK" sz="2400" dirty="0">
                <a:solidFill>
                  <a:srgbClr val="7E0000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400" dirty="0">
                <a:solidFill>
                  <a:srgbClr val="7E0000"/>
                </a:solidFill>
              </a:rPr>
              <a:t>Citlivosť na zmeny súradníc </a:t>
            </a:r>
            <a:r>
              <a:rPr lang="sk-SK" altLang="sk-SK" sz="2400" dirty="0"/>
              <a:t>(závisí na type použitého </a:t>
            </a:r>
            <a:r>
              <a:rPr lang="sk-SK" altLang="sk-SK" sz="2400" dirty="0" err="1"/>
              <a:t>váhovania</a:t>
            </a:r>
            <a:r>
              <a:rPr lang="sk-SK" altLang="sk-SK" sz="2400" dirty="0"/>
              <a:t>)</a:t>
            </a:r>
            <a:endParaRPr lang="sk-SK" sz="2000" dirty="0">
              <a:solidFill>
                <a:srgbClr val="339966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6019800" y="6583361"/>
            <a:ext cx="3124200" cy="27463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313804-A8F9-8F4B-8BEB-7240BBF4123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9228" y="508000"/>
            <a:ext cx="6966857" cy="467629"/>
          </a:xfrm>
        </p:spPr>
        <p:txBody>
          <a:bodyPr anchor="ctr">
            <a:noAutofit/>
          </a:bodyPr>
          <a:lstStyle/>
          <a:p>
            <a:pPr algn="l"/>
            <a:r>
              <a:rPr lang="sk-SK" sz="2400" b="1" dirty="0"/>
              <a:t>Binárne k-</a:t>
            </a:r>
            <a:r>
              <a:rPr lang="sk-SK" sz="2400" b="1" dirty="0" err="1"/>
              <a:t>means</a:t>
            </a:r>
            <a:r>
              <a:rPr lang="sk-SK" sz="2400" b="1" dirty="0"/>
              <a:t> (k-centier)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59228" y="1301631"/>
            <a:ext cx="7775122" cy="44895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altLang="sk-SK" sz="2400" dirty="0" err="1">
                <a:solidFill>
                  <a:srgbClr val="7E0000"/>
                </a:solidFill>
              </a:rPr>
              <a:t>Bisectings</a:t>
            </a:r>
            <a:r>
              <a:rPr lang="sk-SK" altLang="sk-SK" sz="2400" dirty="0">
                <a:solidFill>
                  <a:srgbClr val="7E0000"/>
                </a:solidFill>
              </a:rPr>
              <a:t> k-</a:t>
            </a:r>
            <a:r>
              <a:rPr lang="sk-SK" altLang="sk-SK" sz="2400" dirty="0" err="1">
                <a:solidFill>
                  <a:srgbClr val="7E0000"/>
                </a:solidFill>
              </a:rPr>
              <a:t>means</a:t>
            </a:r>
            <a:endParaRPr lang="sk-SK" altLang="sk-SK" sz="2400" dirty="0">
              <a:solidFill>
                <a:srgbClr val="7E0000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400" dirty="0"/>
              <a:t>Predstavuje </a:t>
            </a:r>
            <a:r>
              <a:rPr lang="sk-SK" sz="2400" dirty="0">
                <a:solidFill>
                  <a:srgbClr val="006666"/>
                </a:solidFill>
              </a:rPr>
              <a:t>divízny</a:t>
            </a:r>
            <a:r>
              <a:rPr lang="sk-SK" sz="2400" dirty="0"/>
              <a:t> prístup ku zhlukovaniu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400" dirty="0"/>
              <a:t>Rozširuje k-</a:t>
            </a:r>
            <a:r>
              <a:rPr lang="sk-SK" sz="2400" dirty="0" err="1"/>
              <a:t>means</a:t>
            </a:r>
            <a:r>
              <a:rPr lang="sk-SK" sz="2400" dirty="0"/>
              <a:t> o divízne zhlukovanie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Kashef-Kamel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400" dirty="0"/>
              <a:t>Zvolený zhluk sa vždy delí na dva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(bi-sekcia)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400" dirty="0"/>
              <a:t>Začína sa jedným zhlukom a postupuje v štyroch krokoch: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sk-SK" dirty="0"/>
              <a:t>Výber zhluku na delenie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sk-SK" dirty="0"/>
              <a:t>Nájdenie dvoch pod-zhlukov (bi-sekčný krok)</a:t>
            </a:r>
            <a:endParaRPr 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sk-SK" dirty="0"/>
              <a:t>Opakovanie 2. kroku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sk-SK" dirty="0"/>
              <a:t>UP – dosiahnutý požadovaný počet zhlukov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sk-SK" dirty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400" dirty="0"/>
              <a:t>Na delenie sa vyberá najväčší zhluk alebo zhluk s najmenšou celkovou podobnosťou.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400" dirty="0">
                <a:solidFill>
                  <a:srgbClr val="006666"/>
                </a:solidFill>
              </a:rPr>
              <a:t>Celková podobnosť </a:t>
            </a:r>
            <a:r>
              <a:rPr lang="sk-SK" sz="2400" dirty="0"/>
              <a:t>– minimálna entropia alebo maximálna kompatibilita zhluku</a:t>
            </a:r>
            <a:endParaRPr lang="sk-SK" sz="2400" dirty="0">
              <a:solidFill>
                <a:srgbClr val="339966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6019800" y="6583361"/>
            <a:ext cx="3124200" cy="27463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313804-A8F9-8F4B-8BEB-7240BBF4123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Hierarchické </a:t>
            </a:r>
            <a:r>
              <a:rPr lang="sk-SK" sz="2400" b="1" dirty="0" err="1"/>
              <a:t>aglomeratívne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zhlukovanie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0985" y="1513043"/>
            <a:ext cx="8393723" cy="3849532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>
                <a:solidFill>
                  <a:srgbClr val="7E0000"/>
                </a:solidFill>
              </a:rPr>
              <a:t>Neinkrementálne zhlukovanie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Vyskúšajú sa všetky páry objektov - TP.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Vyberú sa páry s najvyšším stupňom podobnosti. Vytvoria sa z nich zhluky.</a:t>
            </a:r>
            <a:r>
              <a:rPr lang="en-US" sz="2000" dirty="0"/>
              <a:t> </a:t>
            </a:r>
            <a:endParaRPr lang="sk-SK" sz="2000" dirty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Definujú sa atribúty každého zhluku </a:t>
            </a:r>
            <a:r>
              <a:rPr lang="en-US" sz="2000" dirty="0"/>
              <a:t>(</a:t>
            </a:r>
            <a:r>
              <a:rPr lang="sk-SK" sz="2000" dirty="0"/>
              <a:t>aritmetický priemer</a:t>
            </a:r>
            <a:r>
              <a:rPr lang="en-US" sz="2000" dirty="0"/>
              <a:t>)</a:t>
            </a:r>
            <a:r>
              <a:rPr lang="sk-SK" sz="2000" dirty="0"/>
              <a:t>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TP sa nahradia svojou </a:t>
            </a:r>
            <a:r>
              <a:rPr lang="sk-SK" sz="2000" dirty="0" err="1"/>
              <a:t>zhlukovacou</a:t>
            </a:r>
            <a:r>
              <a:rPr lang="sk-SK" sz="2000" dirty="0"/>
              <a:t> definíciou.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Proces sa opakuje, kým všetky TP nie sú redukované do </a:t>
            </a:r>
            <a:r>
              <a:rPr lang="sk-SK" sz="2000" dirty="0" err="1"/>
              <a:t>jedinného</a:t>
            </a:r>
            <a:r>
              <a:rPr lang="sk-SK" sz="2000" dirty="0"/>
              <a:t> zhluku.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Výsledkom algoritmu je </a:t>
            </a:r>
            <a:r>
              <a:rPr lang="sk-SK" sz="2000" dirty="0">
                <a:solidFill>
                  <a:srgbClr val="006666"/>
                </a:solidFill>
              </a:rPr>
              <a:t>binárny strom</a:t>
            </a:r>
            <a:r>
              <a:rPr lang="sk-SK" sz="2000" dirty="0"/>
              <a:t>.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Otázkou ostáva ako merať </a:t>
            </a:r>
            <a:r>
              <a:rPr lang="sk-SK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podobnosť symbolických hodnôt TP</a:t>
            </a:r>
            <a:r>
              <a:rPr lang="sk-SK" sz="2000" dirty="0"/>
              <a:t> (pomer počtu zhodných hodnôt atribútov ku počtu všetkých).</a:t>
            </a:r>
            <a:endParaRPr lang="sk-SK" altLang="sk-SK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Hierarchické divízne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zhlukovanie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0985" y="1513043"/>
            <a:ext cx="7450015" cy="313515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>
                <a:solidFill>
                  <a:srgbClr val="7E0000"/>
                </a:solidFill>
              </a:rPr>
              <a:t>Inkrementálne zhlukovanie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/>
              <a:t>Formuje </a:t>
            </a:r>
            <a:r>
              <a:rPr lang="sk-SK" dirty="0">
                <a:solidFill>
                  <a:srgbClr val="006666"/>
                </a:solidFill>
              </a:rPr>
              <a:t>hierarchický strom</a:t>
            </a:r>
            <a:r>
              <a:rPr lang="sk-SK" dirty="0"/>
              <a:t>, ktorý sa aktualizuje po príchode každého nového príkladu - objektu.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/>
              <a:t>Príkladom je algoritmus </a:t>
            </a:r>
            <a:r>
              <a:rPr lang="sk-SK" dirty="0">
                <a:solidFill>
                  <a:srgbClr val="006666"/>
                </a:solidFill>
              </a:rPr>
              <a:t>COBWEB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/>
              <a:t>Aktualizácia: nájde sa pravé miesto v strome na zaradenie nového TP alebo je strom reštrukturalizovaný.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/>
              <a:t>Kľúčové je vyčíslenie </a:t>
            </a:r>
            <a:r>
              <a:rPr lang="sk-SK" dirty="0">
                <a:solidFill>
                  <a:srgbClr val="006666"/>
                </a:solidFill>
              </a:rPr>
              <a:t>Užitočnosti zhluku</a:t>
            </a:r>
            <a:r>
              <a:rPr lang="sk-SK" dirty="0"/>
              <a:t>.</a:t>
            </a:r>
            <a:endParaRPr lang="sk-SK" alt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9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COBWEB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08243"/>
            <a:ext cx="7450015" cy="506873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Bol navrhnutý </a:t>
            </a:r>
            <a:r>
              <a:rPr lang="sk-SK" sz="2000" dirty="0" err="1"/>
              <a:t>Fisherom</a:t>
            </a:r>
            <a:endParaRPr lang="sk-SK" sz="2000" dirty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Nielen generuje zhluky, ale aj </a:t>
            </a:r>
            <a:r>
              <a:rPr lang="sk-SK" sz="2000" dirty="0">
                <a:solidFill>
                  <a:srgbClr val="7E0000"/>
                </a:solidFill>
              </a:rPr>
              <a:t>stanovuje potrebný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>
                <a:solidFill>
                  <a:srgbClr val="7E0000"/>
                </a:solidFill>
              </a:rPr>
              <a:t>	počet zhlukov</a:t>
            </a:r>
            <a:r>
              <a:rPr lang="sk-SK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Vytvára taktiež </a:t>
            </a:r>
            <a:r>
              <a:rPr lang="sk-SK" sz="2000" dirty="0">
                <a:solidFill>
                  <a:srgbClr val="006666"/>
                </a:solidFill>
              </a:rPr>
              <a:t>hierarchiu</a:t>
            </a:r>
            <a:r>
              <a:rPr lang="sk-SK" sz="2000" dirty="0"/>
              <a:t> zhlukov.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Príliš rozsiahly hierarchický strom je možné orezať </a:t>
            </a:r>
            <a:r>
              <a:rPr lang="en-US" sz="2000" dirty="0"/>
              <a:t>(</a:t>
            </a:r>
            <a:r>
              <a:rPr lang="sk-SK" sz="2000" dirty="0" err="1"/>
              <a:t>cut_off</a:t>
            </a:r>
            <a:r>
              <a:rPr lang="en-US" sz="2000" dirty="0"/>
              <a:t>)</a:t>
            </a:r>
            <a:endParaRPr lang="sk-SK" sz="2000" dirty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Keď príde nový objekt – TP: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zaradí ho do existujúceho zhluku,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vytvorí preň nový zhluk 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alebo modifikuje hierarchiu.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>
                <a:solidFill>
                  <a:srgbClr val="006666"/>
                </a:solidFill>
              </a:rPr>
              <a:t>Pod modifikáciou hierarchie rozumieme: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Spojenie dvoch zhlukov a zaradenie nového TP do spojenia.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Rozdelenie zhluku a zaradenie nového TP do jedného z nových zhlukov.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COBWEB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08243"/>
            <a:ext cx="8315326" cy="465915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k-SK" altLang="sk-SK" dirty="0"/>
              <a:t>Inicializuje generovanie hierarchie vytvorením jedného zhluku, ktorý obsahuje prvý objekt - TP.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dirty="0"/>
              <a:t>Každý nový príklad sa premiestňuje pozdĺž stromu od koreňa smerom k listom.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dirty="0"/>
              <a:t>Na každej úrovni použije vypočítanú užitočnosť zhluku na rozhodnutie, ktorý z nasledujúcich krokov sa vykoná: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altLang="sk-SK" dirty="0"/>
              <a:t>Umiestni nový TP do najlepšieho existujúceho zhluku.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altLang="sk-SK" dirty="0"/>
              <a:t>Utvorí nový zhluk, obsahujúci iba nový TP.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altLang="sk-SK" dirty="0">
                <a:solidFill>
                  <a:srgbClr val="006666"/>
                </a:solidFill>
              </a:rPr>
              <a:t>Spojí </a:t>
            </a:r>
            <a:r>
              <a:rPr lang="en-US" altLang="sk-SK" dirty="0">
                <a:solidFill>
                  <a:srgbClr val="006666"/>
                </a:solidFill>
              </a:rPr>
              <a:t>(merging) </a:t>
            </a:r>
            <a:r>
              <a:rPr lang="sk-SK" altLang="sk-SK" dirty="0"/>
              <a:t>dva existujúce zhluky a pridá nový TP.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altLang="sk-SK" dirty="0">
                <a:solidFill>
                  <a:srgbClr val="006666"/>
                </a:solidFill>
              </a:rPr>
              <a:t>Rozdelí</a:t>
            </a:r>
            <a:r>
              <a:rPr lang="en-US" altLang="sk-SK" dirty="0">
                <a:solidFill>
                  <a:srgbClr val="006666"/>
                </a:solidFill>
              </a:rPr>
              <a:t> (splitting)</a:t>
            </a:r>
            <a:r>
              <a:rPr lang="sk-SK" altLang="sk-SK" dirty="0">
                <a:solidFill>
                  <a:srgbClr val="006666"/>
                </a:solidFill>
              </a:rPr>
              <a:t> </a:t>
            </a:r>
            <a:r>
              <a:rPr lang="sk-SK" altLang="sk-SK" dirty="0"/>
              <a:t>existujúci zhluk a nový TP umiestni do lepšieho z vytvorených zhlukov</a:t>
            </a:r>
            <a:r>
              <a:rPr lang="sk-SK" dirty="0"/>
              <a:t>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5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COBWEB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08243"/>
            <a:ext cx="8315326" cy="487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sk-SK" dirty="0"/>
              <a:t>Ilustračný príklad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O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9" y="1577975"/>
            <a:ext cx="6624636" cy="496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49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COBWEB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90549" y="966355"/>
            <a:ext cx="8553451" cy="550112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sk-SK" altLang="sk-SK" sz="1600" b="1" i="1" dirty="0"/>
              <a:t>COBWEB(</a:t>
            </a:r>
            <a:r>
              <a:rPr lang="sk-SK" altLang="sk-SK" sz="1600" b="1" i="1" dirty="0" err="1"/>
              <a:t>Uzol,Priklad</a:t>
            </a:r>
            <a:r>
              <a:rPr lang="sk-SK" altLang="sk-SK" sz="1600" b="1" i="1" dirty="0"/>
              <a:t>)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b="1" i="1" dirty="0" err="1">
                <a:solidFill>
                  <a:srgbClr val="006666"/>
                </a:solidFill>
              </a:rPr>
              <a:t>begin</a:t>
            </a:r>
            <a:endParaRPr lang="cs-CZ" altLang="sk-SK" sz="1600" dirty="0">
              <a:solidFill>
                <a:srgbClr val="006666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b="1" i="1" dirty="0" err="1">
                <a:solidFill>
                  <a:srgbClr val="7E0000"/>
                </a:solidFill>
              </a:rPr>
              <a:t>if</a:t>
            </a:r>
            <a:r>
              <a:rPr lang="sk-SK" altLang="sk-SK" sz="1600" b="1" i="1" dirty="0">
                <a:solidFill>
                  <a:srgbClr val="7E0000"/>
                </a:solidFill>
              </a:rPr>
              <a:t> </a:t>
            </a:r>
            <a:r>
              <a:rPr lang="sk-SK" altLang="sk-SK" sz="1600" b="1" i="1" dirty="0"/>
              <a:t>    Uzol</a:t>
            </a:r>
            <a:r>
              <a:rPr lang="sk-SK" altLang="sk-SK" sz="1600" i="1" dirty="0"/>
              <a:t> je listový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b="1" i="1" dirty="0" err="1">
                <a:solidFill>
                  <a:srgbClr val="7E0000"/>
                </a:solidFill>
              </a:rPr>
              <a:t>then</a:t>
            </a:r>
            <a:r>
              <a:rPr lang="sk-SK" altLang="sk-SK" sz="1600" b="1" i="1" dirty="0"/>
              <a:t> </a:t>
            </a:r>
            <a:r>
              <a:rPr lang="sk-SK" altLang="sk-SK" sz="1600" b="1" i="1" dirty="0" err="1">
                <a:solidFill>
                  <a:srgbClr val="006666"/>
                </a:solidFill>
              </a:rPr>
              <a:t>begin</a:t>
            </a:r>
            <a:endParaRPr lang="cs-CZ" altLang="sk-SK" sz="1600" dirty="0">
              <a:solidFill>
                <a:srgbClr val="006666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	generuj dvoch potomkov </a:t>
            </a:r>
            <a:r>
              <a:rPr lang="sk-SK" altLang="sk-SK" sz="1600" b="1" i="1" dirty="0"/>
              <a:t>Uzla</a:t>
            </a:r>
            <a:r>
              <a:rPr lang="sk-SK" altLang="sk-SK" sz="1600" i="1" dirty="0"/>
              <a:t>, </a:t>
            </a:r>
            <a:r>
              <a:rPr lang="sk-SK" altLang="sk-SK" sz="1600" b="1" i="1" dirty="0"/>
              <a:t>L1</a:t>
            </a:r>
            <a:r>
              <a:rPr lang="sk-SK" altLang="sk-SK" sz="1600" i="1" dirty="0"/>
              <a:t> a </a:t>
            </a:r>
            <a:r>
              <a:rPr lang="sk-SK" altLang="sk-SK" sz="1600" b="1" i="1" dirty="0"/>
              <a:t>L2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	nech sa pravdepodobnosti </a:t>
            </a:r>
            <a:r>
              <a:rPr lang="sk-SK" altLang="sk-SK" sz="1600" b="1" i="1" dirty="0"/>
              <a:t>L1</a:t>
            </a:r>
            <a:r>
              <a:rPr lang="sk-SK" altLang="sk-SK" sz="1600" i="1" dirty="0"/>
              <a:t> rovnajú pravdepodobnostiam obsiahnutým v </a:t>
            </a:r>
            <a:r>
              <a:rPr lang="sk-SK" altLang="sk-SK" sz="1600" b="1" i="1" dirty="0"/>
              <a:t>Uzle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	nech sa pravdepodobnosti </a:t>
            </a:r>
            <a:r>
              <a:rPr lang="sk-SK" altLang="sk-SK" sz="1600" b="1" i="1" dirty="0"/>
              <a:t>L2</a:t>
            </a:r>
            <a:r>
              <a:rPr lang="sk-SK" altLang="sk-SK" sz="1600" i="1" dirty="0"/>
              <a:t> rovnajú pravdepodobnostiam nového </a:t>
            </a:r>
            <a:r>
              <a:rPr lang="sk-SK" altLang="sk-SK" sz="1600" b="1" i="1" dirty="0"/>
              <a:t>Príkladu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	pridaj </a:t>
            </a:r>
            <a:r>
              <a:rPr lang="sk-SK" altLang="sk-SK" sz="1600" b="1" i="1" dirty="0"/>
              <a:t>Príklad</a:t>
            </a:r>
            <a:r>
              <a:rPr lang="sk-SK" altLang="sk-SK" sz="1600" i="1" dirty="0"/>
              <a:t> k </a:t>
            </a:r>
            <a:r>
              <a:rPr lang="sk-SK" altLang="sk-SK" sz="1600" b="1" i="1" dirty="0"/>
              <a:t>Uzlu</a:t>
            </a:r>
            <a:r>
              <a:rPr lang="sk-SK" altLang="sk-SK" sz="1600" i="1" dirty="0"/>
              <a:t> aktualizáciou pravdepodobností obsiahnutých v </a:t>
            </a:r>
            <a:r>
              <a:rPr lang="sk-SK" altLang="sk-SK" sz="1600" b="1" i="1" dirty="0"/>
              <a:t>Uzle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 </a:t>
            </a:r>
            <a:r>
              <a:rPr lang="sk-SK" altLang="sk-SK" sz="1600" b="1" i="1" dirty="0">
                <a:solidFill>
                  <a:srgbClr val="006666"/>
                </a:solidFill>
              </a:rPr>
              <a:t>end</a:t>
            </a:r>
            <a:endParaRPr lang="cs-CZ" altLang="sk-SK" sz="1600" dirty="0">
              <a:solidFill>
                <a:srgbClr val="006666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b="1" i="1" dirty="0" err="1">
                <a:solidFill>
                  <a:srgbClr val="7E0000"/>
                </a:solidFill>
              </a:rPr>
              <a:t>else</a:t>
            </a:r>
            <a:r>
              <a:rPr lang="sk-SK" altLang="sk-SK" sz="1600" b="1" i="1" dirty="0"/>
              <a:t>  </a:t>
            </a:r>
            <a:r>
              <a:rPr lang="sk-SK" altLang="sk-SK" sz="1600" b="1" i="1" dirty="0" err="1">
                <a:solidFill>
                  <a:srgbClr val="006666"/>
                </a:solidFill>
              </a:rPr>
              <a:t>begin</a:t>
            </a:r>
            <a:endParaRPr lang="cs-CZ" altLang="sk-SK" sz="1600" dirty="0">
              <a:solidFill>
                <a:srgbClr val="006666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pridaj </a:t>
            </a:r>
            <a:r>
              <a:rPr lang="sk-SK" altLang="sk-SK" sz="1600" b="1" i="1" dirty="0"/>
              <a:t>Príklad</a:t>
            </a:r>
            <a:r>
              <a:rPr lang="sk-SK" altLang="sk-SK" sz="1600" i="1" dirty="0"/>
              <a:t> k </a:t>
            </a:r>
            <a:r>
              <a:rPr lang="sk-SK" altLang="sk-SK" sz="1600" b="1" i="1" dirty="0"/>
              <a:t>Uzlu</a:t>
            </a:r>
            <a:r>
              <a:rPr lang="sk-SK" altLang="sk-SK" sz="1600" i="1" dirty="0"/>
              <a:t> aktualizáciou pravdepodobnosti </a:t>
            </a:r>
            <a:r>
              <a:rPr lang="sk-SK" altLang="sk-SK" sz="1600" b="1" i="1" dirty="0"/>
              <a:t>Uzla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pre každého potomka </a:t>
            </a:r>
            <a:r>
              <a:rPr lang="sk-SK" altLang="sk-SK" sz="1600" b="1" i="1" dirty="0"/>
              <a:t>P Uzla</a:t>
            </a:r>
            <a:r>
              <a:rPr lang="sk-SK" altLang="sk-SK" sz="1600" i="1" dirty="0"/>
              <a:t> vypočítaj užitočnosť zhluku,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						ktorý vznikne umiestnením </a:t>
            </a:r>
            <a:r>
              <a:rPr lang="sk-SK" altLang="sk-SK" sz="1600" b="1" i="1" dirty="0"/>
              <a:t>Príkladu</a:t>
            </a:r>
            <a:r>
              <a:rPr lang="sk-SK" altLang="sk-SK" sz="1600" i="1" dirty="0"/>
              <a:t> do </a:t>
            </a:r>
            <a:r>
              <a:rPr lang="sk-SK" altLang="sk-SK" sz="1600" b="1" i="1" dirty="0"/>
              <a:t>P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nech </a:t>
            </a:r>
            <a:r>
              <a:rPr lang="sk-SK" altLang="sk-SK" sz="1600" b="1" i="1" dirty="0"/>
              <a:t>S1</a:t>
            </a:r>
            <a:r>
              <a:rPr lang="sk-SK" altLang="sk-SK" sz="1600" i="1" dirty="0"/>
              <a:t> je skóre pre najlepšiu kategorizáciu do zhluku </a:t>
            </a:r>
            <a:r>
              <a:rPr lang="sk-SK" altLang="sk-SK" sz="1600" b="1" i="1" dirty="0"/>
              <a:t>C1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nech </a:t>
            </a:r>
            <a:r>
              <a:rPr lang="sk-SK" altLang="sk-SK" sz="1600" b="1" i="1" dirty="0"/>
              <a:t>S2</a:t>
            </a:r>
            <a:r>
              <a:rPr lang="sk-SK" altLang="sk-SK" sz="1600" i="1" dirty="0"/>
              <a:t> je skóre pre druhú najlepšiu kategorizáciu do zhluku </a:t>
            </a:r>
            <a:r>
              <a:rPr lang="sk-SK" altLang="sk-SK" sz="1600" b="1" i="1" dirty="0"/>
              <a:t>C2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nech </a:t>
            </a:r>
            <a:r>
              <a:rPr lang="sk-SK" altLang="sk-SK" sz="1600" b="1" i="1" dirty="0"/>
              <a:t>S3</a:t>
            </a:r>
            <a:r>
              <a:rPr lang="sk-SK" altLang="sk-SK" sz="1600" i="1" dirty="0"/>
              <a:t> je skóre pre umiestnenie </a:t>
            </a:r>
            <a:r>
              <a:rPr lang="sk-SK" altLang="sk-SK" sz="1600" b="1" i="1" dirty="0"/>
              <a:t>Príkladu</a:t>
            </a:r>
            <a:r>
              <a:rPr lang="sk-SK" altLang="sk-SK" sz="1600" i="1" dirty="0"/>
              <a:t> do nového zhluku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nech </a:t>
            </a:r>
            <a:r>
              <a:rPr lang="sk-SK" altLang="sk-SK" sz="1600" b="1" i="1" dirty="0"/>
              <a:t>S4</a:t>
            </a:r>
            <a:r>
              <a:rPr lang="sk-SK" altLang="sk-SK" sz="1600" i="1" dirty="0"/>
              <a:t> je skóre pre zlúčenie </a:t>
            </a:r>
            <a:r>
              <a:rPr lang="sk-SK" altLang="sk-SK" sz="1600" b="1" i="1" dirty="0"/>
              <a:t>C1</a:t>
            </a:r>
            <a:r>
              <a:rPr lang="sk-SK" altLang="sk-SK" sz="1600" i="1" dirty="0"/>
              <a:t> a </a:t>
            </a:r>
            <a:r>
              <a:rPr lang="sk-SK" altLang="sk-SK" sz="1600" b="1" i="1" dirty="0"/>
              <a:t>C2</a:t>
            </a:r>
            <a:r>
              <a:rPr lang="sk-SK" altLang="sk-SK" sz="1600" i="1" dirty="0"/>
              <a:t> do jedného zhluku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nech </a:t>
            </a:r>
            <a:r>
              <a:rPr lang="sk-SK" altLang="sk-SK" sz="1600" b="1" i="1" dirty="0"/>
              <a:t>S5</a:t>
            </a:r>
            <a:r>
              <a:rPr lang="sk-SK" altLang="sk-SK" sz="1600" i="1" dirty="0"/>
              <a:t> je skóre pre rozdelenie </a:t>
            </a:r>
            <a:r>
              <a:rPr lang="sk-SK" altLang="sk-SK" sz="1600" b="1" i="1" dirty="0"/>
              <a:t>C1</a:t>
            </a:r>
            <a:r>
              <a:rPr lang="sk-SK" altLang="sk-SK" sz="1600" i="1" dirty="0"/>
              <a:t> (nahradenie dcérskymi zhlukmi)</a:t>
            </a:r>
            <a:endParaRPr lang="cs-CZ" altLang="sk-SK" sz="1600" dirty="0"/>
          </a:p>
          <a:p>
            <a:pPr marL="0" indent="0">
              <a:spcBef>
                <a:spcPts val="300"/>
              </a:spcBef>
              <a:buNone/>
            </a:pPr>
            <a:r>
              <a:rPr lang="sk-SK" altLang="sk-SK" sz="1600" i="1" dirty="0"/>
              <a:t>	</a:t>
            </a:r>
            <a:r>
              <a:rPr lang="sk-SK" altLang="sk-SK" sz="1600" b="1" i="1" dirty="0">
                <a:solidFill>
                  <a:srgbClr val="006666"/>
                </a:solidFill>
              </a:rPr>
              <a:t>end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>
                <a:latin typeface="Arial" pitchFamily="34" charset="0"/>
                <a:cs typeface="Arial" pitchFamily="34" charset="0"/>
              </a:rPr>
              <a:t>Definícia problému zhlukovania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0985" y="1255378"/>
            <a:ext cx="8393723" cy="452363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Je to učenie </a:t>
            </a:r>
            <a:r>
              <a:rPr lang="sk-SK" altLang="sk-SK" sz="2000" dirty="0">
                <a:solidFill>
                  <a:srgbClr val="006666"/>
                </a:solidFill>
              </a:rPr>
              <a:t>nekontrolovaného typu</a:t>
            </a:r>
            <a:r>
              <a:rPr lang="en-US" altLang="sk-SK" sz="2000" dirty="0">
                <a:solidFill>
                  <a:srgbClr val="339966"/>
                </a:solidFill>
              </a:rPr>
              <a:t>.</a:t>
            </a:r>
            <a:endParaRPr lang="sk-SK" altLang="sk-SK" sz="2000" dirty="0">
              <a:solidFill>
                <a:srgbClr val="339966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 err="1"/>
              <a:t>Trénovacie</a:t>
            </a:r>
            <a:r>
              <a:rPr lang="sk-SK" altLang="sk-SK" sz="2000" dirty="0"/>
              <a:t> príklady </a:t>
            </a:r>
            <a:r>
              <a:rPr lang="sk-SK" altLang="sk-SK" sz="2000" dirty="0">
                <a:solidFill>
                  <a:srgbClr val="006666"/>
                </a:solidFill>
              </a:rPr>
              <a:t>nie sú anotované </a:t>
            </a:r>
            <a:r>
              <a:rPr lang="sk-SK" altLang="sk-SK" sz="2000" dirty="0"/>
              <a:t>(</a:t>
            </a:r>
            <a:r>
              <a:rPr lang="sk-SK" altLang="sk-SK" sz="2000" dirty="0" err="1"/>
              <a:t>labell-ované</a:t>
            </a:r>
            <a:r>
              <a:rPr lang="sk-SK" altLang="sk-SK" sz="2000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Združujú sa do zhlukov podľa definovaného štandardu kvality </a:t>
            </a:r>
            <a:r>
              <a:rPr lang="en-US" altLang="sk-SK" sz="2000" dirty="0"/>
              <a:t>(</a:t>
            </a:r>
            <a:r>
              <a:rPr lang="sk-SK" altLang="sk-SK" sz="2000" dirty="0"/>
              <a:t>napr. maximalizácia podobnosti</a:t>
            </a:r>
            <a:r>
              <a:rPr lang="en-US" altLang="sk-SK" sz="2000" dirty="0"/>
              <a:t>).</a:t>
            </a:r>
            <a:endParaRPr lang="sk-SK" altLang="sk-SK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>
                <a:effectLst/>
                <a:ea typeface="Calibri" panose="020F0502020204030204" pitchFamily="34" charset="0"/>
              </a:rPr>
              <a:t>Zhlukom sa nazýva skupina príkladov (objektov), ktoré sú si navzájom podobné a zároveň sa čo najviac líšia od príkladov v iných zhlukoch.</a:t>
            </a:r>
            <a:endParaRPr lang="sk-SK" altLang="sk-SK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Počet zhlukov môže a nemusí byť známy dopredu</a:t>
            </a:r>
            <a:r>
              <a:rPr lang="en-US" altLang="sk-SK" sz="2000" dirty="0"/>
              <a:t>.</a:t>
            </a:r>
            <a:endParaRPr lang="sk-SK" altLang="sk-SK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Predikcia atribútov zhluku </a:t>
            </a:r>
            <a:r>
              <a:rPr lang="en-US" altLang="sk-SK" sz="2000" dirty="0"/>
              <a:t>je</a:t>
            </a:r>
            <a:r>
              <a:rPr lang="sk-SK" altLang="sk-SK" sz="2000" dirty="0"/>
              <a:t> určenie hodnôt atribútov, ktoré sú typické pre daný zhluk</a:t>
            </a:r>
            <a:r>
              <a:rPr lang="en-US" altLang="sk-SK" sz="2000" dirty="0"/>
              <a:t>.</a:t>
            </a:r>
            <a:endParaRPr lang="sk-SK" altLang="sk-SK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Možnosť predikcie atribútov závisí od spôsobu popisu zhluku </a:t>
            </a:r>
          </a:p>
          <a:p>
            <a:pPr>
              <a:buNone/>
            </a:pPr>
            <a:r>
              <a:rPr lang="sk-SK" sz="2000" b="1" baseline="0" dirty="0"/>
              <a:t>Použitie</a:t>
            </a:r>
            <a:r>
              <a:rPr lang="sk-SK" sz="2000" baseline="0" dirty="0"/>
              <a:t>: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baseline="0" dirty="0" err="1"/>
              <a:t>Predikujú</a:t>
            </a:r>
            <a:r>
              <a:rPr lang="sk-SK" sz="2000" dirty="0"/>
              <a:t> sa</a:t>
            </a:r>
            <a:r>
              <a:rPr lang="sk-SK" sz="2000" baseline="0" dirty="0"/>
              <a:t> atribúty zhlukov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Zhluky môžu byť rozpoznané ako hľadané triedy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baseline="0" dirty="0"/>
              <a:t>Nové prípady sa priraďujú do zhlukov na základe podobnosti</a:t>
            </a:r>
          </a:p>
          <a:p>
            <a:pPr marL="0" indent="0">
              <a:buNone/>
              <a:defRPr/>
            </a:pPr>
            <a:endParaRPr lang="sk-SK" sz="2000" baseline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COBWEB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500" y="1166380"/>
            <a:ext cx="8001000" cy="5072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altLang="sk-SK" sz="1600" b="1" i="1" dirty="0" err="1">
                <a:solidFill>
                  <a:srgbClr val="7E0000"/>
                </a:solidFill>
              </a:rPr>
              <a:t>if</a:t>
            </a:r>
            <a:r>
              <a:rPr lang="sk-SK" altLang="sk-SK" sz="1600" b="1" i="1" dirty="0"/>
              <a:t>      S1</a:t>
            </a:r>
            <a:r>
              <a:rPr lang="sk-SK" altLang="sk-SK" sz="1600" i="1" dirty="0"/>
              <a:t> je najlepšie skóre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b="1" i="1" dirty="0" err="1">
                <a:solidFill>
                  <a:srgbClr val="7E0000"/>
                </a:solidFill>
              </a:rPr>
              <a:t>then</a:t>
            </a:r>
            <a:r>
              <a:rPr lang="sk-SK" altLang="sk-SK" sz="1600" b="1" i="1" dirty="0"/>
              <a:t> COBWEB(C1,Príklad)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b="1" i="1" dirty="0" err="1">
                <a:solidFill>
                  <a:srgbClr val="7E0000"/>
                </a:solidFill>
              </a:rPr>
              <a:t>else</a:t>
            </a:r>
            <a:r>
              <a:rPr lang="sk-SK" altLang="sk-SK" sz="1600" b="1" i="1" dirty="0"/>
              <a:t>	</a:t>
            </a:r>
            <a:r>
              <a:rPr lang="sk-SK" altLang="sk-SK" sz="1600" b="1" i="1" dirty="0" err="1"/>
              <a:t>if</a:t>
            </a:r>
            <a:r>
              <a:rPr lang="sk-SK" altLang="sk-SK" sz="1600" b="1" i="1" dirty="0"/>
              <a:t>      S2</a:t>
            </a:r>
            <a:r>
              <a:rPr lang="sk-SK" altLang="sk-SK" sz="1600" i="1" dirty="0"/>
              <a:t> je najlepšie skóre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</a:t>
            </a:r>
            <a:r>
              <a:rPr lang="sk-SK" altLang="sk-SK" sz="1600" b="1" i="1" dirty="0" err="1"/>
              <a:t>then</a:t>
            </a:r>
            <a:r>
              <a:rPr lang="sk-SK" altLang="sk-SK" sz="1600" b="1" i="1" dirty="0"/>
              <a:t> COBWEB(C2,Príklad)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</a:t>
            </a:r>
            <a:r>
              <a:rPr lang="sk-SK" altLang="sk-SK" sz="1600" b="1" i="1" dirty="0" err="1"/>
              <a:t>else</a:t>
            </a:r>
            <a:r>
              <a:rPr lang="sk-SK" altLang="sk-SK" sz="1600" b="1" i="1" dirty="0"/>
              <a:t>  </a:t>
            </a:r>
            <a:r>
              <a:rPr lang="sk-SK" altLang="sk-SK" sz="1600" b="1" i="1" dirty="0" err="1">
                <a:solidFill>
                  <a:srgbClr val="7E0000"/>
                </a:solidFill>
              </a:rPr>
              <a:t>if</a:t>
            </a:r>
            <a:r>
              <a:rPr lang="sk-SK" altLang="sk-SK" sz="1600" b="1" i="1" dirty="0">
                <a:solidFill>
                  <a:srgbClr val="7E0000"/>
                </a:solidFill>
              </a:rPr>
              <a:t> </a:t>
            </a:r>
            <a:r>
              <a:rPr lang="sk-SK" altLang="sk-SK" sz="1600" b="1" i="1" dirty="0"/>
              <a:t>S3</a:t>
            </a:r>
            <a:r>
              <a:rPr lang="sk-SK" altLang="sk-SK" sz="1600" i="1" dirty="0"/>
              <a:t> je najlepšie skóre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       </a:t>
            </a:r>
            <a:r>
              <a:rPr lang="sk-SK" altLang="sk-SK" sz="1600" b="1" i="1" dirty="0"/>
              <a:t> </a:t>
            </a:r>
            <a:r>
              <a:rPr lang="sk-SK" altLang="sk-SK" sz="1600" b="1" i="1" dirty="0" err="1">
                <a:solidFill>
                  <a:srgbClr val="7E0000"/>
                </a:solidFill>
              </a:rPr>
              <a:t>then</a:t>
            </a:r>
            <a:r>
              <a:rPr lang="sk-SK" altLang="sk-SK" sz="1600" i="1" dirty="0"/>
              <a:t> nový zhluk bude mať pravdepodobnosti nového príkladu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       </a:t>
            </a:r>
            <a:r>
              <a:rPr lang="sk-SK" altLang="sk-SK" sz="1600" b="1" i="1" dirty="0"/>
              <a:t> </a:t>
            </a:r>
            <a:r>
              <a:rPr lang="sk-SK" altLang="sk-SK" sz="1600" b="1" i="1" dirty="0" err="1">
                <a:solidFill>
                  <a:srgbClr val="7E0000"/>
                </a:solidFill>
              </a:rPr>
              <a:t>else</a:t>
            </a:r>
            <a:r>
              <a:rPr lang="sk-SK" altLang="sk-SK" sz="1600" b="1" i="1" dirty="0"/>
              <a:t>	</a:t>
            </a:r>
            <a:r>
              <a:rPr lang="sk-SK" altLang="sk-SK" sz="1600" b="1" i="1" dirty="0" err="1"/>
              <a:t>if</a:t>
            </a:r>
            <a:r>
              <a:rPr lang="sk-SK" altLang="sk-SK" sz="1600" b="1" i="1" dirty="0"/>
              <a:t> S4</a:t>
            </a:r>
            <a:r>
              <a:rPr lang="sk-SK" altLang="sk-SK" sz="1600" i="1" dirty="0"/>
              <a:t> je najlepšie skóre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		</a:t>
            </a:r>
            <a:r>
              <a:rPr lang="sk-SK" altLang="sk-SK" sz="1600" b="1" i="1" dirty="0" err="1"/>
              <a:t>then</a:t>
            </a:r>
            <a:r>
              <a:rPr lang="sk-SK" altLang="sk-SK" sz="1600" b="1" i="1" dirty="0"/>
              <a:t> </a:t>
            </a:r>
            <a:r>
              <a:rPr lang="sk-SK" altLang="sk-SK" sz="1600" b="1" i="1" dirty="0" err="1">
                <a:solidFill>
                  <a:srgbClr val="006666"/>
                </a:solidFill>
              </a:rPr>
              <a:t>begin</a:t>
            </a:r>
            <a:endParaRPr lang="cs-CZ" altLang="sk-SK" sz="1600" dirty="0">
              <a:solidFill>
                <a:srgbClr val="006666"/>
              </a:solidFill>
            </a:endParaRPr>
          </a:p>
          <a:p>
            <a:pPr marL="0" indent="0">
              <a:buNone/>
            </a:pPr>
            <a:r>
              <a:rPr lang="sk-SK" altLang="sk-SK" sz="1600" i="1" dirty="0"/>
              <a:t>				nech </a:t>
            </a:r>
            <a:r>
              <a:rPr lang="sk-SK" altLang="sk-SK" sz="1600" b="1" i="1" dirty="0"/>
              <a:t>Cm</a:t>
            </a:r>
            <a:r>
              <a:rPr lang="sk-SK" altLang="sk-SK" sz="1600" i="1" dirty="0"/>
              <a:t> je výsledok spojenia </a:t>
            </a:r>
            <a:r>
              <a:rPr lang="sk-SK" altLang="sk-SK" sz="1600" b="1" i="1" dirty="0"/>
              <a:t>C1</a:t>
            </a:r>
            <a:r>
              <a:rPr lang="sk-SK" altLang="sk-SK" sz="1600" i="1" dirty="0"/>
              <a:t> a </a:t>
            </a:r>
            <a:r>
              <a:rPr lang="sk-SK" altLang="sk-SK" sz="1600" b="1" i="1" dirty="0"/>
              <a:t>C2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			</a:t>
            </a:r>
            <a:r>
              <a:rPr lang="sk-SK" altLang="sk-SK" sz="1600" b="1" i="1" dirty="0"/>
              <a:t>COBWEB(</a:t>
            </a:r>
            <a:r>
              <a:rPr lang="sk-SK" altLang="sk-SK" sz="1600" b="1" i="1" dirty="0" err="1"/>
              <a:t>Cm,Príklad</a:t>
            </a:r>
            <a:r>
              <a:rPr lang="sk-SK" altLang="sk-SK" sz="1600" b="1" i="1" dirty="0"/>
              <a:t>)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		        </a:t>
            </a:r>
            <a:r>
              <a:rPr lang="sk-SK" altLang="sk-SK" sz="1600" b="1" i="1" dirty="0">
                <a:solidFill>
                  <a:srgbClr val="006666"/>
                </a:solidFill>
              </a:rPr>
              <a:t>end</a:t>
            </a:r>
            <a:endParaRPr lang="cs-CZ" altLang="sk-SK" sz="1600" dirty="0">
              <a:solidFill>
                <a:srgbClr val="006666"/>
              </a:solidFill>
            </a:endParaRPr>
          </a:p>
          <a:p>
            <a:pPr marL="0" indent="0">
              <a:buNone/>
            </a:pPr>
            <a:r>
              <a:rPr lang="sk-SK" altLang="sk-SK" sz="1600" i="1" dirty="0"/>
              <a:t>			</a:t>
            </a:r>
            <a:r>
              <a:rPr lang="sk-SK" altLang="sk-SK" sz="1600" b="1" i="1" dirty="0" err="1"/>
              <a:t>else</a:t>
            </a:r>
            <a:r>
              <a:rPr lang="sk-SK" altLang="sk-SK" sz="1600" b="1" i="1" dirty="0"/>
              <a:t>	</a:t>
            </a:r>
            <a:r>
              <a:rPr lang="sk-SK" altLang="sk-SK" sz="1600" b="1" i="1" dirty="0" err="1">
                <a:solidFill>
                  <a:srgbClr val="7E0000"/>
                </a:solidFill>
              </a:rPr>
              <a:t>if</a:t>
            </a:r>
            <a:r>
              <a:rPr lang="sk-SK" altLang="sk-SK" sz="1600" b="1" i="1" dirty="0">
                <a:solidFill>
                  <a:srgbClr val="7E0000"/>
                </a:solidFill>
              </a:rPr>
              <a:t> </a:t>
            </a:r>
            <a:r>
              <a:rPr lang="sk-SK" altLang="sk-SK" sz="1600" b="1" i="1" dirty="0"/>
              <a:t>S5</a:t>
            </a:r>
            <a:r>
              <a:rPr lang="sk-SK" altLang="sk-SK" sz="1600" i="1" dirty="0"/>
              <a:t> je najlepšie skóre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			</a:t>
            </a:r>
            <a:r>
              <a:rPr lang="sk-SK" altLang="sk-SK" sz="1600" b="1" i="1" dirty="0" err="1">
                <a:solidFill>
                  <a:srgbClr val="7E0000"/>
                </a:solidFill>
              </a:rPr>
              <a:t>then</a:t>
            </a:r>
            <a:r>
              <a:rPr lang="sk-SK" altLang="sk-SK" sz="1600" b="1" i="1" dirty="0"/>
              <a:t> </a:t>
            </a:r>
            <a:r>
              <a:rPr lang="sk-SK" altLang="sk-SK" sz="1600" b="1" i="1" dirty="0" err="1">
                <a:solidFill>
                  <a:srgbClr val="006666"/>
                </a:solidFill>
              </a:rPr>
              <a:t>begin</a:t>
            </a:r>
            <a:endParaRPr lang="cs-CZ" altLang="sk-SK" sz="1600" dirty="0">
              <a:solidFill>
                <a:srgbClr val="006666"/>
              </a:solidFill>
            </a:endParaRPr>
          </a:p>
          <a:p>
            <a:pPr marL="0" indent="0">
              <a:buNone/>
            </a:pPr>
            <a:r>
              <a:rPr lang="sk-SK" altLang="sk-SK" sz="1600" i="1" dirty="0"/>
              <a:t>					rozdeľ </a:t>
            </a:r>
            <a:r>
              <a:rPr lang="sk-SK" altLang="sk-SK" sz="1600" b="1" i="1" dirty="0"/>
              <a:t>C1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				</a:t>
            </a:r>
            <a:r>
              <a:rPr lang="sk-SK" altLang="sk-SK" sz="1600" b="1" i="1" dirty="0"/>
              <a:t>COBWEB(</a:t>
            </a:r>
            <a:r>
              <a:rPr lang="sk-SK" altLang="sk-SK" sz="1600" b="1" i="1" dirty="0" err="1"/>
              <a:t>Uzol,Príklad</a:t>
            </a:r>
            <a:r>
              <a:rPr lang="sk-SK" altLang="sk-SK" sz="1600" b="1" i="1" dirty="0"/>
              <a:t>)</a:t>
            </a:r>
            <a:endParaRPr lang="cs-CZ" altLang="sk-SK" sz="1600" dirty="0"/>
          </a:p>
          <a:p>
            <a:pPr marL="0" indent="0">
              <a:buNone/>
            </a:pPr>
            <a:r>
              <a:rPr lang="sk-SK" altLang="sk-SK" sz="1600" i="1" dirty="0"/>
              <a:t>				        </a:t>
            </a:r>
            <a:r>
              <a:rPr lang="sk-SK" altLang="sk-SK" sz="1600" b="1" i="1" dirty="0">
                <a:solidFill>
                  <a:srgbClr val="006666"/>
                </a:solidFill>
              </a:rPr>
              <a:t>end</a:t>
            </a:r>
            <a:endParaRPr lang="cs-CZ" altLang="sk-SK" sz="1600" dirty="0">
              <a:solidFill>
                <a:srgbClr val="006666"/>
              </a:solidFill>
            </a:endParaRPr>
          </a:p>
          <a:p>
            <a:pPr marL="0" indent="0">
              <a:buNone/>
            </a:pPr>
            <a:r>
              <a:rPr lang="sk-SK" altLang="sk-SK" sz="1600" b="1" i="1" dirty="0">
                <a:solidFill>
                  <a:srgbClr val="006666"/>
                </a:solidFill>
              </a:rPr>
              <a:t>end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6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COBWEB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08243"/>
            <a:ext cx="8315326" cy="51925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altLang="sk-SK" b="1" dirty="0">
                <a:solidFill>
                  <a:srgbClr val="006666"/>
                </a:solidFill>
              </a:rPr>
              <a:t>Užitočnosť zhluku</a:t>
            </a:r>
          </a:p>
          <a:p>
            <a:pPr>
              <a:buFont typeface="Courier New" panose="02070309020205020404" pitchFamily="49" charset="0"/>
              <a:buChar char="o"/>
            </a:pPr>
            <a:endParaRPr lang="sk-SK" altLang="sk-SK" dirty="0"/>
          </a:p>
          <a:p>
            <a:pPr>
              <a:buFont typeface="Courier New" panose="02070309020205020404" pitchFamily="49" charset="0"/>
              <a:buChar char="o"/>
            </a:pPr>
            <a:endParaRPr lang="sk-SK" altLang="sk-SK" dirty="0"/>
          </a:p>
          <a:p>
            <a:pPr>
              <a:buFont typeface="Courier New" panose="02070309020205020404" pitchFamily="49" charset="0"/>
              <a:buChar char="o"/>
            </a:pPr>
            <a:endParaRPr lang="sk-SK" altLang="sk-SK" dirty="0"/>
          </a:p>
          <a:p>
            <a:pPr marL="0" indent="0">
              <a:buNone/>
              <a:defRPr/>
            </a:pPr>
            <a:endParaRPr lang="sk-SK" b="1" dirty="0"/>
          </a:p>
          <a:p>
            <a:pPr marL="0" indent="0">
              <a:buNone/>
              <a:defRPr/>
            </a:pPr>
            <a:r>
              <a:rPr lang="sk-SK" b="1" dirty="0"/>
              <a:t>predpovedateľnosť p(</a:t>
            </a:r>
            <a:r>
              <a:rPr lang="sk-SK" b="1" dirty="0" err="1"/>
              <a:t>a</a:t>
            </a:r>
            <a:r>
              <a:rPr lang="sk-SK" sz="1900" b="1" baseline="-25000" dirty="0" err="1"/>
              <a:t>i</a:t>
            </a:r>
            <a:r>
              <a:rPr lang="sk-SK" b="1" dirty="0"/>
              <a:t>=</a:t>
            </a:r>
            <a:r>
              <a:rPr lang="sk-SK" b="1" dirty="0" err="1"/>
              <a:t>v</a:t>
            </a:r>
            <a:r>
              <a:rPr lang="sk-SK" b="1" baseline="-25000" dirty="0" err="1"/>
              <a:t>ij</a:t>
            </a:r>
            <a:r>
              <a:rPr lang="sk-SK" b="1" dirty="0"/>
              <a:t>/</a:t>
            </a:r>
            <a:r>
              <a:rPr lang="sk-SK" b="1" dirty="0" err="1"/>
              <a:t>c</a:t>
            </a:r>
            <a:r>
              <a:rPr lang="sk-SK" b="1" baseline="-25000" dirty="0" err="1"/>
              <a:t>k</a:t>
            </a:r>
            <a:r>
              <a:rPr lang="sk-SK" b="1" dirty="0"/>
              <a:t>)</a:t>
            </a:r>
            <a:r>
              <a:rPr lang="sk-SK" dirty="0"/>
              <a:t> 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/>
              <a:t>je pravdepodobnosť, že ak </a:t>
            </a:r>
            <a:r>
              <a:rPr lang="sk-SK" dirty="0" err="1"/>
              <a:t>trénovací</a:t>
            </a:r>
            <a:r>
              <a:rPr lang="sk-SK" dirty="0"/>
              <a:t> príklad patrí do zhluku  </a:t>
            </a:r>
            <a:r>
              <a:rPr lang="sk-SK" b="1" dirty="0" err="1"/>
              <a:t>c</a:t>
            </a:r>
            <a:r>
              <a:rPr lang="sk-SK" b="1" baseline="-25000" dirty="0" err="1"/>
              <a:t>k</a:t>
            </a:r>
            <a:r>
              <a:rPr lang="sk-SK" dirty="0"/>
              <a:t> potom má hodnotu  </a:t>
            </a:r>
            <a:r>
              <a:rPr lang="sk-SK" b="1" dirty="0" err="1"/>
              <a:t>v</a:t>
            </a:r>
            <a:r>
              <a:rPr lang="sk-SK" b="1" baseline="-25000" dirty="0" err="1"/>
              <a:t>ij</a:t>
            </a:r>
            <a:r>
              <a:rPr lang="sk-SK" dirty="0"/>
              <a:t>  atribútu  </a:t>
            </a:r>
            <a:r>
              <a:rPr lang="sk-SK" b="1" dirty="0" err="1"/>
              <a:t>a</a:t>
            </a:r>
            <a:r>
              <a:rPr lang="sk-SK" b="1" baseline="-25000" dirty="0" err="1"/>
              <a:t>i</a:t>
            </a:r>
            <a:r>
              <a:rPr lang="sk-SK" dirty="0"/>
              <a:t>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/>
              <a:t>čím je táto pravdepodobnosť vyššia, tým skôr budú mať dva príklady v tej istej kategórii resp. zhluku tie isté hodnoty atribútov</a:t>
            </a:r>
          </a:p>
          <a:p>
            <a:pPr marL="0" indent="0">
              <a:buNone/>
              <a:defRPr/>
            </a:pPr>
            <a:r>
              <a:rPr lang="sk-SK" b="1" dirty="0" err="1"/>
              <a:t>prediktívnosť</a:t>
            </a:r>
            <a:r>
              <a:rPr lang="sk-SK" b="1" dirty="0"/>
              <a:t>  p(</a:t>
            </a:r>
            <a:r>
              <a:rPr lang="sk-SK" b="1" dirty="0" err="1"/>
              <a:t>c</a:t>
            </a:r>
            <a:r>
              <a:rPr lang="sk-SK" b="1" baseline="-25000" dirty="0" err="1"/>
              <a:t>k</a:t>
            </a:r>
            <a:r>
              <a:rPr lang="sk-SK" b="1" dirty="0"/>
              <a:t>/</a:t>
            </a:r>
            <a:r>
              <a:rPr lang="sk-SK" b="1" dirty="0" err="1"/>
              <a:t>a</a:t>
            </a:r>
            <a:r>
              <a:rPr lang="sk-SK" b="1" baseline="-25000" dirty="0" err="1"/>
              <a:t>i</a:t>
            </a:r>
            <a:r>
              <a:rPr lang="sk-SK" b="1" dirty="0"/>
              <a:t>=</a:t>
            </a:r>
            <a:r>
              <a:rPr lang="sk-SK" b="1" dirty="0" err="1"/>
              <a:t>v</a:t>
            </a:r>
            <a:r>
              <a:rPr lang="sk-SK" b="1" baseline="-25000" dirty="0" err="1"/>
              <a:t>ij</a:t>
            </a:r>
            <a:r>
              <a:rPr lang="sk-SK" b="1" dirty="0"/>
              <a:t>)</a:t>
            </a:r>
            <a:r>
              <a:rPr lang="sk-SK" dirty="0"/>
              <a:t> 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/>
              <a:t>je pravdepodobnosť, s ktorou </a:t>
            </a:r>
            <a:r>
              <a:rPr lang="sk-SK" dirty="0" err="1"/>
              <a:t>trénovací</a:t>
            </a:r>
            <a:r>
              <a:rPr lang="sk-SK" dirty="0"/>
              <a:t> príklad patrí do kategórie </a:t>
            </a:r>
            <a:r>
              <a:rPr lang="sk-SK" b="1" dirty="0" err="1"/>
              <a:t>c</a:t>
            </a:r>
            <a:r>
              <a:rPr lang="sk-SK" b="1" baseline="-25000" dirty="0" err="1"/>
              <a:t>k</a:t>
            </a:r>
            <a:r>
              <a:rPr lang="sk-SK" dirty="0"/>
              <a:t>, ak má hodnoty  </a:t>
            </a:r>
            <a:r>
              <a:rPr lang="sk-SK" b="1" dirty="0" err="1"/>
              <a:t>v</a:t>
            </a:r>
            <a:r>
              <a:rPr lang="sk-SK" b="1" baseline="-25000" dirty="0" err="1"/>
              <a:t>ij</a:t>
            </a:r>
            <a:r>
              <a:rPr lang="sk-SK" dirty="0"/>
              <a:t>  atribútov  </a:t>
            </a:r>
            <a:r>
              <a:rPr lang="sk-SK" b="1" dirty="0" err="1"/>
              <a:t>a</a:t>
            </a:r>
            <a:r>
              <a:rPr lang="sk-SK" b="1" baseline="-25000" dirty="0" err="1"/>
              <a:t>i</a:t>
            </a:r>
            <a:r>
              <a:rPr lang="sk-SK" dirty="0"/>
              <a:t> 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/>
              <a:t>Čím vyššia je táto pravdepodobnosť, tým menej platí, že príklady iných zhlukov budú mať rovnaké hodnoty atribútov.</a:t>
            </a:r>
            <a:endParaRPr lang="cs-CZ" dirty="0"/>
          </a:p>
          <a:p>
            <a:pPr marL="0" indent="0">
              <a:buNone/>
              <a:defRPr/>
            </a:pPr>
            <a:r>
              <a:rPr lang="sk-SK" b="1" dirty="0"/>
              <a:t>váha  p(</a:t>
            </a:r>
            <a:r>
              <a:rPr lang="sk-SK" b="1" dirty="0" err="1"/>
              <a:t>a</a:t>
            </a:r>
            <a:r>
              <a:rPr lang="sk-SK" b="1" baseline="-25000" dirty="0" err="1"/>
              <a:t>i</a:t>
            </a:r>
            <a:r>
              <a:rPr lang="sk-SK" b="1" dirty="0"/>
              <a:t>=</a:t>
            </a:r>
            <a:r>
              <a:rPr lang="sk-SK" b="1" dirty="0" err="1"/>
              <a:t>v</a:t>
            </a:r>
            <a:r>
              <a:rPr lang="sk-SK" b="1" baseline="-25000" dirty="0" err="1"/>
              <a:t>ij</a:t>
            </a:r>
            <a:r>
              <a:rPr lang="sk-SK" b="1" dirty="0"/>
              <a:t>) 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dirty="0"/>
              <a:t>zabezpečuje, že hodnoty atribútov, ktoré sa častejšie vyskytujú, budú mať silnejší vplyv na ohodnotenie kvality zhluku</a:t>
            </a:r>
            <a:r>
              <a:rPr lang="cs-CZ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endParaRPr lang="sk-SK" alt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019168"/>
              </p:ext>
            </p:extLst>
          </p:nvPr>
        </p:nvGraphicFramePr>
        <p:xfrm>
          <a:off x="876300" y="1682752"/>
          <a:ext cx="7667625" cy="91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3683000" imgH="393700" progId="Equation.3">
                  <p:embed/>
                </p:oleObj>
              </mc:Choice>
              <mc:Fallback>
                <p:oleObj name="Rovnica" r:id="rId2" imgW="3683000" imgH="393700" progId="Equation.3">
                  <p:embed/>
                  <p:pic>
                    <p:nvPicPr>
                      <p:cNvPr id="205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682752"/>
                        <a:ext cx="7667625" cy="915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31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DBSCAN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42230"/>
            <a:ext cx="8229600" cy="5407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altLang="sk-SK" sz="1800" dirty="0" err="1">
                <a:solidFill>
                  <a:srgbClr val="7E0000"/>
                </a:solidFill>
              </a:rPr>
              <a:t>D</a:t>
            </a:r>
            <a:r>
              <a:rPr lang="sk-SK" altLang="sk-SK" sz="1800" dirty="0" err="1"/>
              <a:t>ensity-</a:t>
            </a:r>
            <a:r>
              <a:rPr lang="sk-SK" altLang="sk-SK" sz="1800" dirty="0" err="1">
                <a:solidFill>
                  <a:srgbClr val="7E0000"/>
                </a:solidFill>
              </a:rPr>
              <a:t>b</a:t>
            </a:r>
            <a:r>
              <a:rPr lang="sk-SK" altLang="sk-SK" sz="1800" dirty="0" err="1"/>
              <a:t>ased</a:t>
            </a:r>
            <a:r>
              <a:rPr lang="sk-SK" altLang="sk-SK" sz="1800" dirty="0"/>
              <a:t> </a:t>
            </a:r>
            <a:r>
              <a:rPr lang="sk-SK" altLang="sk-SK" sz="1800" dirty="0" err="1">
                <a:solidFill>
                  <a:srgbClr val="7E0000"/>
                </a:solidFill>
              </a:rPr>
              <a:t>S</a:t>
            </a:r>
            <a:r>
              <a:rPr lang="sk-SK" altLang="sk-SK" sz="1800" dirty="0" err="1"/>
              <a:t>patial</a:t>
            </a:r>
            <a:r>
              <a:rPr lang="sk-SK" altLang="sk-SK" sz="1800" dirty="0"/>
              <a:t> </a:t>
            </a:r>
            <a:r>
              <a:rPr lang="sk-SK" altLang="sk-SK" sz="1800" dirty="0" err="1">
                <a:solidFill>
                  <a:srgbClr val="7E0000"/>
                </a:solidFill>
              </a:rPr>
              <a:t>C</a:t>
            </a:r>
            <a:r>
              <a:rPr lang="sk-SK" altLang="sk-SK" sz="1800" dirty="0" err="1"/>
              <a:t>lustering</a:t>
            </a:r>
            <a:r>
              <a:rPr lang="sk-SK" altLang="sk-SK" sz="1800" dirty="0"/>
              <a:t> of </a:t>
            </a:r>
            <a:r>
              <a:rPr lang="sk-SK" altLang="sk-SK" sz="1800" dirty="0" err="1">
                <a:solidFill>
                  <a:srgbClr val="7E0000"/>
                </a:solidFill>
              </a:rPr>
              <a:t>A</a:t>
            </a:r>
            <a:r>
              <a:rPr lang="sk-SK" altLang="sk-SK" sz="1800" dirty="0" err="1"/>
              <a:t>pplications</a:t>
            </a:r>
            <a:r>
              <a:rPr lang="sk-SK" altLang="sk-SK" sz="1800" dirty="0"/>
              <a:t> </a:t>
            </a:r>
            <a:r>
              <a:rPr lang="sk-SK" altLang="sk-SK" sz="1800" dirty="0" err="1"/>
              <a:t>with</a:t>
            </a:r>
            <a:r>
              <a:rPr lang="sk-SK" altLang="sk-SK" sz="1800" dirty="0"/>
              <a:t> </a:t>
            </a:r>
            <a:r>
              <a:rPr lang="sk-SK" altLang="sk-SK" sz="1800" dirty="0" err="1">
                <a:solidFill>
                  <a:srgbClr val="7E0000"/>
                </a:solidFill>
              </a:rPr>
              <a:t>N</a:t>
            </a:r>
            <a:r>
              <a:rPr lang="sk-SK" altLang="sk-SK" sz="1800" dirty="0" err="1"/>
              <a:t>oise</a:t>
            </a:r>
            <a:endParaRPr lang="sk-SK" altLang="sk-SK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solidFill>
                  <a:srgbClr val="000000"/>
                </a:solidFill>
                <a:ea typeface="Calibri" panose="020F0502020204030204" pitchFamily="34" charset="0"/>
              </a:rPr>
              <a:t>Navrhol Martin Ester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Z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hlukovacie</a:t>
            </a:r>
            <a:r>
              <a:rPr lang="sk-SK" sz="1800" dirty="0">
                <a:effectLst/>
                <a:ea typeface="Calibri" panose="020F0502020204030204" pitchFamily="34" charset="0"/>
              </a:rPr>
              <a:t> metódy založené na vzdialenosti formujú v tvare kruhu, gule, ...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Metódy založené na hustote boli navrhnuté na objavovanie </a:t>
            </a:r>
            <a:r>
              <a:rPr lang="sk-SK" sz="1800" dirty="0">
                <a:solidFill>
                  <a:srgbClr val="00B0F0"/>
                </a:solidFill>
                <a:effectLst/>
                <a:ea typeface="Calibri" panose="020F0502020204030204" pitchFamily="34" charset="0"/>
              </a:rPr>
              <a:t>zhlukov rôznych tvarov.</a:t>
            </a:r>
            <a:endParaRPr lang="sk-SK" sz="1800" dirty="0">
              <a:solidFill>
                <a:srgbClr val="00B0F0"/>
              </a:solidFill>
              <a:ea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solidFill>
                  <a:srgbClr val="000000"/>
                </a:solidFill>
                <a:ea typeface="Calibri" panose="020F0502020204030204" pitchFamily="34" charset="0"/>
              </a:rPr>
              <a:t>Je to a</a:t>
            </a: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lgoritmus na zhlukovanie objektov (TP) </a:t>
            </a:r>
            <a:r>
              <a:rPr lang="sk-SK" sz="1800" dirty="0">
                <a:solidFill>
                  <a:srgbClr val="00B0F0"/>
                </a:solidFill>
                <a:effectLst/>
                <a:ea typeface="Calibri" panose="020F0502020204030204" pitchFamily="34" charset="0"/>
              </a:rPr>
              <a:t>na základe hustoty</a:t>
            </a: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Ide o vytváranie zhlukov tak, aby v okolí každého zahrnutého </a:t>
            </a:r>
            <a:r>
              <a:rPr lang="sk-SK" sz="1800" dirty="0">
                <a:ea typeface="Calibri" panose="020F0502020204030204" pitchFamily="34" charset="0"/>
              </a:rPr>
              <a:t>objektu bolo</a:t>
            </a:r>
            <a:r>
              <a:rPr lang="sk-SK" sz="1800" dirty="0">
                <a:effectLst/>
                <a:ea typeface="Calibri" panose="020F0502020204030204" pitchFamily="34" charset="0"/>
              </a:rPr>
              <a:t> aspoň </a:t>
            </a:r>
            <a:r>
              <a:rPr lang="sk-SK" sz="1800" i="1" dirty="0" err="1">
                <a:effectLst/>
                <a:ea typeface="Calibri" panose="020F0502020204030204" pitchFamily="34" charset="0"/>
              </a:rPr>
              <a:t>N</a:t>
            </a:r>
            <a:r>
              <a:rPr lang="sk-SK" sz="1800" i="1" baseline="-25000" dirty="0" err="1">
                <a:effectLst/>
                <a:ea typeface="Calibri" panose="020F0502020204030204" pitchFamily="34" charset="0"/>
              </a:rPr>
              <a:t>min</a:t>
            </a:r>
            <a:r>
              <a:rPr lang="sk-SK" sz="1800" dirty="0">
                <a:effectLst/>
                <a:ea typeface="Calibri" panose="020F0502020204030204" pitchFamily="34" charset="0"/>
              </a:rPr>
              <a:t> ďalších objektov.</a:t>
            </a:r>
            <a:endParaRPr lang="sk-SK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Zoskupuje body, ktoré sú blízko seba (body s mnohými blízkymi susedmi).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solidFill>
                  <a:srgbClr val="000000"/>
                </a:solidFill>
                <a:ea typeface="Calibri" panose="020F0502020204030204" pitchFamily="34" charset="0"/>
              </a:rPr>
              <a:t>O</a:t>
            </a: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značuje ako odľahlé body, ktoré sú v oblastiach s nízkou hustotou (ktorej najbližší susedia ležia ďaleko).</a:t>
            </a:r>
          </a:p>
          <a:p>
            <a:pPr marL="0" indent="0">
              <a:buNone/>
            </a:pP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Algoritmus DBSCAN sa často používa na vyhľadanie asociácií a štruktúr v dátach, ktoré môžu byť relevantné pri hľadaní vzorov a trendov</a:t>
            </a:r>
            <a:r>
              <a:rPr lang="sk-SK" altLang="sk-SK" sz="1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DBSCAN je najrýchlejšia metóda vytvárania zhlukov (klastrov).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solidFill>
                  <a:srgbClr val="000000"/>
                </a:solidFill>
                <a:ea typeface="Calibri" panose="020F0502020204030204" pitchFamily="34" charset="0"/>
              </a:rPr>
              <a:t>J</a:t>
            </a: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 použiteľná, iba ak je jasné, ktorá vyhľadávacia vzdialenosť sa má použiť pre všetky potenciálne klastre – podmienkou je podobná hustota všetkých dôležitých zhlukov (klastrov).</a:t>
            </a:r>
            <a:endParaRPr lang="sk-SK" altLang="sk-SK" sz="18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5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DBSCAN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66900"/>
                <a:ext cx="8315326" cy="539096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DBSCAN hľadá oblasti s vysokou hustotou, ktoré sú od seba oddelené oblasťami s nízkou hustotou.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sk-SK" sz="1800" dirty="0">
                    <a:effectLst/>
                    <a:ea typeface="Calibri" panose="020F0502020204030204" pitchFamily="34" charset="0"/>
                  </a:rPr>
                  <a:t>Môže objavovať aj oblasti s veľmi malou hustotou, teda objavovať aj odľahlé hodnoty ale aj nevhodné a rušivé objekty, teda šum.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Ako teda merať hustotu oblasti?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sk-SK" altLang="sk-SK" sz="1800" dirty="0">
                    <a:solidFill>
                      <a:srgbClr val="000000"/>
                    </a:solidFill>
                  </a:rPr>
                  <a:t>Pracuje v dvoch krokoch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Vypočíta hustotu v bode </a:t>
                </a:r>
                <a:r>
                  <a:rPr lang="sk-SK" sz="1800" b="1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P</a:t>
                </a:r>
                <a:r>
                  <a:rPr lang="sk-SK" sz="18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, čo je 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počet bodov v kružnici s polomerom </a:t>
                </a:r>
                <a:r>
                  <a:rPr lang="sk-SK" sz="1800" b="1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EPS (ϵ)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od bodu </a:t>
                </a:r>
                <a:r>
                  <a:rPr lang="sk-SK" sz="1800" b="1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P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Hustá oblasť je definovaná: pre každý bod v klastri obsahuje kruh s polomerom </a:t>
                </a:r>
                <a:r>
                  <a:rPr lang="sk-SK" sz="1800" b="1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ϵ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(</a:t>
                </a:r>
                <a:r>
                  <a:rPr lang="sk-SK" sz="18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epsilonové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susedstvo) aspoň minimálny počet bodov </a:t>
                </a:r>
                <a:r>
                  <a:rPr lang="sk-SK" sz="1800" b="1" i="1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MinPts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.</a:t>
                </a:r>
                <a:endParaRPr lang="sk-SK" sz="1800" b="1" dirty="0">
                  <a:solidFill>
                    <a:srgbClr val="000000"/>
                  </a:solidFill>
                  <a:ea typeface="Calibri" panose="020F0502020204030204" pitchFamily="34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sk-SK" sz="1800" dirty="0" err="1">
                    <a:solidFill>
                      <a:srgbClr val="006666"/>
                    </a:solidFill>
                    <a:effectLst/>
                    <a:ea typeface="Calibri" panose="020F0502020204030204" pitchFamily="34" charset="0"/>
                  </a:rPr>
                  <a:t>Epsilonové</a:t>
                </a:r>
                <a:r>
                  <a:rPr lang="sk-SK" sz="1800" dirty="0">
                    <a:solidFill>
                      <a:srgbClr val="006666"/>
                    </a:solidFill>
                    <a:effectLst/>
                    <a:ea typeface="Calibri" panose="020F0502020204030204" pitchFamily="34" charset="0"/>
                  </a:rPr>
                  <a:t> susedstvo bodu </a:t>
                </a:r>
                <a:r>
                  <a:rPr lang="sk-SK" sz="1800" b="1" i="1" dirty="0">
                    <a:solidFill>
                      <a:srgbClr val="006666"/>
                    </a:solidFill>
                    <a:effectLst/>
                    <a:ea typeface="Calibri" panose="020F0502020204030204" pitchFamily="34" charset="0"/>
                  </a:rPr>
                  <a:t>P</a:t>
                </a:r>
                <a:r>
                  <a:rPr lang="sk-SK" sz="1800" dirty="0">
                    <a:solidFill>
                      <a:srgbClr val="006666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v databáze </a:t>
                </a:r>
                <a:r>
                  <a:rPr lang="sk-SK" sz="1800" b="1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D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je definované:</a:t>
                </a:r>
              </a:p>
              <a:p>
                <a:pPr marL="0" indent="0">
                  <a:buNone/>
                </a:pPr>
                <a:r>
                  <a:rPr lang="sk-SK" sz="18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									</a:t>
                </a:r>
                <a14:m>
                  <m:oMath xmlns:m="http://schemas.openxmlformats.org/officeDocument/2006/math">
                    <m:r>
                      <a:rPr lang="sk-SK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𝑵</m:t>
                    </m:r>
                    <m:r>
                      <a:rPr lang="sk-SK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sk-SK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sk-SK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) = {</m:t>
                    </m:r>
                    <m:r>
                      <a:rPr lang="sk-SK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𝒒</m:t>
                    </m:r>
                    <m:r>
                      <a:rPr lang="sk-SK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sk-SK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𝑫</m:t>
                    </m:r>
                    <m:r>
                      <a:rPr lang="sk-SK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 | </m:t>
                    </m:r>
                    <m:r>
                      <a:rPr lang="sk-SK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𝒅𝒊𝒔𝒕</m:t>
                    </m:r>
                    <m:r>
                      <a:rPr lang="sk-SK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sk-SK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sk-SK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sk-SK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𝒒</m:t>
                    </m:r>
                    <m:r>
                      <a:rPr lang="sk-SK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) ≤ </m:t>
                    </m:r>
                    <m:r>
                      <a:rPr lang="sk-SK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𝝐</m:t>
                    </m:r>
                  </m:oMath>
                </a14:m>
                <a:r>
                  <a:rPr lang="uk-UA" sz="18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endParaRPr lang="sk-SK" sz="1800" i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uk-U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Podľa definície hustej oblasti možno bod klasifikovať ako </a:t>
                </a:r>
                <a:r>
                  <a:rPr lang="uk-UA" sz="1800" dirty="0">
                    <a:solidFill>
                      <a:srgbClr val="006666"/>
                    </a:solidFill>
                    <a:effectLst/>
                    <a:ea typeface="Times New Roman" panose="02020603050405020304" pitchFamily="18" charset="0"/>
                  </a:rPr>
                  <a:t>základný</a:t>
                </a:r>
                <a:r>
                  <a:rPr lang="sk-SK" sz="1800" dirty="0">
                    <a:solidFill>
                      <a:srgbClr val="006666"/>
                    </a:solidFill>
                    <a:effectLst/>
                    <a:ea typeface="Times New Roman" panose="02020603050405020304" pitchFamily="18" charset="0"/>
                  </a:rPr>
                  <a:t> jadrový</a:t>
                </a:r>
                <a:r>
                  <a:rPr lang="uk-UA" sz="1800" dirty="0">
                    <a:solidFill>
                      <a:srgbClr val="006666"/>
                    </a:solidFill>
                    <a:effectLst/>
                    <a:ea typeface="Times New Roman" panose="02020603050405020304" pitchFamily="18" charset="0"/>
                  </a:rPr>
                  <a:t> bod</a:t>
                </a:r>
                <a:r>
                  <a:rPr lang="uk-U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, ak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  <a:r>
                  <a:rPr lang="sk-SK" sz="1800" b="1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									</a:t>
                </a:r>
                <a:r>
                  <a:rPr lang="uk-UA" sz="1800" b="1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|N (p)| ≥ MinPts </a:t>
                </a:r>
                <a:endParaRPr lang="sk-SK" sz="1800" b="1" i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sk-SK" sz="1800" dirty="0">
                    <a:solidFill>
                      <a:srgbClr val="006666"/>
                    </a:solidFill>
                    <a:effectLst/>
                    <a:ea typeface="Calibri" panose="020F0502020204030204" pitchFamily="34" charset="0"/>
                  </a:rPr>
                  <a:t>Hraničný bod 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má vo svojom susedstve (</a:t>
                </a:r>
                <a:r>
                  <a:rPr lang="sk-SK" sz="1800" b="1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N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-</a:t>
                </a:r>
                <a:r>
                  <a:rPr lang="sk-SK" sz="18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neighborhood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) menej ako </a:t>
                </a:r>
                <a:r>
                  <a:rPr lang="sk-SK" sz="1800" b="1" i="1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MinPts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bodov, ale leží v blízkosti iného centrálneho bodu.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uk-U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Jedným 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s </a:t>
                </a:r>
                <a:r>
                  <a:rPr lang="uk-U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problémov 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je</a:t>
                </a:r>
                <a:r>
                  <a:rPr lang="uk-U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, že susedstvá hraničných bodov obsahujú podstatne menej bodov ako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centrálne </a:t>
                </a:r>
                <a:r>
                  <a:rPr lang="uk-U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body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- nastavenie</a:t>
                </a:r>
                <a:r>
                  <a:rPr lang="uk-U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uk-UA" sz="1800" b="1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MinPts</a:t>
                </a:r>
                <a:r>
                  <a:rPr lang="uk-U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na nízku úroveň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(kvôli hraničným bodom)</a:t>
                </a:r>
                <a:r>
                  <a:rPr lang="uk-U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, môže spôsobiť problém s elimináciou šumu</a:t>
                </a:r>
                <a:r>
                  <a:rPr lang="sk-SK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.</a:t>
                </a:r>
                <a:endParaRPr lang="sk-SK" altLang="sk-SK" sz="1800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66900"/>
                <a:ext cx="8315326" cy="5390964"/>
              </a:xfrm>
              <a:blipFill>
                <a:blip r:embed="rId2"/>
                <a:stretch>
                  <a:fillRect l="-367" t="-905" r="-117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6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DBSCAN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188" y="1243294"/>
            <a:ext cx="8229600" cy="4398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Rozlišuje 3 typy bodov. Každý bod v množine údajov môže byť určený ako jeden z nasledujúcich:</a:t>
            </a:r>
          </a:p>
          <a:p>
            <a:pPr marL="720000" indent="-457200">
              <a:buFont typeface="Courier New" panose="02070309020205020404" pitchFamily="49" charset="0"/>
              <a:buChar char="o"/>
            </a:pPr>
            <a:r>
              <a:rPr lang="sk-SK" sz="2000" dirty="0">
                <a:solidFill>
                  <a:srgbClr val="006666"/>
                </a:solidFill>
                <a:ea typeface="Calibri" panose="020F0502020204030204" pitchFamily="34" charset="0"/>
              </a:rPr>
              <a:t>Jadrový, základný bod (</a:t>
            </a:r>
            <a:r>
              <a:rPr lang="sk-SK" sz="2000" dirty="0" err="1">
                <a:solidFill>
                  <a:srgbClr val="006666"/>
                </a:solidFill>
                <a:ea typeface="Calibri" panose="020F0502020204030204" pitchFamily="34" charset="0"/>
              </a:rPr>
              <a:t>Core</a:t>
            </a:r>
            <a:r>
              <a:rPr lang="sk-SK" sz="2000" dirty="0">
                <a:solidFill>
                  <a:srgbClr val="006666"/>
                </a:solidFill>
                <a:ea typeface="Calibri" panose="020F0502020204030204" pitchFamily="34" charset="0"/>
              </a:rPr>
              <a:t>) </a:t>
            </a:r>
            <a:r>
              <a:rPr lang="sk-SK" sz="2000" dirty="0">
                <a:solidFill>
                  <a:srgbClr val="000000"/>
                </a:solidFill>
                <a:ea typeface="Calibri" panose="020F0502020204030204" pitchFamily="34" charset="0"/>
              </a:rPr>
              <a:t>- 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je bod, v ktorého blízkosti sa nachádza najmenej </a:t>
            </a:r>
            <a:r>
              <a:rPr lang="sk-SK" sz="20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bodov 	v určenom polomere </a:t>
            </a:r>
            <a:r>
              <a:rPr lang="sk-SK" sz="20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R.</a:t>
            </a:r>
            <a:endParaRPr lang="sk-SK" sz="2000" b="1" i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720000" indent="-457200">
              <a:buFont typeface="Courier New" panose="02070309020205020404" pitchFamily="49" charset="0"/>
              <a:buChar char="o"/>
            </a:pPr>
            <a:r>
              <a:rPr lang="sk-SK" sz="2000" dirty="0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Hraničný bod (</a:t>
            </a:r>
            <a:r>
              <a:rPr lang="sk-SK" sz="2000" dirty="0" err="1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Border</a:t>
            </a:r>
            <a:r>
              <a:rPr lang="sk-SK" sz="2000" dirty="0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) 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– jeho susedstvo (</a:t>
            </a:r>
            <a:r>
              <a:rPr lang="sk-SK" sz="20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neighborhood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 obsahuje menej ako </a:t>
            </a:r>
            <a:r>
              <a:rPr lang="sk-SK" sz="20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bodov a je prístupný z niektorého centrálneho bodu, </a:t>
            </a:r>
            <a:r>
              <a:rPr lang="sk-SK" sz="20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t.j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je umiestnený vo vzdialenosti </a:t>
            </a:r>
            <a:r>
              <a:rPr lang="sk-SK" sz="20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od daného centrálneho bodu.</a:t>
            </a:r>
          </a:p>
          <a:p>
            <a:pPr marL="720000" indent="-457200">
              <a:buFont typeface="Courier New" panose="02070309020205020404" pitchFamily="49" charset="0"/>
              <a:buChar char="o"/>
            </a:pPr>
            <a:r>
              <a:rPr lang="sk-SK" sz="2000" dirty="0">
                <a:solidFill>
                  <a:srgbClr val="006666"/>
                </a:solidFill>
                <a:ea typeface="Calibri" panose="020F0502020204030204" pitchFamily="34" charset="0"/>
              </a:rPr>
              <a:t>Šum, odľahlý bod (</a:t>
            </a:r>
            <a:r>
              <a:rPr lang="sk-SK" sz="2000" dirty="0" err="1">
                <a:solidFill>
                  <a:srgbClr val="006666"/>
                </a:solidFill>
                <a:ea typeface="Calibri" panose="020F0502020204030204" pitchFamily="34" charset="0"/>
              </a:rPr>
              <a:t>Noise</a:t>
            </a:r>
            <a:r>
              <a:rPr lang="sk-SK" sz="2000" dirty="0">
                <a:solidFill>
                  <a:srgbClr val="006666"/>
                </a:solidFill>
                <a:ea typeface="Calibri" panose="020F0502020204030204" pitchFamily="34" charset="0"/>
              </a:rPr>
              <a:t>)</a:t>
            </a:r>
            <a:r>
              <a:rPr lang="sk-SK" sz="2000" dirty="0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- je bod, ktorý nie je základným jadrom ani hraničným bodom, teda nie je dosť blízko na to, aby bol dosiahnuteľný z hlavného bodu.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Algoritmus DBSCAN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188" y="1243295"/>
            <a:ext cx="8229600" cy="458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Ilustrácia fungovania BDSCAN pre </a:t>
            </a:r>
            <a:r>
              <a:rPr lang="sk-SK" sz="20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ϵ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=1 a </a:t>
            </a:r>
            <a:r>
              <a:rPr lang="sk-SK" sz="2000" i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MinPts</a:t>
            </a:r>
            <a:r>
              <a:rPr lang="sk-SK" sz="20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=7</a:t>
            </a:r>
            <a:r>
              <a:rPr lang="sk-SK" sz="20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sk-SK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E274830B-E704-A4CA-0EB8-D2CD29B7F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37" y="1701651"/>
            <a:ext cx="6770316" cy="41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56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Algoritmus DBSCAN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5274" y="1044887"/>
            <a:ext cx="8617789" cy="5305113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Problém - </a:t>
            </a:r>
            <a:r>
              <a:rPr lang="sk-SK" sz="18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ϵ</a:t>
            </a: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epsilonové</a:t>
            </a: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susedstvo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 </a:t>
            </a: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hraničných bodov obsahuje menej bodov ako u jadrových – riešenie je menšie </a:t>
            </a:r>
            <a:r>
              <a:rPr lang="sk-SK" sz="1800" b="1" i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MinPts</a:t>
            </a:r>
            <a:r>
              <a:rPr lang="sk-SK" sz="1800" i="1" dirty="0">
                <a:solidFill>
                  <a:srgbClr val="000000"/>
                </a:solidFill>
                <a:ea typeface="Calibri" panose="020F0502020204030204" pitchFamily="34" charset="0"/>
              </a:rPr>
              <a:t>, </a:t>
            </a:r>
            <a:r>
              <a:rPr lang="sk-SK" sz="1800" dirty="0">
                <a:solidFill>
                  <a:srgbClr val="000000"/>
                </a:solidFill>
                <a:ea typeface="Calibri" panose="020F0502020204030204" pitchFamily="34" charset="0"/>
              </a:rPr>
              <a:t>aby boli zahrnuté hraničné body –</a:t>
            </a: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</a:rPr>
              <a:t>&gt;</a:t>
            </a:r>
            <a:r>
              <a:rPr lang="sk-SK" sz="1800" dirty="0">
                <a:solidFill>
                  <a:srgbClr val="000000"/>
                </a:solidFill>
                <a:ea typeface="Calibri" panose="020F0502020204030204" pitchFamily="34" charset="0"/>
              </a:rPr>
              <a:t> problém s elimináciou šumu.</a:t>
            </a:r>
            <a:endParaRPr lang="en-US" sz="18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Zavedenie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konceptu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bodov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dosiahnute</a:t>
            </a:r>
            <a:r>
              <a:rPr lang="sk-SK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ľný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hustotou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spojen</a:t>
            </a: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ý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hustotou</a:t>
            </a:r>
            <a:r>
              <a:rPr lang="sk-SK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</a:t>
            </a:r>
          </a:p>
          <a:p>
            <a:pPr marL="720000" indent="-457200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Priamo dosiahnuteľné hustotou (</a:t>
            </a:r>
            <a:r>
              <a:rPr lang="sk-SK" sz="1800" dirty="0" err="1">
                <a:solidFill>
                  <a:srgbClr val="006666"/>
                </a:solidFill>
                <a:ea typeface="Calibri" panose="020F0502020204030204" pitchFamily="34" charset="0"/>
              </a:rPr>
              <a:t>directly</a:t>
            </a: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 </a:t>
            </a:r>
            <a:r>
              <a:rPr lang="sk-SK" sz="1800" dirty="0" err="1">
                <a:solidFill>
                  <a:srgbClr val="006666"/>
                </a:solidFill>
                <a:ea typeface="Calibri" panose="020F0502020204030204" pitchFamily="34" charset="0"/>
              </a:rPr>
              <a:t>density</a:t>
            </a: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 </a:t>
            </a:r>
            <a:r>
              <a:rPr lang="sk-SK" sz="1800" dirty="0" err="1">
                <a:solidFill>
                  <a:srgbClr val="006666"/>
                </a:solidFill>
                <a:ea typeface="Calibri" panose="020F0502020204030204" pitchFamily="34" charset="0"/>
              </a:rPr>
              <a:t>reachable</a:t>
            </a: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)</a:t>
            </a:r>
            <a:r>
              <a:rPr lang="sk-SK" sz="1800" dirty="0">
                <a:ea typeface="Calibri" panose="020F0502020204030204" pitchFamily="34" charset="0"/>
              </a:rPr>
              <a:t>, ak:</a:t>
            </a:r>
          </a:p>
          <a:p>
            <a:pPr lvl="2" indent="-342900">
              <a:lnSpc>
                <a:spcPct val="107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sk-SK" sz="1800" b="1" i="1" dirty="0">
                <a:effectLst/>
                <a:ea typeface="Calibri" panose="020F0502020204030204" pitchFamily="34" charset="0"/>
              </a:rPr>
              <a:t>| N (b) | ≥ </a:t>
            </a:r>
            <a:r>
              <a:rPr lang="sk-SK" sz="1800" b="1" i="1" dirty="0" err="1">
                <a:effectLst/>
                <a:ea typeface="Calibri" panose="020F0502020204030204" pitchFamily="34" charset="0"/>
              </a:rPr>
              <a:t>MinPts</a:t>
            </a:r>
            <a:r>
              <a:rPr lang="sk-SK" sz="1800" b="1" i="1" dirty="0">
                <a:ea typeface="Calibri" panose="020F0502020204030204" pitchFamily="34" charset="0"/>
              </a:rPr>
              <a:t>,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 </a:t>
            </a:r>
            <a:r>
              <a:rPr lang="sk-SK" sz="1800" i="1" dirty="0" err="1">
                <a:effectLst/>
                <a:ea typeface="Calibri" panose="020F0502020204030204" pitchFamily="34" charset="0"/>
              </a:rPr>
              <a:t>tj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.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b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 je jadrový bod.</a:t>
            </a:r>
            <a:endParaRPr lang="sk-SK" sz="1800" dirty="0">
              <a:effectLst/>
              <a:ea typeface="Calibri" panose="020F0502020204030204" pitchFamily="34" charset="0"/>
            </a:endParaRPr>
          </a:p>
          <a:p>
            <a:pPr lvl="2" indent="-342900">
              <a:lnSpc>
                <a:spcPct val="107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sk-SK" sz="1800" b="1" i="1" dirty="0">
                <a:effectLst/>
                <a:ea typeface="Calibri" panose="020F0502020204030204" pitchFamily="34" charset="0"/>
              </a:rPr>
              <a:t>a ∈ N (b), </a:t>
            </a:r>
            <a:r>
              <a:rPr lang="sk-SK" sz="1800" i="1" dirty="0" err="1">
                <a:effectLst/>
                <a:ea typeface="Calibri" panose="020F0502020204030204" pitchFamily="34" charset="0"/>
              </a:rPr>
              <a:t>tj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.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a 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je v </a:t>
            </a:r>
            <a:r>
              <a:rPr lang="sk-SK" sz="1800" i="1" dirty="0" err="1">
                <a:effectLst/>
                <a:ea typeface="Calibri" panose="020F0502020204030204" pitchFamily="34" charset="0"/>
              </a:rPr>
              <a:t>epsilon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 susedstve s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b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, kde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a, b 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sú body,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N 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je susedstvo bodu, </a:t>
            </a:r>
            <a:r>
              <a:rPr lang="sk-SK" sz="1800" b="1" i="1" dirty="0" err="1">
                <a:effectLst/>
                <a:ea typeface="Calibri" panose="020F0502020204030204" pitchFamily="34" charset="0"/>
              </a:rPr>
              <a:t>MinPts</a:t>
            </a:r>
            <a:r>
              <a:rPr lang="sk-SK" sz="1800" i="1" dirty="0">
                <a:effectLst/>
                <a:ea typeface="Calibri" panose="020F0502020204030204" pitchFamily="34" charset="0"/>
              </a:rPr>
              <a:t> je počet bodov v susedstve</a:t>
            </a:r>
            <a:endParaRPr lang="sk-SK" sz="1800" dirty="0">
              <a:solidFill>
                <a:srgbClr val="006666"/>
              </a:solidFill>
              <a:ea typeface="Calibri" panose="020F0502020204030204" pitchFamily="34" charset="0"/>
            </a:endParaRPr>
          </a:p>
          <a:p>
            <a:pPr marL="914400" lvl="2" indent="0">
              <a:spcBef>
                <a:spcPts val="400"/>
              </a:spcBef>
              <a:buNone/>
            </a:pPr>
            <a:r>
              <a:rPr lang="sk-SK" sz="1800" dirty="0">
                <a:ea typeface="Calibri" panose="020F0502020204030204" pitchFamily="34" charset="0"/>
              </a:rPr>
              <a:t>Nes</a:t>
            </a:r>
            <a:r>
              <a:rPr lang="sk-SK" sz="1800" dirty="0">
                <a:effectLst/>
                <a:ea typeface="Calibri" panose="020F0502020204030204" pitchFamily="34" charset="0"/>
              </a:rPr>
              <a:t>ymetrická vlastnosť, pretože aj keď jadrový bod spadá do susedstva 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epsilon</a:t>
            </a:r>
            <a:r>
              <a:rPr lang="sk-SK" sz="1800" dirty="0">
                <a:effectLst/>
                <a:ea typeface="Calibri" panose="020F0502020204030204" pitchFamily="34" charset="0"/>
              </a:rPr>
              <a:t> hraničného bodu, hraničný bod nemá dostatok 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MinPts</a:t>
            </a:r>
            <a:r>
              <a:rPr lang="sk-SK" sz="1800" dirty="0">
                <a:effectLst/>
                <a:ea typeface="Calibri" panose="020F0502020204030204" pitchFamily="34" charset="0"/>
              </a:rPr>
              <a:t>, a teda zlyhá na splnení oboch podmienok. </a:t>
            </a:r>
            <a:endParaRPr lang="sk-SK" sz="1800" b="1" i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720000" indent="-457200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sk-SK" sz="1800" dirty="0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Dosiahnuteľné hustotou (</a:t>
            </a:r>
            <a:r>
              <a:rPr lang="sk-SK" sz="1800" dirty="0" err="1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density</a:t>
            </a:r>
            <a:r>
              <a:rPr lang="sk-SK" sz="1800" dirty="0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sk-SK" sz="1800" dirty="0" err="1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reacheable</a:t>
            </a:r>
            <a:r>
              <a:rPr lang="sk-SK" sz="1800" dirty="0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)</a:t>
            </a:r>
          </a:p>
          <a:p>
            <a:pPr lvl="2">
              <a:lnSpc>
                <a:spcPct val="107000"/>
              </a:lnSpc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Bod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a </a:t>
            </a:r>
            <a:r>
              <a:rPr lang="sk-SK" sz="1800" dirty="0">
                <a:effectLst/>
                <a:ea typeface="Calibri" panose="020F0502020204030204" pitchFamily="34" charset="0"/>
              </a:rPr>
              <a:t>je dosiahnuteľný hustotou z bodu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b</a:t>
            </a:r>
            <a:r>
              <a:rPr lang="sk-SK" sz="1800" dirty="0">
                <a:effectLst/>
                <a:ea typeface="Calibri" panose="020F0502020204030204" pitchFamily="34" charset="0"/>
              </a:rPr>
              <a:t>, ak existuje reťazec jadrových bodov vedúcich z bodu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b</a:t>
            </a:r>
            <a:r>
              <a:rPr lang="sk-SK" sz="1800" dirty="0">
                <a:effectLst/>
                <a:ea typeface="Calibri" panose="020F0502020204030204" pitchFamily="34" charset="0"/>
              </a:rPr>
              <a:t> do bodu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a</a:t>
            </a:r>
            <a:r>
              <a:rPr lang="sk-SK" sz="1800" dirty="0">
                <a:effectLst/>
                <a:ea typeface="Calibri" panose="020F0502020204030204" pitchFamily="34" charset="0"/>
              </a:rPr>
              <a:t>. </a:t>
            </a:r>
          </a:p>
          <a:p>
            <a:pPr marL="914400" lvl="2" indent="0">
              <a:spcBef>
                <a:spcPts val="400"/>
              </a:spcBef>
              <a:buNone/>
            </a:pPr>
            <a:r>
              <a:rPr lang="sk-SK" sz="1800" dirty="0">
                <a:effectLst/>
                <a:ea typeface="Calibri" panose="020F0502020204030204" pitchFamily="34" charset="0"/>
              </a:rPr>
              <a:t>Dosiahnuteľná hustota je svojou povahou prechodná, ale rovnako ako priamo dosiahnuteľná hustota nie je symetrická.</a:t>
            </a:r>
            <a:endParaRPr lang="sk-SK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720000" indent="-457200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Spojené hustotou (</a:t>
            </a:r>
            <a:r>
              <a:rPr lang="sk-SK" sz="1800" dirty="0" err="1">
                <a:solidFill>
                  <a:srgbClr val="006666"/>
                </a:solidFill>
                <a:ea typeface="Calibri" panose="020F0502020204030204" pitchFamily="34" charset="0"/>
              </a:rPr>
              <a:t>density</a:t>
            </a: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 </a:t>
            </a:r>
            <a:r>
              <a:rPr lang="sk-SK" sz="1800" dirty="0" err="1">
                <a:solidFill>
                  <a:srgbClr val="006666"/>
                </a:solidFill>
                <a:ea typeface="Calibri" panose="020F0502020204030204" pitchFamily="34" charset="0"/>
              </a:rPr>
              <a:t>connected</a:t>
            </a: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)</a:t>
            </a:r>
            <a:endParaRPr lang="sk-SK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78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Algoritmus DBSCAN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5274" y="1044887"/>
            <a:ext cx="8617789" cy="5305113"/>
          </a:xfrm>
        </p:spPr>
        <p:txBody>
          <a:bodyPr>
            <a:noAutofit/>
          </a:bodyPr>
          <a:lstStyle/>
          <a:p>
            <a:pPr marL="262800" indent="0">
              <a:spcBef>
                <a:spcPts val="400"/>
              </a:spcBef>
              <a:buNone/>
            </a:pP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Spojené hustotou (</a:t>
            </a:r>
            <a:r>
              <a:rPr lang="sk-SK" sz="1800" dirty="0" err="1">
                <a:solidFill>
                  <a:srgbClr val="006666"/>
                </a:solidFill>
                <a:ea typeface="Calibri" panose="020F0502020204030204" pitchFamily="34" charset="0"/>
              </a:rPr>
              <a:t>density</a:t>
            </a: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 </a:t>
            </a:r>
            <a:r>
              <a:rPr lang="sk-SK" sz="1800" dirty="0" err="1">
                <a:solidFill>
                  <a:srgbClr val="006666"/>
                </a:solidFill>
                <a:ea typeface="Calibri" panose="020F0502020204030204" pitchFamily="34" charset="0"/>
              </a:rPr>
              <a:t>connected</a:t>
            </a:r>
            <a:r>
              <a:rPr lang="sk-SK" sz="1800" dirty="0">
                <a:solidFill>
                  <a:srgbClr val="006666"/>
                </a:solidFill>
                <a:ea typeface="Calibri" panose="020F0502020204030204" pitchFamily="34" charset="0"/>
              </a:rPr>
              <a:t>)</a:t>
            </a:r>
          </a:p>
          <a:p>
            <a:pPr marL="548550" indent="-285750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Môžu sa vyskytnúť prípady, keď 2 hraničné body budú patriť do rovnakého zhluku, ale nezdieľajú konkrétny jadrový bod</a:t>
            </a:r>
          </a:p>
          <a:p>
            <a:pPr marL="548550" indent="-285750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sk-SK" sz="1800" dirty="0">
                <a:ea typeface="Calibri" panose="020F0502020204030204" pitchFamily="34" charset="0"/>
              </a:rPr>
              <a:t>H</a:t>
            </a:r>
            <a:r>
              <a:rPr lang="sk-SK" sz="1800" dirty="0">
                <a:effectLst/>
                <a:ea typeface="Calibri" panose="020F0502020204030204" pitchFamily="34" charset="0"/>
              </a:rPr>
              <a:t>ovoríme, že sú spojené hustotou, ak existuje spoločný jadrový bod, z ktorého sú tieto hraničné body dosiahnuteľné. </a:t>
            </a:r>
          </a:p>
          <a:p>
            <a:pPr marL="548550" indent="-285750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Je to symetrický koncept</a:t>
            </a:r>
          </a:p>
          <a:p>
            <a:pPr marL="262800" indent="0">
              <a:spcBef>
                <a:spcPts val="400"/>
              </a:spcBef>
              <a:buNone/>
            </a:pPr>
            <a:r>
              <a:rPr lang="sk-SK" sz="1600" dirty="0">
                <a:solidFill>
                  <a:srgbClr val="000000"/>
                </a:solidFill>
                <a:ea typeface="Calibri" panose="020F0502020204030204" pitchFamily="34" charset="0"/>
              </a:rPr>
              <a:t>Obr.: 	</a:t>
            </a:r>
          </a:p>
          <a:p>
            <a:pPr marL="262800" indent="0">
              <a:spcBef>
                <a:spcPts val="400"/>
              </a:spcBef>
              <a:buNone/>
            </a:pPr>
            <a:r>
              <a:rPr lang="sk-SK" sz="1600" b="1" i="1" dirty="0">
                <a:solidFill>
                  <a:srgbClr val="000000"/>
                </a:solidFill>
                <a:ea typeface="Calibri" panose="020F0502020204030204" pitchFamily="34" charset="0"/>
              </a:rPr>
              <a:t>a, b </a:t>
            </a:r>
            <a:r>
              <a:rPr lang="sk-SK" sz="1600" dirty="0">
                <a:solidFill>
                  <a:srgbClr val="000000"/>
                </a:solidFill>
                <a:ea typeface="Calibri" panose="020F0502020204030204" pitchFamily="34" charset="0"/>
              </a:rPr>
              <a:t>sú body sú dosiahnuteľné hustotou </a:t>
            </a:r>
          </a:p>
          <a:p>
            <a:pPr marL="262800" indent="0">
              <a:spcBef>
                <a:spcPts val="400"/>
              </a:spcBef>
              <a:buNone/>
            </a:pPr>
            <a:r>
              <a:rPr lang="sk-SK" sz="1600" dirty="0">
                <a:solidFill>
                  <a:srgbClr val="000000"/>
                </a:solidFill>
                <a:ea typeface="Calibri" panose="020F0502020204030204" pitchFamily="34" charset="0"/>
              </a:rPr>
              <a:t>	(</a:t>
            </a:r>
            <a:r>
              <a:rPr lang="sk-SK" sz="1600" dirty="0" err="1">
                <a:solidFill>
                  <a:srgbClr val="006666"/>
                </a:solidFill>
                <a:ea typeface="Calibri" panose="020F0502020204030204" pitchFamily="34" charset="0"/>
              </a:rPr>
              <a:t>density</a:t>
            </a:r>
            <a:r>
              <a:rPr lang="sk-SK" sz="1600" dirty="0">
                <a:solidFill>
                  <a:srgbClr val="006666"/>
                </a:solidFill>
                <a:ea typeface="Calibri" panose="020F0502020204030204" pitchFamily="34" charset="0"/>
              </a:rPr>
              <a:t> </a:t>
            </a:r>
            <a:r>
              <a:rPr lang="sk-SK" sz="1600" dirty="0" err="1">
                <a:solidFill>
                  <a:srgbClr val="006666"/>
                </a:solidFill>
                <a:ea typeface="Calibri" panose="020F0502020204030204" pitchFamily="34" charset="0"/>
              </a:rPr>
              <a:t>reachable</a:t>
            </a:r>
            <a:r>
              <a:rPr lang="sk-SK" sz="1600" dirty="0">
                <a:solidFill>
                  <a:srgbClr val="000000"/>
                </a:solidFill>
                <a:ea typeface="Calibri" panose="020F0502020204030204" pitchFamily="34" charset="0"/>
              </a:rPr>
              <a:t>) z jadrového bodu </a:t>
            </a:r>
            <a:r>
              <a:rPr lang="sk-SK" sz="1600" b="1" i="1" dirty="0">
                <a:solidFill>
                  <a:srgbClr val="000000"/>
                </a:solidFill>
                <a:ea typeface="Calibri" panose="020F0502020204030204" pitchFamily="34" charset="0"/>
              </a:rPr>
              <a:t>c</a:t>
            </a:r>
          </a:p>
          <a:p>
            <a:pPr marL="262800" indent="0">
              <a:spcBef>
                <a:spcPts val="400"/>
              </a:spcBef>
              <a:buNone/>
            </a:pPr>
            <a:r>
              <a:rPr lang="sk-SK" sz="16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a, b </a:t>
            </a:r>
            <a:r>
              <a:rPr lang="sk-SK" sz="1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sú body spojené hustotou </a:t>
            </a:r>
          </a:p>
          <a:p>
            <a:pPr marL="262800" indent="0">
              <a:spcBef>
                <a:spcPts val="400"/>
              </a:spcBef>
              <a:buNone/>
            </a:pPr>
            <a:r>
              <a:rPr lang="sk-SK" sz="1600" dirty="0">
                <a:solidFill>
                  <a:srgbClr val="000000"/>
                </a:solidFill>
                <a:ea typeface="Calibri" panose="020F0502020204030204" pitchFamily="34" charset="0"/>
              </a:rPr>
              <a:t>	</a:t>
            </a:r>
            <a:r>
              <a:rPr lang="sk-SK" sz="1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(</a:t>
            </a:r>
            <a:r>
              <a:rPr lang="sk-SK" sz="1600" dirty="0" err="1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density</a:t>
            </a:r>
            <a:r>
              <a:rPr lang="sk-SK" sz="1600" dirty="0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sk-SK" sz="1600" dirty="0" err="1">
                <a:solidFill>
                  <a:srgbClr val="006666"/>
                </a:solidFill>
                <a:effectLst/>
                <a:ea typeface="Calibri" panose="020F0502020204030204" pitchFamily="34" charset="0"/>
              </a:rPr>
              <a:t>connected</a:t>
            </a:r>
            <a:r>
              <a:rPr lang="sk-SK" sz="1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94E78A3-F48E-41AF-6F9E-50E00129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651049"/>
            <a:ext cx="4011283" cy="37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3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Algoritmus DBSCAN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1535"/>
            <a:ext cx="8229600" cy="5028110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2600" dirty="0">
                <a:effectLst/>
                <a:ea typeface="Calibri" panose="020F0502020204030204" pitchFamily="34" charset="0"/>
              </a:rPr>
              <a:t>Algoritmus začína ľubovoľným bodom, ktorý nebol uvažovaný a nájde sa jeho susedstvo </a:t>
            </a:r>
            <a:r>
              <a:rPr lang="sk-SK" sz="2600" b="1" i="1" dirty="0">
                <a:effectLst/>
                <a:ea typeface="Calibri" panose="020F0502020204030204" pitchFamily="34" charset="0"/>
              </a:rPr>
              <a:t>ϵ</a:t>
            </a:r>
            <a:r>
              <a:rPr lang="sk-SK" sz="2600" dirty="0">
                <a:effectLst/>
                <a:ea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2600" dirty="0">
                <a:effectLst/>
                <a:ea typeface="Calibri" panose="020F0502020204030204" pitchFamily="34" charset="0"/>
              </a:rPr>
              <a:t>Ak tento bod obsahuje </a:t>
            </a:r>
            <a:r>
              <a:rPr lang="sk-SK" sz="2600" b="1" i="1" dirty="0" err="1">
                <a:effectLst/>
                <a:ea typeface="Calibri" panose="020F0502020204030204" pitchFamily="34" charset="0"/>
              </a:rPr>
              <a:t>MinPts</a:t>
            </a:r>
            <a:r>
              <a:rPr lang="sk-SK" sz="2600" dirty="0">
                <a:effectLst/>
                <a:ea typeface="Calibri" panose="020F0502020204030204" pitchFamily="34" charset="0"/>
              </a:rPr>
              <a:t> v susedstve </a:t>
            </a:r>
            <a:r>
              <a:rPr lang="sk-SK" sz="2600" b="1" i="1" dirty="0">
                <a:effectLst/>
                <a:ea typeface="Calibri" panose="020F0502020204030204" pitchFamily="34" charset="0"/>
              </a:rPr>
              <a:t>ϵ</a:t>
            </a:r>
            <a:r>
              <a:rPr lang="sk-SK" sz="2600" dirty="0">
                <a:effectLst/>
                <a:ea typeface="Calibri" panose="020F0502020204030204" pitchFamily="34" charset="0"/>
              </a:rPr>
              <a:t>, začne sa tvorba zhluku.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2600" dirty="0">
                <a:effectLst/>
                <a:ea typeface="Calibri" panose="020F0502020204030204" pitchFamily="34" charset="0"/>
              </a:rPr>
              <a:t>Inak je bod označený ako šum alebo odľahlý bod a je odstránený zo zhluku </a:t>
            </a:r>
            <a:r>
              <a:rPr lang="sk-SK" sz="2100" dirty="0">
                <a:effectLst/>
                <a:ea typeface="Calibri" panose="020F0502020204030204" pitchFamily="34" charset="0"/>
              </a:rPr>
              <a:t>(tento bod možno neskôr nájsť v susedstve ϵ iného bodu a môže sa tak stať súčasťou zhluku).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2600" dirty="0">
                <a:effectLst/>
                <a:ea typeface="Calibri" panose="020F0502020204030204" pitchFamily="34" charset="0"/>
              </a:rPr>
              <a:t>Dôležitý je tu koncept </a:t>
            </a:r>
            <a:r>
              <a:rPr lang="sk-SK" sz="2600" dirty="0" err="1">
                <a:effectLst/>
                <a:ea typeface="Calibri" panose="020F0502020204030204" pitchFamily="34" charset="0"/>
              </a:rPr>
              <a:t>density</a:t>
            </a:r>
            <a:r>
              <a:rPr lang="sk-SK" sz="2600" dirty="0">
                <a:effectLst/>
                <a:ea typeface="Calibri" panose="020F0502020204030204" pitchFamily="34" charset="0"/>
              </a:rPr>
              <a:t> </a:t>
            </a:r>
            <a:r>
              <a:rPr lang="sk-SK" sz="2600" dirty="0" err="1">
                <a:effectLst/>
                <a:ea typeface="Calibri" panose="020F0502020204030204" pitchFamily="34" charset="0"/>
              </a:rPr>
              <a:t>reachable</a:t>
            </a:r>
            <a:r>
              <a:rPr lang="sk-SK" sz="2600" dirty="0">
                <a:effectLst/>
                <a:ea typeface="Calibri" panose="020F0502020204030204" pitchFamily="34" charset="0"/>
              </a:rPr>
              <a:t> and </a:t>
            </a:r>
            <a:r>
              <a:rPr lang="sk-SK" sz="2600" dirty="0" err="1">
                <a:effectLst/>
                <a:ea typeface="Calibri" panose="020F0502020204030204" pitchFamily="34" charset="0"/>
              </a:rPr>
              <a:t>density</a:t>
            </a:r>
            <a:r>
              <a:rPr lang="sk-SK" sz="2600" dirty="0">
                <a:effectLst/>
                <a:ea typeface="Calibri" panose="020F0502020204030204" pitchFamily="34" charset="0"/>
              </a:rPr>
              <a:t> </a:t>
            </a:r>
            <a:r>
              <a:rPr lang="sk-SK" sz="2600" dirty="0" err="1">
                <a:effectLst/>
                <a:ea typeface="Calibri" panose="020F0502020204030204" pitchFamily="34" charset="0"/>
              </a:rPr>
              <a:t>connected</a:t>
            </a:r>
            <a:r>
              <a:rPr lang="sk-SK" sz="2600" dirty="0">
                <a:effectLst/>
                <a:ea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2600" dirty="0">
                <a:effectLst/>
                <a:ea typeface="Calibri" panose="020F0502020204030204" pitchFamily="34" charset="0"/>
              </a:rPr>
              <a:t>Ak sa zistí, že bod je jadrovým bodom, stanú sa súčasťou zhluku aj body v jeho susedstve </a:t>
            </a:r>
            <a:r>
              <a:rPr lang="sk-SK" sz="2600" b="1" i="1" dirty="0">
                <a:effectLst/>
                <a:ea typeface="Calibri" panose="020F0502020204030204" pitchFamily="34" charset="0"/>
              </a:rPr>
              <a:t>ϵ</a:t>
            </a:r>
            <a:r>
              <a:rPr lang="sk-SK" sz="2600" dirty="0">
                <a:effectLst/>
                <a:ea typeface="Calibri" panose="020F0502020204030204" pitchFamily="34" charset="0"/>
              </a:rPr>
              <a:t> a pridajú sa spolu s ich vlastným susedstvom, ak sú tiež jadrovými bodmi.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2600" dirty="0">
                <a:effectLst/>
                <a:ea typeface="Calibri" panose="020F0502020204030204" pitchFamily="34" charset="0"/>
              </a:rPr>
              <a:t>Vyššie uvedený proces pokračuje, kým sa zhluk spojený hustotou úplne nenájde.</a:t>
            </a:r>
          </a:p>
          <a:p>
            <a:pPr>
              <a:lnSpc>
                <a:spcPct val="107000"/>
              </a:lnSpc>
              <a:buFont typeface="+mj-lt"/>
              <a:buAutoNum type="arabicPeriod"/>
            </a:pPr>
            <a:r>
              <a:rPr lang="sk-SK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Každému klastru sú pridelené hraničné body.</a:t>
            </a:r>
            <a:endParaRPr lang="sk-SK" sz="26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2600" dirty="0">
                <a:effectLst/>
                <a:ea typeface="Calibri" panose="020F0502020204030204" pitchFamily="34" charset="0"/>
              </a:rPr>
              <a:t>Proces sa reštartuje s novým bodom, ktorý môže byť súčasťou nového zhluku alebo označený ako šum.</a:t>
            </a:r>
            <a:endParaRPr lang="sk-SK" sz="2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sk-SK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sk-SK" sz="2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57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/>
              <a:t>Algoritmus DBSCAN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1535"/>
            <a:ext cx="8229600" cy="484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nasledujúcom videu je možné vidieť ako pracuje algoritmus DBSCAN v čase.</a:t>
            </a:r>
          </a:p>
          <a:p>
            <a:pPr marL="0" indent="0">
              <a:buNone/>
            </a:pPr>
            <a:endParaRPr lang="sk-SK" sz="2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74FCF1-A216-838C-D6BB-42A00302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čase.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Obrázok 4" descr="Figure">
            <a:extLst>
              <a:ext uri="{FF2B5EF4-FFF2-40B4-BE49-F238E27FC236}">
                <a16:creationId xmlns:a16="http://schemas.microsoft.com/office/drawing/2014/main" id="{A5DA530C-7BC5-A880-2A01-87DBC90E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70" y="2095135"/>
            <a:ext cx="57245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>
                <a:latin typeface="Arial" pitchFamily="34" charset="0"/>
                <a:cs typeface="Arial" pitchFamily="34" charset="0"/>
              </a:rPr>
              <a:t>Definícia problému zhlukovania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0985" y="1255378"/>
            <a:ext cx="8393723" cy="4523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altLang="sk-SK" sz="2000" dirty="0"/>
              <a:t>Možnosti popisu zhlukov:</a:t>
            </a:r>
            <a:endParaRPr lang="sk-SK" altLang="sk-SK" sz="2000" dirty="0">
              <a:solidFill>
                <a:srgbClr val="339966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>
                <a:solidFill>
                  <a:srgbClr val="006666"/>
                </a:solidFill>
              </a:rPr>
              <a:t>ENUMERÁCIOU</a:t>
            </a:r>
            <a:r>
              <a:rPr lang="sk-SK" altLang="sk-SK" sz="2000" dirty="0"/>
              <a:t> teda vymenovaním TP patriacich do zhluku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1900" dirty="0"/>
              <a:t>obťažné zaradenie nového TP do zhluku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1900" dirty="0"/>
              <a:t>obťažná predikcia atribútov zhluku </a:t>
            </a:r>
            <a:r>
              <a:rPr lang="en-US" altLang="sk-SK" sz="1900" dirty="0"/>
              <a:t>(</a:t>
            </a:r>
            <a:r>
              <a:rPr lang="sk-SK" altLang="sk-SK" sz="1900" dirty="0"/>
              <a:t>štatistické miery</a:t>
            </a:r>
            <a:r>
              <a:rPr lang="en-US" altLang="sk-SK" sz="1900" dirty="0"/>
              <a:t>)</a:t>
            </a:r>
            <a:r>
              <a:rPr lang="sk-SK" altLang="sk-SK" sz="1900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>
                <a:solidFill>
                  <a:srgbClr val="006666"/>
                </a:solidFill>
              </a:rPr>
              <a:t>ETALÓNOM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2000" dirty="0"/>
              <a:t>atribúty zhluku sú </a:t>
            </a:r>
            <a:r>
              <a:rPr lang="sk-SK" altLang="sk-SK" sz="2000" dirty="0" err="1"/>
              <a:t>predikované</a:t>
            </a:r>
            <a:r>
              <a:rPr lang="sk-SK" altLang="sk-SK" sz="2000" dirty="0"/>
              <a:t> podľa </a:t>
            </a:r>
            <a:r>
              <a:rPr lang="sk-SK" altLang="sk-SK" sz="2000" dirty="0" err="1"/>
              <a:t>etalónu</a:t>
            </a:r>
            <a:r>
              <a:rPr lang="sk-SK" altLang="sk-SK" sz="2000" dirty="0"/>
              <a:t> – typického reprezentanta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1900" dirty="0"/>
              <a:t>nový TP je zaradený do zhluku najbližšieho </a:t>
            </a:r>
            <a:r>
              <a:rPr lang="sk-SK" altLang="sk-SK" sz="1900" dirty="0" err="1"/>
              <a:t>etalónu</a:t>
            </a:r>
            <a:r>
              <a:rPr lang="sk-SK" altLang="sk-SK" sz="19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>
                <a:solidFill>
                  <a:srgbClr val="006666"/>
                </a:solidFill>
              </a:rPr>
              <a:t>DISTRIBÚCIOU PRAVDEPODOBNOSTI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1900" dirty="0" err="1"/>
              <a:t>predikované</a:t>
            </a:r>
            <a:r>
              <a:rPr lang="sk-SK" altLang="sk-SK" sz="1900" dirty="0"/>
              <a:t> 	sú hodnoty atribútov s najväčšou pravdepodobnosťou.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1900" dirty="0"/>
              <a:t>nový TP sa zaradí do najpravdepodobnejšieho zhluku.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>
                <a:solidFill>
                  <a:srgbClr val="006666"/>
                </a:solidFill>
              </a:rPr>
              <a:t>SÚBOROM PODMIENOK </a:t>
            </a:r>
            <a:r>
              <a:rPr lang="sk-SK" altLang="sk-SK" sz="2000" dirty="0"/>
              <a:t>- nutných a postačujúcich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1900" dirty="0"/>
              <a:t>atribúty sú </a:t>
            </a:r>
            <a:r>
              <a:rPr lang="sk-SK" altLang="sk-SK" sz="1900" dirty="0" err="1"/>
              <a:t>predikované</a:t>
            </a:r>
            <a:r>
              <a:rPr lang="sk-SK" altLang="sk-SK" sz="1900" dirty="0"/>
              <a:t> </a:t>
            </a:r>
            <a:r>
              <a:rPr lang="en-US" altLang="sk-SK" sz="1900" dirty="0" err="1"/>
              <a:t>podmienkami</a:t>
            </a:r>
            <a:r>
              <a:rPr lang="sk-SK" altLang="sk-SK" sz="1900" dirty="0"/>
              <a:t> </a:t>
            </a:r>
            <a:r>
              <a:rPr lang="en-US" altLang="sk-SK" sz="1900" dirty="0"/>
              <a:t>(</a:t>
            </a:r>
            <a:r>
              <a:rPr lang="sk-SK" altLang="sk-SK" sz="1900" dirty="0"/>
              <a:t>konceptuálne zhlukovanie</a:t>
            </a:r>
            <a:r>
              <a:rPr lang="en-US" altLang="sk-SK" sz="1900" dirty="0"/>
              <a:t>)</a:t>
            </a:r>
            <a:endParaRPr lang="sk-SK" altLang="sk-SK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1900" dirty="0"/>
              <a:t>nový TP sa zaradí do zhluku, ktorého popis, resp. podmienky spĺňa.</a:t>
            </a:r>
          </a:p>
          <a:p>
            <a:pPr marL="0" indent="0">
              <a:buNone/>
              <a:defRPr/>
            </a:pPr>
            <a:endParaRPr lang="sk-SK" sz="2000" baseline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45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9228" y="508000"/>
            <a:ext cx="6966857" cy="467629"/>
          </a:xfrm>
        </p:spPr>
        <p:txBody>
          <a:bodyPr anchor="ctr">
            <a:noAutofit/>
          </a:bodyPr>
          <a:lstStyle/>
          <a:p>
            <a:pPr algn="l"/>
            <a:r>
              <a:rPr lang="sk-SK" sz="2400" b="1" dirty="0"/>
              <a:t>Algoritmus DBSCAN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34889" y="1203865"/>
            <a:ext cx="8722847" cy="489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sk-SK" sz="2000" dirty="0">
                <a:solidFill>
                  <a:srgbClr val="006666"/>
                </a:solidFill>
              </a:rPr>
              <a:t>Výhody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1800" dirty="0"/>
              <a:t>Nie je potrebné na začiatku stanoviť počet zhlukov - klastrov.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ea typeface="Calibri" panose="020F0502020204030204" pitchFamily="34" charset="0"/>
              </a:rPr>
              <a:t>Zhluk</a:t>
            </a:r>
            <a:r>
              <a:rPr lang="sk-SK" sz="1800" dirty="0">
                <a:effectLst/>
                <a:ea typeface="Calibri" panose="020F0502020204030204" pitchFamily="34" charset="0"/>
              </a:rPr>
              <a:t>ovanie efektívne zvláda odľahlé hodnoty a zašumené súbory údajov.</a:t>
            </a:r>
            <a:endParaRPr lang="sk-SK" altLang="sk-SK" sz="1800" dirty="0"/>
          </a:p>
          <a:p>
            <a:pPr marL="0" indent="0">
              <a:buNone/>
            </a:pPr>
            <a:r>
              <a:rPr lang="sk-SK" altLang="sk-SK" sz="2000" dirty="0">
                <a:solidFill>
                  <a:srgbClr val="7E0000"/>
                </a:solidFill>
              </a:rPr>
              <a:t>Nevýhody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Vyžaduje dva parametre: polomer (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ϵ</a:t>
            </a:r>
            <a:r>
              <a:rPr lang="sk-SK" sz="1800" dirty="0">
                <a:effectLst/>
                <a:ea typeface="Calibri" panose="020F0502020204030204" pitchFamily="34" charset="0"/>
              </a:rPr>
              <a:t> ) a minimálny počet bodov v okolí (</a:t>
            </a:r>
            <a:r>
              <a:rPr lang="sk-SK" sz="1800" b="1" i="1" dirty="0" err="1">
                <a:effectLst/>
                <a:ea typeface="Calibri" panose="020F0502020204030204" pitchFamily="34" charset="0"/>
              </a:rPr>
              <a:t>MinPts</a:t>
            </a:r>
            <a:r>
              <a:rPr lang="sk-SK" sz="1800" dirty="0">
                <a:effectLst/>
                <a:ea typeface="Calibri" panose="020F0502020204030204" pitchFamily="34" charset="0"/>
              </a:rPr>
              <a:t>), ktorých nastavenie je menej intuitívne ako nastavenie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K</a:t>
            </a:r>
            <a:r>
              <a:rPr lang="sk-SK" sz="1800" dirty="0">
                <a:effectLst/>
                <a:ea typeface="Calibri" panose="020F0502020204030204" pitchFamily="34" charset="0"/>
              </a:rPr>
              <a:t> v K-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means</a:t>
            </a:r>
            <a:r>
              <a:rPr lang="sk-SK" sz="1800" dirty="0">
                <a:effectLst/>
                <a:ea typeface="Calibri" panose="020F050202020403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Ak odborník nechápe dáta dobre, potom by nastavenie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ϵ</a:t>
            </a:r>
            <a:r>
              <a:rPr lang="sk-SK" sz="1800" dirty="0">
                <a:effectLst/>
                <a:ea typeface="Calibri" panose="020F0502020204030204" pitchFamily="34" charset="0"/>
              </a:rPr>
              <a:t> a </a:t>
            </a:r>
            <a:r>
              <a:rPr lang="sk-SK" sz="1800" b="1" i="1" dirty="0" err="1">
                <a:effectLst/>
                <a:ea typeface="Calibri" panose="020F0502020204030204" pitchFamily="34" charset="0"/>
              </a:rPr>
              <a:t>MinPts</a:t>
            </a:r>
            <a:r>
              <a:rPr lang="sk-SK" sz="1800" dirty="0">
                <a:effectLst/>
                <a:ea typeface="Calibri" panose="020F0502020204030204" pitchFamily="34" charset="0"/>
              </a:rPr>
              <a:t> mohlo byť zložité a môže byť potrebné porovnanie viacerých iterácií s rôznymi hodnotami.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Nedokáže efektívne spracovať </a:t>
            </a:r>
            <a:r>
              <a:rPr lang="sk-SK" sz="1800" dirty="0" err="1">
                <a:effectLst/>
                <a:ea typeface="Calibri" panose="020F0502020204030204" pitchFamily="34" charset="0"/>
              </a:rPr>
              <a:t>multi</a:t>
            </a:r>
            <a:r>
              <a:rPr lang="sk-SK" sz="1800" dirty="0">
                <a:effectLst/>
                <a:ea typeface="Calibri" panose="020F0502020204030204" pitchFamily="34" charset="0"/>
              </a:rPr>
              <a:t>-dimenzionálne dátové súbory.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Zhlukovanie nefunguje veľmi dobre pre riedke množiny údajov alebo pre údajové body s rôznou hustotou.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1800" dirty="0">
                <a:effectLst/>
                <a:ea typeface="Calibri" panose="020F0502020204030204" pitchFamily="34" charset="0"/>
              </a:rPr>
              <a:t>Ak má databáza body, ktoré tvoria zhluky rôznej hustoty, potom DBSCAN nedokáže dobre zoskupiť body, pretože zhlukovanie závisí od parametrov </a:t>
            </a:r>
            <a:r>
              <a:rPr lang="sk-SK" sz="1800" b="1" i="1" dirty="0">
                <a:effectLst/>
                <a:ea typeface="Calibri" panose="020F0502020204030204" pitchFamily="34" charset="0"/>
              </a:rPr>
              <a:t>ϵ</a:t>
            </a:r>
            <a:r>
              <a:rPr lang="sk-SK" sz="1800" dirty="0">
                <a:effectLst/>
                <a:ea typeface="Calibri" panose="020F0502020204030204" pitchFamily="34" charset="0"/>
              </a:rPr>
              <a:t> a </a:t>
            </a:r>
            <a:r>
              <a:rPr lang="sk-SK" sz="1800" b="1" i="1" dirty="0" err="1">
                <a:effectLst/>
                <a:ea typeface="Calibri" panose="020F0502020204030204" pitchFamily="34" charset="0"/>
              </a:rPr>
              <a:t>MinPts</a:t>
            </a:r>
            <a:r>
              <a:rPr lang="sk-SK" sz="1800" dirty="0">
                <a:effectLst/>
                <a:ea typeface="Calibri" panose="020F0502020204030204" pitchFamily="34" charset="0"/>
              </a:rPr>
              <a:t> a nemožno ich zvoliť osobitne pre všetky zhluky.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6019800" y="6583361"/>
            <a:ext cx="3124200" cy="27463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F313804-A8F9-8F4B-8BEB-7240BBF4123A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4183"/>
            <a:ext cx="7772400" cy="1261918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Arial"/>
                <a:cs typeface="Arial"/>
              </a:rPr>
              <a:t>Ďakujem za pozornosť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673" y="3439390"/>
            <a:ext cx="7772399" cy="91440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sk-SK" altLang="sk-SK" sz="1800" dirty="0"/>
              <a:t>Prednášajúci: Kristína Machová</a:t>
            </a:r>
          </a:p>
          <a:p>
            <a:pPr algn="ctr" eaLnBrk="1" hangingPunct="1"/>
            <a:r>
              <a:rPr lang="sk-SK" altLang="sk-SK" sz="1800" dirty="0"/>
              <a:t>https://kristina.machova.website.tuke.sk/prezentacieSU/</a:t>
            </a:r>
            <a:endParaRPr lang="sk-SK" altLang="sk-SK" sz="1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0705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>
                <a:latin typeface="Arial" pitchFamily="34" charset="0"/>
                <a:cs typeface="Arial" pitchFamily="34" charset="0"/>
              </a:rPr>
              <a:t>Definícia problému zhlukovania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0985" y="1255378"/>
            <a:ext cx="8393723" cy="452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sk-SK" sz="2000" dirty="0"/>
              <a:t>Spôsoby reprezentácie výsledkov zhlukovania</a:t>
            </a:r>
            <a:endParaRPr lang="sk-SK" altLang="sk-SK" sz="2000" dirty="0">
              <a:solidFill>
                <a:srgbClr val="339966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>
                <a:solidFill>
                  <a:srgbClr val="7E0000"/>
                </a:solidFill>
              </a:rPr>
              <a:t>Zhluky sú </a:t>
            </a:r>
            <a:r>
              <a:rPr lang="sk-SK" altLang="sk-SK" sz="2000" dirty="0" err="1">
                <a:solidFill>
                  <a:srgbClr val="7E0000"/>
                </a:solidFill>
              </a:rPr>
              <a:t>disjunktné</a:t>
            </a:r>
            <a:r>
              <a:rPr lang="sk-SK" altLang="sk-SK" sz="20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2000" dirty="0"/>
              <a:t>každý príklad môže byť zaradený iba do jedného zhluku.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>
                <a:solidFill>
                  <a:srgbClr val="7E0000"/>
                </a:solidFill>
              </a:rPr>
              <a:t>Zhluky sa prekrývajú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2000" dirty="0"/>
              <a:t>nový príklad môže byť zaradený do viacerých zhlukov.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>
                <a:solidFill>
                  <a:srgbClr val="7E0000"/>
                </a:solidFill>
              </a:rPr>
              <a:t>Zhluky sú pravdepodobnostné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2000" dirty="0"/>
              <a:t>nový príklad prináleží ku každému zhluku s určitou pravdepodobnosťou.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>
                <a:solidFill>
                  <a:srgbClr val="7E0000"/>
                </a:solidFill>
              </a:rPr>
              <a:t>Zhluky sú hierarchické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altLang="sk-SK" sz="2000" dirty="0"/>
              <a:t>príklad je zaradený najprv do zhluku na najvyššej úrovni a potom do všetkých zhlukov po ceste dole v hierarchii až po úroveň individuálnych príkladov.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>
                <a:latin typeface="Arial" pitchFamily="34" charset="0"/>
                <a:cs typeface="Arial" pitchFamily="34" charset="0"/>
              </a:rPr>
              <a:t>Definícia problému zhlukovania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0985" y="1255378"/>
            <a:ext cx="8393723" cy="452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sk-SK" sz="2000" dirty="0">
                <a:solidFill>
                  <a:srgbClr val="7E0000"/>
                </a:solidFill>
              </a:rPr>
              <a:t>Typy </a:t>
            </a:r>
            <a:r>
              <a:rPr lang="sk-SK" altLang="sk-SK" sz="2000" dirty="0" err="1">
                <a:solidFill>
                  <a:srgbClr val="7E0000"/>
                </a:solidFill>
              </a:rPr>
              <a:t>zhlukovacích</a:t>
            </a:r>
            <a:r>
              <a:rPr lang="sk-SK" altLang="sk-SK" sz="2000" dirty="0">
                <a:solidFill>
                  <a:srgbClr val="7E0000"/>
                </a:solidFill>
              </a:rPr>
              <a:t> algoritmov: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Metódy založené </a:t>
            </a:r>
            <a:r>
              <a:rPr lang="sk-SK" altLang="sk-SK" sz="2000" dirty="0">
                <a:solidFill>
                  <a:srgbClr val="006666"/>
                </a:solidFill>
              </a:rPr>
              <a:t>na rozdeľovaní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>
                <a:solidFill>
                  <a:srgbClr val="006666"/>
                </a:solidFill>
              </a:rPr>
              <a:t>Hierarchické</a:t>
            </a:r>
            <a:r>
              <a:rPr lang="sk-SK" altLang="sk-SK" sz="2000" dirty="0"/>
              <a:t> metódy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Metódy založené </a:t>
            </a:r>
            <a:r>
              <a:rPr lang="sk-SK" altLang="sk-SK" sz="2000" dirty="0">
                <a:solidFill>
                  <a:srgbClr val="006666"/>
                </a:solidFill>
              </a:rPr>
              <a:t>na hustote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Metódy založené </a:t>
            </a:r>
            <a:r>
              <a:rPr lang="sk-SK" altLang="sk-SK" sz="2000" dirty="0">
                <a:solidFill>
                  <a:srgbClr val="006666"/>
                </a:solidFill>
              </a:rPr>
              <a:t>na mriežke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Algoritmy založené </a:t>
            </a:r>
            <a:r>
              <a:rPr lang="sk-SK" altLang="sk-SK" sz="2000" dirty="0">
                <a:solidFill>
                  <a:srgbClr val="006666"/>
                </a:solidFill>
              </a:rPr>
              <a:t>na modeli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1800" dirty="0"/>
              <a:t>Zdroj: Peter </a:t>
            </a:r>
            <a:r>
              <a:rPr lang="sk-SK" altLang="sk-SK" sz="1800" dirty="0" err="1"/>
              <a:t>Málik</a:t>
            </a:r>
            <a:r>
              <a:rPr lang="sk-SK" altLang="sk-SK" sz="1800" dirty="0"/>
              <a:t>, </a:t>
            </a:r>
            <a:r>
              <a:rPr lang="sk-SK" altLang="sk-SK" sz="1800" dirty="0" err="1"/>
              <a:t>Získávání</a:t>
            </a:r>
            <a:r>
              <a:rPr lang="sk-SK" altLang="sk-SK" sz="1800" dirty="0"/>
              <a:t> znalostí z </a:t>
            </a:r>
            <a:r>
              <a:rPr lang="sk-SK" altLang="sk-SK" sz="1800" dirty="0" err="1"/>
              <a:t>multimediálních</a:t>
            </a:r>
            <a:r>
              <a:rPr lang="sk-SK" altLang="sk-SK" sz="1800" dirty="0"/>
              <a:t> </a:t>
            </a:r>
            <a:r>
              <a:rPr lang="sk-SK" altLang="sk-SK" sz="1800" dirty="0" err="1"/>
              <a:t>databází</a:t>
            </a:r>
            <a:endParaRPr lang="sk-SK" altLang="sk-SK" sz="1800" dirty="0"/>
          </a:p>
          <a:p>
            <a:pPr marL="0" indent="0">
              <a:buNone/>
              <a:defRPr/>
            </a:pPr>
            <a:endParaRPr lang="sk-SK" sz="2000" dirty="0"/>
          </a:p>
          <a:p>
            <a:pPr marL="0" indent="0">
              <a:buNone/>
              <a:defRPr/>
            </a:pPr>
            <a:r>
              <a:rPr lang="sk-SK" sz="2000" dirty="0"/>
              <a:t>Z hľadiska počítačového spracovania rozoznávame: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>
                <a:solidFill>
                  <a:schemeClr val="accent1">
                    <a:lumMod val="75000"/>
                  </a:schemeClr>
                </a:solidFill>
              </a:rPr>
              <a:t>Paralelné zhlukovanie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(</a:t>
            </a:r>
            <a:r>
              <a:rPr lang="sk-SK" sz="2000" dirty="0"/>
              <a:t>neinkrementálne</a:t>
            </a:r>
            <a:r>
              <a:rPr lang="en-US" sz="2000" dirty="0"/>
              <a:t>)</a:t>
            </a:r>
            <a:endParaRPr lang="sk-SK" sz="2000" dirty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>
                <a:solidFill>
                  <a:schemeClr val="accent1">
                    <a:lumMod val="75000"/>
                  </a:schemeClr>
                </a:solidFill>
              </a:rPr>
              <a:t>Sekvenčné zhlukovanie </a:t>
            </a:r>
            <a:r>
              <a:rPr lang="sk-SK" sz="2000" dirty="0"/>
              <a:t>(inkrementálne)</a:t>
            </a:r>
          </a:p>
          <a:p>
            <a:pPr>
              <a:buFont typeface="Courier New" panose="02070309020205020404" pitchFamily="49" charset="0"/>
              <a:buChar char="o"/>
            </a:pPr>
            <a:endParaRPr lang="sk-SK" altLang="sk-SK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2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>
                <a:latin typeface="Arial" pitchFamily="34" charset="0"/>
                <a:cs typeface="Arial" pitchFamily="34" charset="0"/>
              </a:rPr>
              <a:t>Typy </a:t>
            </a:r>
            <a:r>
              <a:rPr lang="sk-SK" sz="2400" b="1" dirty="0" err="1">
                <a:latin typeface="Arial" pitchFamily="34" charset="0"/>
                <a:cs typeface="Arial" pitchFamily="34" charset="0"/>
              </a:rPr>
              <a:t>zhlukovacích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algoritmov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0985" y="1255378"/>
            <a:ext cx="8393723" cy="452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sk-SK" dirty="0">
                <a:solidFill>
                  <a:srgbClr val="7E0000"/>
                </a:solidFill>
              </a:rPr>
              <a:t>Metódy založené na rozdeľovaní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Dátová množina s </a:t>
            </a:r>
            <a:r>
              <a:rPr lang="sk-SK" altLang="sk-SK" sz="2000" i="1" dirty="0"/>
              <a:t>n</a:t>
            </a:r>
            <a:r>
              <a:rPr lang="sk-SK" altLang="sk-SK" sz="2000" dirty="0"/>
              <a:t> objektmi – objekty sa delia do </a:t>
            </a:r>
            <a:r>
              <a:rPr lang="sk-SK" altLang="sk-SK" sz="2000" i="1" dirty="0"/>
              <a:t>k</a:t>
            </a:r>
            <a:r>
              <a:rPr lang="sk-SK" altLang="sk-SK" sz="2000" dirty="0"/>
              <a:t> zhlukov</a:t>
            </a:r>
            <a:r>
              <a:rPr lang="en-GB" altLang="sk-SK" sz="2000" dirty="0"/>
              <a:t>.</a:t>
            </a:r>
            <a:endParaRPr lang="sk-SK" altLang="sk-SK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Parameter </a:t>
            </a:r>
            <a:r>
              <a:rPr lang="sk-SK" altLang="sk-SK" sz="2000" i="1" dirty="0"/>
              <a:t>k</a:t>
            </a:r>
            <a:r>
              <a:rPr lang="sk-SK" altLang="sk-SK" sz="2000" dirty="0"/>
              <a:t> je známy a platí </a:t>
            </a:r>
            <a:r>
              <a:rPr lang="sk-SK" altLang="sk-SK" sz="2000" i="1" dirty="0"/>
              <a:t>k </a:t>
            </a:r>
            <a:r>
              <a:rPr lang="en-GB" altLang="sk-SK" sz="2000" i="1" dirty="0"/>
              <a:t>&lt;= 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000" dirty="0"/>
              <a:t>K</a:t>
            </a:r>
            <a:r>
              <a:rPr lang="sk-SK" sz="2000" dirty="0" err="1"/>
              <a:t>aždý</a:t>
            </a:r>
            <a:r>
              <a:rPr lang="sk-SK" sz="2000" dirty="0"/>
              <a:t> objekt patrí do práve jedného zhluku a každý zhluk obsahuje aspoň jeden objekt. </a:t>
            </a:r>
            <a:endParaRPr lang="en-GB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Na začiatku sa vytvorí </a:t>
            </a:r>
            <a:r>
              <a:rPr lang="en-GB" sz="2000" i="1" dirty="0"/>
              <a:t>k</a:t>
            </a:r>
            <a:r>
              <a:rPr lang="en-GB" sz="2000" dirty="0"/>
              <a:t> </a:t>
            </a:r>
            <a:r>
              <a:rPr lang="en-GB" sz="2000" dirty="0" err="1"/>
              <a:t>inicializa</a:t>
            </a:r>
            <a:r>
              <a:rPr lang="sk-SK" sz="2000" dirty="0" err="1"/>
              <a:t>čných</a:t>
            </a:r>
            <a:r>
              <a:rPr lang="en-GB" sz="2000" dirty="0"/>
              <a:t> </a:t>
            </a:r>
            <a:r>
              <a:rPr lang="sk-SK" sz="2000" dirty="0"/>
              <a:t>z</a:t>
            </a:r>
            <a:r>
              <a:rPr lang="en-GB" sz="2000" dirty="0"/>
              <a:t>h</a:t>
            </a:r>
            <a:r>
              <a:rPr lang="sk-SK" sz="2000" dirty="0"/>
              <a:t>lukov a do nich sa zatriedia objekty. Toto zaradenie objektov do zhlukov sa vylepšuje „</a:t>
            </a:r>
            <a:r>
              <a:rPr lang="sk-SK" sz="2000" dirty="0">
                <a:solidFill>
                  <a:srgbClr val="006666"/>
                </a:solidFill>
              </a:rPr>
              <a:t>iteratívnou </a:t>
            </a:r>
            <a:r>
              <a:rPr lang="sk-SK" sz="2000" dirty="0" err="1">
                <a:solidFill>
                  <a:srgbClr val="006666"/>
                </a:solidFill>
              </a:rPr>
              <a:t>relokáciou</a:t>
            </a:r>
            <a:r>
              <a:rPr lang="sk-SK" sz="2000" dirty="0"/>
              <a:t>“, teda presúvaním objektov medzi zhlukmi.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Základným kritériom na posúdenie kvality rozdelenia do zhlukov, že objekty v rovnakom zhluku sú vzdialenostne blízko a zároveň objekty rôznych zhlukov sú od seba ďaleko.</a:t>
            </a:r>
            <a:r>
              <a:rPr lang="sk-SK" altLang="sk-SK" sz="20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altLang="sk-SK" sz="2000" dirty="0"/>
              <a:t>Príkladom je algoritmus </a:t>
            </a:r>
            <a:r>
              <a:rPr lang="sk-SK" altLang="sk-SK" sz="2000" dirty="0">
                <a:solidFill>
                  <a:srgbClr val="7E0000"/>
                </a:solidFill>
              </a:rPr>
              <a:t>k-</a:t>
            </a:r>
            <a:r>
              <a:rPr lang="sk-SK" altLang="sk-SK" sz="2000" dirty="0" err="1">
                <a:solidFill>
                  <a:srgbClr val="7E0000"/>
                </a:solidFill>
              </a:rPr>
              <a:t>means</a:t>
            </a:r>
            <a:r>
              <a:rPr lang="sk-SK" altLang="sk-SK" sz="2000" dirty="0"/>
              <a:t>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>
                <a:latin typeface="Arial" pitchFamily="34" charset="0"/>
                <a:cs typeface="Arial" pitchFamily="34" charset="0"/>
              </a:rPr>
              <a:t>Typy </a:t>
            </a:r>
            <a:r>
              <a:rPr lang="sk-SK" sz="2400" b="1" dirty="0" err="1">
                <a:latin typeface="Arial" pitchFamily="34" charset="0"/>
                <a:cs typeface="Arial" pitchFamily="34" charset="0"/>
              </a:rPr>
              <a:t>zhlukovacích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algoritmov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22053"/>
            <a:ext cx="8393723" cy="3764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sk-SK" dirty="0">
                <a:solidFill>
                  <a:srgbClr val="7E0000"/>
                </a:solidFill>
              </a:rPr>
              <a:t>Hierarchické metódy</a:t>
            </a:r>
          </a:p>
          <a:p>
            <a:pPr marL="0" indent="0">
              <a:buNone/>
            </a:pPr>
            <a:r>
              <a:rPr lang="sk-SK" altLang="sk-SK" sz="2000" dirty="0">
                <a:solidFill>
                  <a:srgbClr val="7E0000"/>
                </a:solidFill>
              </a:rPr>
              <a:t> </a:t>
            </a:r>
            <a:r>
              <a:rPr lang="en-US" sz="2000" dirty="0" err="1"/>
              <a:t>Hierarchick</a:t>
            </a:r>
            <a:r>
              <a:rPr lang="sk-SK" sz="2000" dirty="0"/>
              <a:t>é zhlukovanie má dva podtypy: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 err="1">
                <a:solidFill>
                  <a:srgbClr val="006666"/>
                </a:solidFill>
              </a:rPr>
              <a:t>Aglomeratívne</a:t>
            </a:r>
            <a:r>
              <a:rPr lang="sk-SK" sz="2000" dirty="0">
                <a:solidFill>
                  <a:srgbClr val="339966"/>
                </a:solidFill>
              </a:rPr>
              <a:t> </a:t>
            </a:r>
            <a:r>
              <a:rPr lang="en-US" sz="2000" dirty="0"/>
              <a:t> </a:t>
            </a:r>
            <a:r>
              <a:rPr lang="sk-SK" sz="2000" dirty="0"/>
              <a:t>- vychádza sa z jednotlivých objektov (samostatných zhlukov), ktoré sa spájajú do väčších zoskupení až po jediný konečný zhluk, ktorý reprezentuje všetky objekty.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>
                <a:solidFill>
                  <a:srgbClr val="006666"/>
                </a:solidFill>
              </a:rPr>
              <a:t>Divízne </a:t>
            </a:r>
            <a:r>
              <a:rPr lang="sk-SK" sz="2000" dirty="0"/>
              <a:t>– vychádza sa z jediného zhluku (celá dátová množina), ktorý sa rozdeľuje až po najnižšiu úroveň, na ktorej každý zhluk obsahuje iba jeden objekt.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sk-SK" sz="2000" dirty="0"/>
              <a:t>Predstavitelia sú algoritmy ako: </a:t>
            </a:r>
            <a:r>
              <a:rPr lang="sk-SK" sz="2000" dirty="0">
                <a:solidFill>
                  <a:srgbClr val="7E0000"/>
                </a:solidFill>
              </a:rPr>
              <a:t>COBWEB</a:t>
            </a:r>
            <a:r>
              <a:rPr lang="sk-SK" sz="2000" dirty="0"/>
              <a:t>, AGNES, ROCK, CHAMELEON a BIRCH</a:t>
            </a:r>
            <a:endParaRPr lang="sk-SK" altLang="sk-SK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>
                <a:latin typeface="Arial" pitchFamily="34" charset="0"/>
                <a:cs typeface="Arial" pitchFamily="34" charset="0"/>
              </a:rPr>
              <a:t>Typy </a:t>
            </a:r>
            <a:r>
              <a:rPr lang="sk-SK" sz="2400" b="1" dirty="0" err="1">
                <a:latin typeface="Arial" pitchFamily="34" charset="0"/>
                <a:cs typeface="Arial" pitchFamily="34" charset="0"/>
              </a:rPr>
              <a:t>zhlukovacích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algoritmov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0985" y="1255378"/>
            <a:ext cx="8393723" cy="452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sk-SK" dirty="0">
                <a:solidFill>
                  <a:srgbClr val="7E0000"/>
                </a:solidFill>
              </a:rPr>
              <a:t>Metódy založené na hustote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Klasické </a:t>
            </a:r>
            <a:r>
              <a:rPr lang="sk-SK" sz="2000" dirty="0" err="1"/>
              <a:t>zhlukovacie</a:t>
            </a:r>
            <a:r>
              <a:rPr lang="sk-SK" sz="2000" dirty="0"/>
              <a:t> algoritmy používajú na určovanie zhlukov vzdialenosť medzi objektmi - vytváranie zhlukov v tvare kružníc alebo guľovitého tvaru.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Tento problém riešia práve metódy založené na hustote, ktoré sú založené na zväčšovaní zhlukov až kým nie je dosiahnutá dopredu daná hranica hustoty okolia.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Hustota v tomto zmysle znamená počet bodov v užívateľom zadanom okolí vybraného bodu.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Tieto metódy sa využívajú pri odstraňovaní šumu a vytváraní zhlukov nepravidelných tvarov.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Ich predstaviteľmi sú </a:t>
            </a:r>
            <a:r>
              <a:rPr lang="sk-SK" sz="2000" dirty="0">
                <a:solidFill>
                  <a:srgbClr val="7E0000"/>
                </a:solidFill>
              </a:rPr>
              <a:t>DBSCAN</a:t>
            </a:r>
            <a:r>
              <a:rPr lang="sk-SK" sz="2000" dirty="0"/>
              <a:t>, DENCLUE, OPTICS.</a:t>
            </a:r>
            <a:endParaRPr lang="sk-SK" altLang="sk-SK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458355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>
                <a:latin typeface="Arial" pitchFamily="34" charset="0"/>
                <a:cs typeface="Arial" pitchFamily="34" charset="0"/>
              </a:rPr>
              <a:t>Typy </a:t>
            </a:r>
            <a:r>
              <a:rPr lang="sk-SK" sz="2400" b="1" dirty="0" err="1">
                <a:latin typeface="Arial" pitchFamily="34" charset="0"/>
                <a:cs typeface="Arial" pitchFamily="34" charset="0"/>
              </a:rPr>
              <a:t>zhlukovacích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algoritmov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50985" y="1255378"/>
            <a:ext cx="8393723" cy="5094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altLang="sk-SK" dirty="0">
                <a:solidFill>
                  <a:srgbClr val="7E0000"/>
                </a:solidFill>
              </a:rPr>
              <a:t>Metódy založené na mriežke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Rozdeľujú priestor objektov na konečný počet buniek, vytvárajúcich mriežku - všetky výpočty potom prebiehajú na tejto mriežke, nazývanej tiež </a:t>
            </a:r>
            <a:r>
              <a:rPr lang="sk-SK" sz="2000" dirty="0" err="1"/>
              <a:t>kvantizovaný</a:t>
            </a:r>
            <a:r>
              <a:rPr lang="sk-SK" sz="2000" dirty="0"/>
              <a:t> priestor.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Hlavnou výhodou tohto prístupu je rýchlosť výpočtov, pretože algoritmy nie sú závislé na počte objektov ale len na počte buniek v jednotlivých dimenziách mriežky.</a:t>
            </a:r>
            <a:endParaRPr lang="sk-SK" altLang="sk-SK" sz="2000" dirty="0"/>
          </a:p>
          <a:p>
            <a:pPr marL="0" indent="0">
              <a:buNone/>
            </a:pPr>
            <a:r>
              <a:rPr lang="sk-SK" altLang="sk-SK" dirty="0">
                <a:solidFill>
                  <a:srgbClr val="7E0000"/>
                </a:solidFill>
              </a:rPr>
              <a:t>Algoritmy založené na modeli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Zhluky zodpovedajú určitému matematickému modelu.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Predpokladá sa, že dáta boli generované na základe zloženej pravdepodobnostnej distribučnej funkcie.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EM (</a:t>
            </a:r>
            <a:r>
              <a:rPr lang="sk-SK" sz="2000" dirty="0" err="1"/>
              <a:t>Expectation</a:t>
            </a:r>
            <a:r>
              <a:rPr lang="sk-SK" sz="2000" dirty="0"/>
              <a:t> </a:t>
            </a:r>
            <a:r>
              <a:rPr lang="sk-SK" sz="2000" dirty="0" err="1"/>
              <a:t>Maximisation</a:t>
            </a:r>
            <a:r>
              <a:rPr lang="sk-SK" sz="2000" dirty="0"/>
              <a:t>) algoritmus vykonáva analýzu založenú na štatistickom modelovaní.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COBWEB je algoritmus s učením, ktorý využíva pravdepodobnostnú analýzu.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sz="2000" dirty="0"/>
              <a:t>SOM (</a:t>
            </a:r>
            <a:r>
              <a:rPr lang="sk-SK" sz="2000" dirty="0" err="1"/>
              <a:t>Self</a:t>
            </a:r>
            <a:r>
              <a:rPr lang="sk-SK" sz="2000" dirty="0"/>
              <a:t> </a:t>
            </a:r>
            <a:r>
              <a:rPr lang="sk-SK" sz="2000" dirty="0" err="1"/>
              <a:t>Organizing</a:t>
            </a:r>
            <a:r>
              <a:rPr lang="sk-SK" sz="2000" dirty="0"/>
              <a:t> </a:t>
            </a:r>
            <a:r>
              <a:rPr lang="sk-SK" sz="2000" dirty="0" err="1"/>
              <a:t>Maps</a:t>
            </a:r>
            <a:r>
              <a:rPr lang="sk-SK" sz="2000" dirty="0"/>
              <a:t>) je metóda založená na </a:t>
            </a:r>
            <a:r>
              <a:rPr lang="sk-SK" sz="2000" dirty="0" err="1"/>
              <a:t>Kohonenových</a:t>
            </a:r>
            <a:r>
              <a:rPr lang="sk-SK" sz="2000" dirty="0"/>
              <a:t> neurónových sieťach. Mapuje viacdimenzionálne dáta do 2-D alebo 3-D funkčných máp, vhodných aj pre vizualizáciu.</a:t>
            </a:r>
            <a:endParaRPr lang="sk-SK" altLang="sk-SK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3804-A8F9-8F4B-8BEB-7240BBF412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580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headEnd type="arrow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410F63F6-13B3-524F-B3CC-0934E54702EB}" vid="{1E97BBC5-A21D-794C-A0AA-D9BFD86C73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01definicia SU</Template>
  <TotalTime>2383</TotalTime>
  <Words>2850</Words>
  <Application>Microsoft Office PowerPoint</Application>
  <PresentationFormat>Prezentácia na obrazovke (4:3)</PresentationFormat>
  <Paragraphs>316</Paragraphs>
  <Slides>31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Wingdings</vt:lpstr>
      <vt:lpstr>Motív Office</vt:lpstr>
      <vt:lpstr>Rovnica</vt:lpstr>
      <vt:lpstr>Zhlukovanie</vt:lpstr>
      <vt:lpstr>Definícia problému zhlukovania</vt:lpstr>
      <vt:lpstr>Definícia problému zhlukovania</vt:lpstr>
      <vt:lpstr>Definícia problému zhlukovania</vt:lpstr>
      <vt:lpstr>Definícia problému zhlukovania</vt:lpstr>
      <vt:lpstr>Typy zhlukovacích algoritmov</vt:lpstr>
      <vt:lpstr>Typy zhlukovacích algoritmov</vt:lpstr>
      <vt:lpstr>Typy zhlukovacích algoritmov</vt:lpstr>
      <vt:lpstr>Typy zhlukovacích algoritmov</vt:lpstr>
      <vt:lpstr>Algoritmus k-means (k-centier) </vt:lpstr>
      <vt:lpstr>Algoritmus k-means (k-centier) </vt:lpstr>
      <vt:lpstr>Algoritmus k-means (k-centier) </vt:lpstr>
      <vt:lpstr>Binárne k-means (k-centier) </vt:lpstr>
      <vt:lpstr>Hierarchické aglomeratívne zhlukovanie</vt:lpstr>
      <vt:lpstr>Hierarchické divízne zhlukovanie</vt:lpstr>
      <vt:lpstr>COBWEB</vt:lpstr>
      <vt:lpstr>COBWEB</vt:lpstr>
      <vt:lpstr>COBWEB</vt:lpstr>
      <vt:lpstr>COBWEB</vt:lpstr>
      <vt:lpstr>COBWEB</vt:lpstr>
      <vt:lpstr>COBWEB</vt:lpstr>
      <vt:lpstr>DBSCAN</vt:lpstr>
      <vt:lpstr>DBSCAN</vt:lpstr>
      <vt:lpstr>DBSCAN</vt:lpstr>
      <vt:lpstr>Algoritmus DBSCAN</vt:lpstr>
      <vt:lpstr>Algoritmus DBSCAN</vt:lpstr>
      <vt:lpstr>Algoritmus DBSCAN</vt:lpstr>
      <vt:lpstr>Algoritmus DBSCAN</vt:lpstr>
      <vt:lpstr>Algoritmus DBSCAN</vt:lpstr>
      <vt:lpstr>Algoritmus DBSCAN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Definícia strojového učenia</dc:title>
  <dc:creator>Kristína Machová</dc:creator>
  <cp:lastModifiedBy>Kristina Machova</cp:lastModifiedBy>
  <cp:revision>206</cp:revision>
  <cp:lastPrinted>2018-02-04T19:03:19Z</cp:lastPrinted>
  <dcterms:created xsi:type="dcterms:W3CDTF">2021-02-12T15:36:07Z</dcterms:created>
  <dcterms:modified xsi:type="dcterms:W3CDTF">2023-04-27T16:13:57Z</dcterms:modified>
</cp:coreProperties>
</file>