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0"/>
  </p:notesMasterIdLst>
  <p:sldIdLst>
    <p:sldId id="256" r:id="rId5"/>
    <p:sldId id="257" r:id="rId6"/>
    <p:sldId id="258" r:id="rId7"/>
    <p:sldId id="259" r:id="rId8"/>
    <p:sldId id="268" r:id="rId9"/>
    <p:sldId id="269" r:id="rId10"/>
    <p:sldId id="270" r:id="rId11"/>
    <p:sldId id="271" r:id="rId12"/>
    <p:sldId id="272" r:id="rId13"/>
    <p:sldId id="273" r:id="rId14"/>
    <p:sldId id="274" r:id="rId15"/>
    <p:sldId id="275" r:id="rId16"/>
    <p:sldId id="265" r:id="rId17"/>
    <p:sldId id="266" r:id="rId18"/>
    <p:sldId id="276" r:id="rId19"/>
  </p:sldIdLst>
  <p:sldSz cx="9144000" cy="5143500" type="screen16x9"/>
  <p:notesSz cx="6858000" cy="9144000"/>
  <p:embeddedFontLst>
    <p:embeddedFont>
      <p:font typeface="Economica" panose="020B060402020202020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101" d="100"/>
          <a:sy n="101" d="100"/>
        </p:scale>
        <p:origin x="126" y="6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16b2ada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16b2ada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16b2adad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16b2adad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2E9D8915-7F5B-0A6A-4C8D-0C573FBEC19D}"/>
            </a:ext>
          </a:extLst>
        </p:cNvPr>
        <p:cNvGrpSpPr/>
        <p:nvPr/>
      </p:nvGrpSpPr>
      <p:grpSpPr>
        <a:xfrm>
          <a:off x="0" y="0"/>
          <a:ext cx="0" cy="0"/>
          <a:chOff x="0" y="0"/>
          <a:chExt cx="0" cy="0"/>
        </a:xfrm>
      </p:grpSpPr>
      <p:sp>
        <p:nvSpPr>
          <p:cNvPr id="117" name="Google Shape;117;g2e16b2adad1_0_35:notes">
            <a:extLst>
              <a:ext uri="{FF2B5EF4-FFF2-40B4-BE49-F238E27FC236}">
                <a16:creationId xmlns:a16="http://schemas.microsoft.com/office/drawing/2014/main" id="{428CB2D9-393E-1004-1E43-2F1879AE62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16b2adad1_0_35:notes">
            <a:extLst>
              <a:ext uri="{FF2B5EF4-FFF2-40B4-BE49-F238E27FC236}">
                <a16:creationId xmlns:a16="http://schemas.microsoft.com/office/drawing/2014/main" id="{F5EADE62-39B5-9358-55F2-15654A5C7E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349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6b2adad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16b2adad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16b2ada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ddf96669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16b2ada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16b2ada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16b2ada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16b2ada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16b2ada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54192B8A-6E97-DA24-AEC5-BAAD33B667E4}"/>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B5100AF7-764B-0891-FD21-18EB89913E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D25B3586-9E2F-5D89-C189-F2FB1B2EE4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14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16b2ada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16b2adad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16b2adad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9D389D97-A345-2FEC-43F7-29891B450A02}"/>
            </a:ext>
          </a:extLst>
        </p:cNvPr>
        <p:cNvGrpSpPr/>
        <p:nvPr/>
      </p:nvGrpSpPr>
      <p:grpSpPr>
        <a:xfrm>
          <a:off x="0" y="0"/>
          <a:ext cx="0" cy="0"/>
          <a:chOff x="0" y="0"/>
          <a:chExt cx="0" cy="0"/>
        </a:xfrm>
      </p:grpSpPr>
      <p:sp>
        <p:nvSpPr>
          <p:cNvPr id="103" name="Google Shape;103;g2e16b2adad1_0_24:notes">
            <a:extLst>
              <a:ext uri="{FF2B5EF4-FFF2-40B4-BE49-F238E27FC236}">
                <a16:creationId xmlns:a16="http://schemas.microsoft.com/office/drawing/2014/main" id="{1D173849-3BD8-4506-699D-DE4FC8D4DB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16b2adad1_0_24:notes">
            <a:extLst>
              <a:ext uri="{FF2B5EF4-FFF2-40B4-BE49-F238E27FC236}">
                <a16:creationId xmlns:a16="http://schemas.microsoft.com/office/drawing/2014/main" id="{C8E71F73-C828-BC13-127C-B6796666DB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61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uk-UA"/>
              <a:t>Клацніть, щоб редагувати стиль зразка заголовка</a:t>
            </a:r>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r>
              <a:rPr lang="uk-UA"/>
              <a:t>Клацніть, щоб редагувати стиль зразка підзаголовка</a:t>
            </a:r>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uk-UA"/>
              <a:t>Клацніть, щоб відредагувати стилі зразків тексту</a:t>
            </a: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Пустой слайд">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uk-UA"/>
              <a:t>Клацніть, щоб редагувати стиль зразка заголовка</a:t>
            </a:r>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uk-UA"/>
              <a:t>Клацніть, щоб редагувати стиль зразка заголовка</a:t>
            </a:r>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uk-UA"/>
              <a:t>Клацніть, щоб відредагувати стилі зразків тексту</a:t>
            </a: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uk-UA"/>
              <a:t>Клацніть, щоб редагувати стиль зразка заголовка</a:t>
            </a:r>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uk-UA"/>
              <a:t>Клацніть, щоб відредагувати стилі зразків тексту</a:t>
            </a: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uk-UA"/>
              <a:t>Клацніть, щоб відредагувати стилі зразків тексту</a:t>
            </a: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uk-UA"/>
              <a:t>Клацніть, щоб редагувати стиль зразка заголовка</a:t>
            </a:r>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uk-UA"/>
              <a:t>Клацніть, щоб редагувати стиль зразка заголовка</a:t>
            </a:r>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uk-UA"/>
              <a:t>Клацніть, щоб відредагувати стилі зразків тексту</a:t>
            </a: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uk-UA"/>
              <a:t>Клацніть, щоб редагувати стиль зразка заголовка</a:t>
            </a:r>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r>
              <a:rPr lang="uk-UA"/>
              <a:t>Клацніть, щоб редагувати стиль зразка заголовка</a:t>
            </a:r>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r>
              <a:rPr lang="uk-UA"/>
              <a:t>Клацніть, щоб редагувати стиль зразка підзаголовка</a:t>
            </a:r>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pPr lvl="0"/>
            <a:r>
              <a:rPr lang="uk-UA"/>
              <a:t>Клацніть, щоб відредагувати стилі зразків тексту</a:t>
            </a: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pPr lvl="0"/>
            <a:r>
              <a:rPr lang="uk-UA"/>
              <a:t>Клацніть, щоб відредагувати стилі зразків тексту</a:t>
            </a: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05450" y="821300"/>
            <a:ext cx="3281100" cy="153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400" noProof="0" dirty="0"/>
              <a:t>Дослідження методів машинного навчання для прогнозування	                      серцевого нападу</a:t>
            </a:r>
          </a:p>
        </p:txBody>
      </p:sp>
      <p:sp>
        <p:nvSpPr>
          <p:cNvPr id="63" name="Google Shape;63;p13"/>
          <p:cNvSpPr txBox="1">
            <a:spLocks noGrp="1"/>
          </p:cNvSpPr>
          <p:nvPr>
            <p:ph type="subTitle" idx="1"/>
          </p:nvPr>
        </p:nvSpPr>
        <p:spPr>
          <a:xfrm>
            <a:off x="1948250" y="3635125"/>
            <a:ext cx="5087400" cy="15327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endParaRPr dirty="0"/>
          </a:p>
          <a:p>
            <a:pPr marL="0" lvl="0" indent="0" algn="l" rtl="0">
              <a:spcBef>
                <a:spcPts val="0"/>
              </a:spcBef>
              <a:spcAft>
                <a:spcPts val="0"/>
              </a:spcAft>
              <a:buNone/>
            </a:pPr>
            <a:r>
              <a:rPr lang="uk" dirty="0"/>
              <a:t>Сандін О. А., ІПЗм-23-3 </a:t>
            </a:r>
            <a:endParaRPr dirty="0"/>
          </a:p>
          <a:p>
            <a:pPr marL="0" lvl="0" indent="0" algn="l" rtl="0">
              <a:spcBef>
                <a:spcPts val="0"/>
              </a:spcBef>
              <a:spcAft>
                <a:spcPts val="0"/>
              </a:spcAft>
              <a:buNone/>
            </a:pPr>
            <a:r>
              <a:rPr lang="uk" dirty="0"/>
              <a:t>Науковий керівник: проф. Галуза О. А.</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uk" dirty="0"/>
              <a:t>23 червня 2025</a:t>
            </a:r>
            <a:endParaRPr dirty="0"/>
          </a:p>
        </p:txBody>
      </p:sp>
      <p:pic>
        <p:nvPicPr>
          <p:cNvPr id="64" name="Google Shape;64;p13"/>
          <p:cNvPicPr preferRelativeResize="0"/>
          <p:nvPr/>
        </p:nvPicPr>
        <p:blipFill>
          <a:blip r:embed="rId3">
            <a:alphaModFix/>
          </a:blip>
          <a:stretch>
            <a:fillRect/>
          </a:stretch>
        </p:blipFill>
        <p:spPr>
          <a:xfrm>
            <a:off x="268925" y="4359500"/>
            <a:ext cx="862250" cy="581750"/>
          </a:xfrm>
          <a:prstGeom prst="rect">
            <a:avLst/>
          </a:prstGeom>
          <a:noFill/>
          <a:ln>
            <a:noFill/>
          </a:ln>
        </p:spPr>
      </p:pic>
      <p:pic>
        <p:nvPicPr>
          <p:cNvPr id="65" name="Google Shape;65;p13"/>
          <p:cNvPicPr preferRelativeResize="0"/>
          <p:nvPr/>
        </p:nvPicPr>
        <p:blipFill>
          <a:blip r:embed="rId4">
            <a:alphaModFix/>
          </a:blip>
          <a:stretch>
            <a:fillRect/>
          </a:stretch>
        </p:blipFill>
        <p:spPr>
          <a:xfrm>
            <a:off x="204725" y="170825"/>
            <a:ext cx="2133975" cy="389775"/>
          </a:xfrm>
          <a:prstGeom prst="rect">
            <a:avLst/>
          </a:prstGeom>
          <a:noFill/>
          <a:ln>
            <a:noFill/>
          </a:ln>
        </p:spPr>
      </p:pic>
      <p:pic>
        <p:nvPicPr>
          <p:cNvPr id="66" name="Google Shape;66;p13"/>
          <p:cNvPicPr preferRelativeResize="0"/>
          <p:nvPr/>
        </p:nvPicPr>
        <p:blipFill>
          <a:blip r:embed="rId5">
            <a:alphaModFix/>
          </a:blip>
          <a:stretch>
            <a:fillRect/>
          </a:stretch>
        </p:blipFill>
        <p:spPr>
          <a:xfrm>
            <a:off x="7068504" y="170825"/>
            <a:ext cx="1924921" cy="43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9203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latin typeface="Open Sans" panose="020B0606030504020204" pitchFamily="34" charset="0"/>
                <a:ea typeface="Open Sans" panose="020B0606030504020204" pitchFamily="34" charset="0"/>
                <a:cs typeface="Open Sans" panose="020B0606030504020204" pitchFamily="34" charset="0"/>
              </a:rPr>
              <a:t>Зміст проведеного експерименту</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15" name="Google Shape;115;p20"/>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E8624834-013E-7249-F488-C816A0DA9355}"/>
              </a:ext>
            </a:extLst>
          </p:cNvPr>
          <p:cNvSpPr txBox="1"/>
          <p:nvPr/>
        </p:nvSpPr>
        <p:spPr>
          <a:xfrm>
            <a:off x="8778240" y="4606349"/>
            <a:ext cx="28405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35EEF41-5B9E-4186-8855-3C8162DCC2D6}" type="slidenum">
              <a:rPr kumimoji="0" lang="uk-UA"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uk-UA"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79F65E2F-7337-23F2-7ECD-AA1E6DEECFF9}"/>
              </a:ext>
            </a:extLst>
          </p:cNvPr>
          <p:cNvSpPr txBox="1"/>
          <p:nvPr/>
        </p:nvSpPr>
        <p:spPr>
          <a:xfrm>
            <a:off x="268925" y="739262"/>
            <a:ext cx="2813753" cy="33239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Методи</a:t>
            </a:r>
            <a:endPar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Побудова трьох моделей: </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Logistic Regression, K-Nearest Neighbors (KNN), Random Forest</a:t>
            </a:r>
          </a:p>
          <a:p>
            <a:pPr marL="285750" marR="0" lvl="0" indent="-285750"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Пошук </a:t>
            </a:r>
            <a:r>
              <a:rPr kumimoji="0" lang="uk-UA"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гіперпараметрів</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за допомогою </a:t>
            </a:r>
            <a:r>
              <a:rPr kumimoji="0" lang="en-US"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GridSearchCV</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та </a:t>
            </a:r>
            <a:r>
              <a:rPr kumimoji="0" lang="en-US"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RandomizedSearchCV</a:t>
            </a:r>
            <a:endPar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Крос-</a:t>
            </a:r>
            <a:r>
              <a:rPr kumimoji="0" lang="uk-UA"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валідація</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(5-</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fold) </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для перевірки стабільності моделей</a:t>
            </a:r>
            <a:endPar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Метод </a:t>
            </a:r>
            <a:r>
              <a:rPr kumimoji="0" lang="en-US"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classification_report</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для оцінки моделей</a:t>
            </a:r>
          </a:p>
        </p:txBody>
      </p:sp>
      <p:sp>
        <p:nvSpPr>
          <p:cNvPr id="10" name="TextBox 9">
            <a:extLst>
              <a:ext uri="{FF2B5EF4-FFF2-40B4-BE49-F238E27FC236}">
                <a16:creationId xmlns:a16="http://schemas.microsoft.com/office/drawing/2014/main" id="{C402ED77-44C5-32FD-762E-55BFB622B19B}"/>
              </a:ext>
            </a:extLst>
          </p:cNvPr>
          <p:cNvSpPr txBox="1"/>
          <p:nvPr/>
        </p:nvSpPr>
        <p:spPr>
          <a:xfrm>
            <a:off x="3165987" y="739262"/>
            <a:ext cx="2517813" cy="33239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Вхідні дані </a:t>
            </a:r>
            <a:endPar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kumimoji="0" lang="uk-UA"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Датасет</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Heart Disease Classification Dataset</a:t>
            </a: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Кількість записів: ~1000 прикладів</a:t>
            </a:r>
            <a:endPar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kumimoji="0" lang="ru-RU"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Характеристики: </a:t>
            </a:r>
            <a:r>
              <a:rPr kumimoji="0" lang="ru-RU"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вік</a:t>
            </a:r>
            <a:r>
              <a:rPr kumimoji="0" lang="ru-RU"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стать, </a:t>
            </a:r>
            <a:r>
              <a:rPr kumimoji="0" lang="ru-RU"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тиск</a:t>
            </a:r>
            <a:r>
              <a:rPr kumimoji="0" lang="ru-RU"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ru-RU"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холестерин, ЕКГ, </a:t>
            </a:r>
            <a:r>
              <a:rPr kumimoji="0" lang="ru-RU"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серцебиття</a:t>
            </a:r>
            <a:r>
              <a:rPr kumimoji="0" lang="ru-RU"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ru-RU"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біль</a:t>
            </a:r>
            <a:r>
              <a:rPr kumimoji="0" lang="ru-RU"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у грудях </a:t>
            </a:r>
            <a:r>
              <a:rPr kumimoji="0" lang="ru-RU"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тощо</a:t>
            </a:r>
            <a:endPar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Попередня обробка: видалення пропусків, </a:t>
            </a:r>
            <a:r>
              <a:rPr kumimoji="0" lang="uk-UA"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масштабуванн</a:t>
            </a:r>
            <a:r>
              <a:rPr lang="uk-UA" dirty="0">
                <a:solidFill>
                  <a:srgbClr val="000000"/>
                </a:solidFill>
                <a:latin typeface="Open Sans" panose="020B0606030504020204" pitchFamily="34" charset="0"/>
                <a:ea typeface="Open Sans" panose="020B0606030504020204" pitchFamily="34" charset="0"/>
                <a:cs typeface="Open Sans" panose="020B0606030504020204" pitchFamily="34" charset="0"/>
              </a:rPr>
              <a:t>я, </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розділення на </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train/test</a:t>
            </a:r>
          </a:p>
        </p:txBody>
      </p:sp>
      <p:sp>
        <p:nvSpPr>
          <p:cNvPr id="12" name="TextBox 11">
            <a:extLst>
              <a:ext uri="{FF2B5EF4-FFF2-40B4-BE49-F238E27FC236}">
                <a16:creationId xmlns:a16="http://schemas.microsoft.com/office/drawing/2014/main" id="{C9D8F32D-23EB-C219-FB28-629EFDCEA19F}"/>
              </a:ext>
            </a:extLst>
          </p:cNvPr>
          <p:cNvSpPr txBox="1"/>
          <p:nvPr/>
        </p:nvSpPr>
        <p:spPr>
          <a:xfrm>
            <a:off x="5767109" y="739262"/>
            <a:ext cx="2681565" cy="24622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Послідовність</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uk-UA" dirty="0">
                <a:latin typeface="Open Sans" panose="020B0606030504020204" pitchFamily="34" charset="0"/>
                <a:ea typeface="Open Sans" panose="020B0606030504020204" pitchFamily="34" charset="0"/>
                <a:cs typeface="Open Sans" panose="020B0606030504020204" pitchFamily="34" charset="0"/>
              </a:rPr>
              <a:t>Попередня обробка даних</a:t>
            </a:r>
            <a:r>
              <a:rPr lang="en-US" dirty="0">
                <a:latin typeface="Open Sans" panose="020B0606030504020204" pitchFamily="34" charset="0"/>
                <a:ea typeface="Open Sans" panose="020B0606030504020204" pitchFamily="34" charset="0"/>
                <a:cs typeface="Open Sans" panose="020B0606030504020204" pitchFamily="34" charset="0"/>
              </a:rPr>
              <a: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uk-UA" dirty="0">
                <a:latin typeface="Open Sans" panose="020B0606030504020204" pitchFamily="34" charset="0"/>
                <a:ea typeface="Open Sans" panose="020B0606030504020204" pitchFamily="34" charset="0"/>
                <a:cs typeface="Open Sans" panose="020B0606030504020204" pitchFamily="34" charset="0"/>
              </a:rPr>
              <a:t>Побудова моделей</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uk-UA" dirty="0">
                <a:latin typeface="Open Sans" panose="020B0606030504020204" pitchFamily="34" charset="0"/>
                <a:ea typeface="Open Sans" panose="020B0606030504020204" pitchFamily="34" charset="0"/>
                <a:cs typeface="Open Sans" panose="020B0606030504020204" pitchFamily="34" charset="0"/>
              </a:rPr>
              <a:t>Пошук оптимальних параметрів.</a:t>
            </a: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uk-UA" dirty="0">
                <a:latin typeface="Open Sans" panose="020B0606030504020204" pitchFamily="34" charset="0"/>
                <a:ea typeface="Open Sans" panose="020B0606030504020204" pitchFamily="34" charset="0"/>
                <a:cs typeface="Open Sans" panose="020B0606030504020204" pitchFamily="34" charset="0"/>
              </a:rPr>
              <a:t>Тестування на відкладеній вибірці</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uk-UA" noProof="0" dirty="0">
                <a:latin typeface="Open Sans" panose="020B0606030504020204" pitchFamily="34" charset="0"/>
                <a:ea typeface="Open Sans" panose="020B0606030504020204" pitchFamily="34" charset="0"/>
                <a:cs typeface="Open Sans" panose="020B0606030504020204" pitchFamily="34" charset="0"/>
              </a:rPr>
              <a:t>Збір результатів та формування звітів.</a:t>
            </a: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4" name="TextBox 13">
            <a:extLst>
              <a:ext uri="{FF2B5EF4-FFF2-40B4-BE49-F238E27FC236}">
                <a16:creationId xmlns:a16="http://schemas.microsoft.com/office/drawing/2014/main" id="{A645AC3A-3CB1-9D5E-FDE6-03DA15DCB55C}"/>
              </a:ext>
            </a:extLst>
          </p:cNvPr>
          <p:cNvSpPr txBox="1"/>
          <p:nvPr/>
        </p:nvSpPr>
        <p:spPr>
          <a:xfrm>
            <a:off x="2133599" y="4237017"/>
            <a:ext cx="4572000" cy="738664"/>
          </a:xfrm>
          <a:prstGeom prst="rect">
            <a:avLst/>
          </a:prstGeom>
          <a:noFill/>
          <a:ln w="28575">
            <a:solidFill>
              <a:schemeClr val="tx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Arial"/>
                <a:cs typeface="Arial"/>
                <a:sym typeface="Arial"/>
              </a:rPr>
              <a:t>Критерії</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br>
              <a:rPr kumimoji="0" lang="uk-UA" sz="1400" b="0" i="0" u="none" strike="noStrike" kern="0" cap="none" spc="0" normalizeH="0" baseline="0" noProof="0" dirty="0">
                <a:ln>
                  <a:noFill/>
                </a:ln>
                <a:solidFill>
                  <a:srgbClr val="000000"/>
                </a:solidFill>
                <a:effectLst/>
                <a:uLnTx/>
                <a:uFillTx/>
                <a:latin typeface="Arial"/>
                <a:cs typeface="Arial"/>
                <a:sym typeface="Arial"/>
              </a:rPr>
            </a:br>
            <a:r>
              <a:rPr kumimoji="0" lang="en-US" sz="1400" b="0" i="0" u="none" strike="noStrike" kern="0" cap="none" spc="0" normalizeH="0" baseline="0" noProof="0" dirty="0">
                <a:ln>
                  <a:noFill/>
                </a:ln>
                <a:solidFill>
                  <a:srgbClr val="000000"/>
                </a:solidFill>
                <a:effectLst/>
                <a:uLnTx/>
                <a:uFillTx/>
                <a:latin typeface="Arial"/>
                <a:cs typeface="Arial"/>
                <a:sym typeface="Arial"/>
              </a:rPr>
              <a:t>Precision</a:t>
            </a:r>
            <a:r>
              <a:rPr kumimoji="0" lang="uk-UA" sz="1400" b="0" i="0" u="none" strike="noStrike" kern="0" cap="none" spc="0" normalizeH="0" baseline="0" noProof="0" dirty="0">
                <a:ln>
                  <a:noFill/>
                </a:ln>
                <a:solidFill>
                  <a:srgbClr val="000000"/>
                </a:solidFill>
                <a:effectLst/>
                <a:uLnTx/>
                <a:uFillTx/>
                <a:latin typeface="Arial"/>
                <a:cs typeface="Arial"/>
                <a:sym typeface="Arial"/>
              </a:rPr>
              <a:t>	</a:t>
            </a:r>
            <a:r>
              <a:rPr kumimoji="0" lang="uk-UA" sz="1400" b="0" i="0" u="none" strike="noStrike" kern="0" cap="none" spc="0" normalizeH="0" baseline="0" noProof="0" dirty="0" err="1">
                <a:ln>
                  <a:noFill/>
                </a:ln>
                <a:solidFill>
                  <a:srgbClr val="000000"/>
                </a:solidFill>
                <a:effectLst/>
                <a:uLnTx/>
                <a:uFillTx/>
                <a:latin typeface="Arial"/>
                <a:cs typeface="Arial"/>
                <a:sym typeface="Arial"/>
              </a:rPr>
              <a:t>Recall</a:t>
            </a:r>
            <a:r>
              <a:rPr kumimoji="0" lang="uk-UA" sz="14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a:ln>
                  <a:noFill/>
                </a:ln>
                <a:solidFill>
                  <a:srgbClr val="000000"/>
                </a:solidFill>
                <a:effectLst/>
                <a:uLnTx/>
                <a:uFillTx/>
                <a:latin typeface="Arial"/>
                <a:cs typeface="Arial"/>
                <a:sym typeface="Arial"/>
              </a:rPr>
              <a:t>F1-score</a:t>
            </a:r>
            <a:r>
              <a:rPr kumimoji="0" lang="uk-UA" sz="1400" b="0" i="0" u="none" strike="noStrike" kern="0" cap="none" spc="0" normalizeH="0" baseline="0" noProof="0" dirty="0">
                <a:ln>
                  <a:noFill/>
                </a:ln>
                <a:solidFill>
                  <a:srgbClr val="000000"/>
                </a:solidFill>
                <a:effectLst/>
                <a:uLnTx/>
                <a:uFillTx/>
                <a:latin typeface="Arial"/>
                <a:cs typeface="Arial"/>
                <a:sym typeface="Arial"/>
              </a:rPr>
              <a:t>	 </a:t>
            </a:r>
            <a:r>
              <a:rPr kumimoji="0" lang="en-US" sz="1400" b="0" i="0" u="none" strike="noStrike" kern="0" cap="none" spc="0" normalizeH="0" baseline="0" noProof="0" dirty="0">
                <a:ln>
                  <a:noFill/>
                </a:ln>
                <a:solidFill>
                  <a:srgbClr val="000000"/>
                </a:solidFill>
                <a:effectLst/>
                <a:uLnTx/>
                <a:uFillTx/>
                <a:latin typeface="Arial"/>
                <a:cs typeface="Arial"/>
                <a:sym typeface="Arial"/>
              </a:rPr>
              <a:t>Accuracy</a:t>
            </a:r>
            <a:endParaRPr kumimoji="0" lang="uk-UA"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Пряма сполучна лінія 15">
            <a:extLst>
              <a:ext uri="{FF2B5EF4-FFF2-40B4-BE49-F238E27FC236}">
                <a16:creationId xmlns:a16="http://schemas.microsoft.com/office/drawing/2014/main" id="{36A7438F-5AF0-CB59-D6DA-AD3AEB7FBFD6}"/>
              </a:ext>
            </a:extLst>
          </p:cNvPr>
          <p:cNvCxnSpPr/>
          <p:nvPr/>
        </p:nvCxnSpPr>
        <p:spPr>
          <a:xfrm>
            <a:off x="1317406" y="988142"/>
            <a:ext cx="762000"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7" name="Пряма сполучна лінія 16">
            <a:extLst>
              <a:ext uri="{FF2B5EF4-FFF2-40B4-BE49-F238E27FC236}">
                <a16:creationId xmlns:a16="http://schemas.microsoft.com/office/drawing/2014/main" id="{C21F3B81-A1FB-86FF-B223-0A68E72D4B03}"/>
              </a:ext>
            </a:extLst>
          </p:cNvPr>
          <p:cNvCxnSpPr>
            <a:cxnSpLocks/>
          </p:cNvCxnSpPr>
          <p:nvPr/>
        </p:nvCxnSpPr>
        <p:spPr>
          <a:xfrm>
            <a:off x="3964127" y="997974"/>
            <a:ext cx="927421"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 name="Пряма сполучна лінія 18">
            <a:extLst>
              <a:ext uri="{FF2B5EF4-FFF2-40B4-BE49-F238E27FC236}">
                <a16:creationId xmlns:a16="http://schemas.microsoft.com/office/drawing/2014/main" id="{7A7B7063-2E13-C2ED-EC3C-C7E081FE1C9B}"/>
              </a:ext>
            </a:extLst>
          </p:cNvPr>
          <p:cNvCxnSpPr>
            <a:cxnSpLocks/>
          </p:cNvCxnSpPr>
          <p:nvPr/>
        </p:nvCxnSpPr>
        <p:spPr>
          <a:xfrm>
            <a:off x="6570347" y="1015795"/>
            <a:ext cx="1276467"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 name="Пряма сполучна лінія 20">
            <a:extLst>
              <a:ext uri="{FF2B5EF4-FFF2-40B4-BE49-F238E27FC236}">
                <a16:creationId xmlns:a16="http://schemas.microsoft.com/office/drawing/2014/main" id="{69F4966F-E749-30BA-649C-89DDAC8BD2F3}"/>
              </a:ext>
            </a:extLst>
          </p:cNvPr>
          <p:cNvCxnSpPr>
            <a:cxnSpLocks/>
          </p:cNvCxnSpPr>
          <p:nvPr/>
        </p:nvCxnSpPr>
        <p:spPr>
          <a:xfrm>
            <a:off x="4017340" y="4508704"/>
            <a:ext cx="804518"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268925" y="-15299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latin typeface="Open Sans" panose="020B0606030504020204" pitchFamily="34" charset="0"/>
                <a:ea typeface="Open Sans" panose="020B0606030504020204" pitchFamily="34" charset="0"/>
                <a:cs typeface="Open Sans" panose="020B0606030504020204" pitchFamily="34" charset="0"/>
              </a:rPr>
              <a:t>Результати експерименту </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2" name="Google Shape;122;p21"/>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8800C66-AABB-EFA8-12F4-0C56A1243712}"/>
              </a:ext>
            </a:extLst>
          </p:cNvPr>
          <p:cNvSpPr txBox="1"/>
          <p:nvPr/>
        </p:nvSpPr>
        <p:spPr>
          <a:xfrm>
            <a:off x="8778240" y="4606349"/>
            <a:ext cx="28405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35EEF41-5B9E-4186-8855-3C8162DCC2D6}" type="slidenum">
              <a:rPr kumimoji="0" lang="uk-UA"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uk-UA"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extBox 13">
            <a:extLst>
              <a:ext uri="{FF2B5EF4-FFF2-40B4-BE49-F238E27FC236}">
                <a16:creationId xmlns:a16="http://schemas.microsoft.com/office/drawing/2014/main" id="{328C163B-A2FC-C5BB-0A9F-6467D7F28893}"/>
              </a:ext>
            </a:extLst>
          </p:cNvPr>
          <p:cNvSpPr txBox="1"/>
          <p:nvPr/>
        </p:nvSpPr>
        <p:spPr>
          <a:xfrm>
            <a:off x="3556364" y="2989951"/>
            <a:ext cx="203132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Порівняння моделей</a:t>
            </a:r>
          </a:p>
        </p:txBody>
      </p:sp>
      <p:sp>
        <p:nvSpPr>
          <p:cNvPr id="24" name="TextBox 23">
            <a:extLst>
              <a:ext uri="{FF2B5EF4-FFF2-40B4-BE49-F238E27FC236}">
                <a16:creationId xmlns:a16="http://schemas.microsoft.com/office/drawing/2014/main" id="{5A97994F-F46B-68FE-9E98-CD4801ECD8BF}"/>
              </a:ext>
            </a:extLst>
          </p:cNvPr>
          <p:cNvSpPr txBox="1"/>
          <p:nvPr/>
        </p:nvSpPr>
        <p:spPr>
          <a:xfrm>
            <a:off x="3858457" y="4606349"/>
            <a:ext cx="21925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Класифікаційний звіт</a:t>
            </a:r>
          </a:p>
        </p:txBody>
      </p:sp>
      <p:pic>
        <p:nvPicPr>
          <p:cNvPr id="3" name="Рисунок 2" descr="Зображення, що містить знімок екрана, Прямокутник, текст, схема&#10;&#10;Вміст, створений ШІ, може бути неправильним.">
            <a:extLst>
              <a:ext uri="{FF2B5EF4-FFF2-40B4-BE49-F238E27FC236}">
                <a16:creationId xmlns:a16="http://schemas.microsoft.com/office/drawing/2014/main" id="{7BEC1728-5661-BF57-26A1-FE905A7222DC}"/>
              </a:ext>
            </a:extLst>
          </p:cNvPr>
          <p:cNvPicPr>
            <a:picLocks noChangeAspect="1"/>
          </p:cNvPicPr>
          <p:nvPr/>
        </p:nvPicPr>
        <p:blipFill>
          <a:blip r:embed="rId4"/>
          <a:srcRect t="19712" r="1273"/>
          <a:stretch/>
        </p:blipFill>
        <p:spPr>
          <a:xfrm>
            <a:off x="809585" y="663340"/>
            <a:ext cx="7524790" cy="2326611"/>
          </a:xfrm>
          <a:prstGeom prst="rect">
            <a:avLst/>
          </a:prstGeom>
          <a:ln>
            <a:solidFill>
              <a:schemeClr val="tx1"/>
            </a:solidFill>
          </a:ln>
        </p:spPr>
      </p:pic>
      <p:pic>
        <p:nvPicPr>
          <p:cNvPr id="6" name="Рисунок 5" descr="Зображення, що містить текст, знімок екрана, ряд, число&#10;&#10;Вміст, створений ШІ, може бути неправильним.">
            <a:extLst>
              <a:ext uri="{FF2B5EF4-FFF2-40B4-BE49-F238E27FC236}">
                <a16:creationId xmlns:a16="http://schemas.microsoft.com/office/drawing/2014/main" id="{CBCD861F-D229-61A5-5C81-BF3EE3BC6465}"/>
              </a:ext>
            </a:extLst>
          </p:cNvPr>
          <p:cNvPicPr>
            <a:picLocks noChangeAspect="1"/>
          </p:cNvPicPr>
          <p:nvPr/>
        </p:nvPicPr>
        <p:blipFill>
          <a:blip r:embed="rId5"/>
          <a:stretch>
            <a:fillRect/>
          </a:stretch>
        </p:blipFill>
        <p:spPr>
          <a:xfrm>
            <a:off x="1650203" y="3327670"/>
            <a:ext cx="6299835" cy="1322705"/>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1388ECAC-C640-3B6B-2A14-2679FC9F65AA}"/>
            </a:ext>
          </a:extLst>
        </p:cNvPr>
        <p:cNvGrpSpPr/>
        <p:nvPr/>
      </p:nvGrpSpPr>
      <p:grpSpPr>
        <a:xfrm>
          <a:off x="0" y="0"/>
          <a:ext cx="0" cy="0"/>
          <a:chOff x="0" y="0"/>
          <a:chExt cx="0" cy="0"/>
        </a:xfrm>
      </p:grpSpPr>
      <p:sp>
        <p:nvSpPr>
          <p:cNvPr id="120" name="Google Shape;120;p21">
            <a:extLst>
              <a:ext uri="{FF2B5EF4-FFF2-40B4-BE49-F238E27FC236}">
                <a16:creationId xmlns:a16="http://schemas.microsoft.com/office/drawing/2014/main" id="{31ACAD6D-5FC3-C328-A6B9-29AC8DBEF015}"/>
              </a:ext>
            </a:extLst>
          </p:cNvPr>
          <p:cNvSpPr txBox="1">
            <a:spLocks noGrp="1"/>
          </p:cNvSpPr>
          <p:nvPr>
            <p:ph type="title"/>
          </p:nvPr>
        </p:nvSpPr>
        <p:spPr>
          <a:xfrm>
            <a:off x="268925" y="-15299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latin typeface="Open Sans" panose="020B0606030504020204" pitchFamily="34" charset="0"/>
                <a:ea typeface="Open Sans" panose="020B0606030504020204" pitchFamily="34" charset="0"/>
                <a:cs typeface="Open Sans" panose="020B0606030504020204" pitchFamily="34" charset="0"/>
              </a:rPr>
              <a:t>Результати експерименту </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2" name="Google Shape;122;p21">
            <a:extLst>
              <a:ext uri="{FF2B5EF4-FFF2-40B4-BE49-F238E27FC236}">
                <a16:creationId xmlns:a16="http://schemas.microsoft.com/office/drawing/2014/main" id="{2064CECB-FF60-D2AA-FFA5-56F92A05AB4B}"/>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BF33121-36E3-1955-A579-10C4065604A5}"/>
              </a:ext>
            </a:extLst>
          </p:cNvPr>
          <p:cNvSpPr txBox="1"/>
          <p:nvPr/>
        </p:nvSpPr>
        <p:spPr>
          <a:xfrm>
            <a:off x="8778240" y="4606349"/>
            <a:ext cx="28405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35EEF41-5B9E-4186-8855-3C8162DCC2D6}" type="slidenum">
              <a:rPr kumimoji="0" lang="uk-UA"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uk-UA"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extBox 13">
            <a:extLst>
              <a:ext uri="{FF2B5EF4-FFF2-40B4-BE49-F238E27FC236}">
                <a16:creationId xmlns:a16="http://schemas.microsoft.com/office/drawing/2014/main" id="{C91731ED-4BDE-3D2A-1D60-6BA58F0CEA22}"/>
              </a:ext>
            </a:extLst>
          </p:cNvPr>
          <p:cNvSpPr txBox="1"/>
          <p:nvPr/>
        </p:nvSpPr>
        <p:spPr>
          <a:xfrm>
            <a:off x="700050" y="3139125"/>
            <a:ext cx="370486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Точність моделі </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KNN </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від кількості сусідів</a:t>
            </a:r>
          </a:p>
        </p:txBody>
      </p:sp>
      <p:sp>
        <p:nvSpPr>
          <p:cNvPr id="24" name="TextBox 23">
            <a:extLst>
              <a:ext uri="{FF2B5EF4-FFF2-40B4-BE49-F238E27FC236}">
                <a16:creationId xmlns:a16="http://schemas.microsoft.com/office/drawing/2014/main" id="{4C68BDC5-26D3-B572-F88A-F8EB357929C9}"/>
              </a:ext>
            </a:extLst>
          </p:cNvPr>
          <p:cNvSpPr txBox="1"/>
          <p:nvPr/>
        </p:nvSpPr>
        <p:spPr>
          <a:xfrm>
            <a:off x="3656222" y="4759463"/>
            <a:ext cx="21925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Класифікаційний звіт</a:t>
            </a:r>
          </a:p>
        </p:txBody>
      </p:sp>
      <p:pic>
        <p:nvPicPr>
          <p:cNvPr id="4" name="Рисунок 3" descr="Зображення, що містить текст, ряд, схема, знімок екрана&#10;&#10;Вміст, створений ШІ, може бути неправильним.">
            <a:extLst>
              <a:ext uri="{FF2B5EF4-FFF2-40B4-BE49-F238E27FC236}">
                <a16:creationId xmlns:a16="http://schemas.microsoft.com/office/drawing/2014/main" id="{51B91C1E-D365-F539-2A09-1DCE0BF2528E}"/>
              </a:ext>
            </a:extLst>
          </p:cNvPr>
          <p:cNvPicPr>
            <a:picLocks noChangeAspect="1"/>
          </p:cNvPicPr>
          <p:nvPr/>
        </p:nvPicPr>
        <p:blipFill>
          <a:blip r:embed="rId4"/>
          <a:srcRect t="15276"/>
          <a:stretch/>
        </p:blipFill>
        <p:spPr>
          <a:xfrm>
            <a:off x="107692" y="628589"/>
            <a:ext cx="4772025" cy="2549023"/>
          </a:xfrm>
          <a:prstGeom prst="rect">
            <a:avLst/>
          </a:prstGeom>
          <a:ln>
            <a:solidFill>
              <a:schemeClr val="tx1"/>
            </a:solidFill>
          </a:ln>
        </p:spPr>
      </p:pic>
      <p:pic>
        <p:nvPicPr>
          <p:cNvPr id="5" name="Рисунок 4" descr="Зображення, що містить текст, знімок екрана, число, ряд&#10;&#10;Вміст, створений ШІ, може бути неправильним.">
            <a:extLst>
              <a:ext uri="{FF2B5EF4-FFF2-40B4-BE49-F238E27FC236}">
                <a16:creationId xmlns:a16="http://schemas.microsoft.com/office/drawing/2014/main" id="{EEC1012B-3C20-D032-371A-6C3458800A4D}"/>
              </a:ext>
            </a:extLst>
          </p:cNvPr>
          <p:cNvPicPr>
            <a:picLocks noChangeAspect="1"/>
          </p:cNvPicPr>
          <p:nvPr/>
        </p:nvPicPr>
        <p:blipFill>
          <a:blip r:embed="rId5"/>
          <a:stretch>
            <a:fillRect/>
          </a:stretch>
        </p:blipFill>
        <p:spPr>
          <a:xfrm>
            <a:off x="1467491" y="3494313"/>
            <a:ext cx="6123468" cy="1265924"/>
          </a:xfrm>
          <a:prstGeom prst="rect">
            <a:avLst/>
          </a:prstGeom>
          <a:ln>
            <a:solidFill>
              <a:schemeClr val="tx1"/>
            </a:solidFill>
          </a:ln>
        </p:spPr>
      </p:pic>
      <p:pic>
        <p:nvPicPr>
          <p:cNvPr id="9" name="Рисунок 8" descr="Зображення, що містить текст, знімок екрана, Прямокутник, схема&#10;&#10;Вміст, створений ШІ, може бути неправильним.">
            <a:extLst>
              <a:ext uri="{FF2B5EF4-FFF2-40B4-BE49-F238E27FC236}">
                <a16:creationId xmlns:a16="http://schemas.microsoft.com/office/drawing/2014/main" id="{9CF4138E-A809-6779-656D-93F936619754}"/>
              </a:ext>
            </a:extLst>
          </p:cNvPr>
          <p:cNvPicPr>
            <a:picLocks noChangeAspect="1"/>
          </p:cNvPicPr>
          <p:nvPr/>
        </p:nvPicPr>
        <p:blipFill>
          <a:blip r:embed="rId6"/>
          <a:stretch>
            <a:fillRect/>
          </a:stretch>
        </p:blipFill>
        <p:spPr>
          <a:xfrm>
            <a:off x="5176540" y="607927"/>
            <a:ext cx="3316162" cy="2363571"/>
          </a:xfrm>
          <a:prstGeom prst="rect">
            <a:avLst/>
          </a:prstGeom>
          <a:ln>
            <a:solidFill>
              <a:schemeClr val="tx1"/>
            </a:solidFill>
          </a:ln>
        </p:spPr>
      </p:pic>
      <p:sp>
        <p:nvSpPr>
          <p:cNvPr id="10" name="TextBox 9">
            <a:extLst>
              <a:ext uri="{FF2B5EF4-FFF2-40B4-BE49-F238E27FC236}">
                <a16:creationId xmlns:a16="http://schemas.microsoft.com/office/drawing/2014/main" id="{CBF218D2-2731-2422-8D77-F4D2EA41BCFE}"/>
              </a:ext>
            </a:extLst>
          </p:cNvPr>
          <p:cNvSpPr txBox="1"/>
          <p:nvPr/>
        </p:nvSpPr>
        <p:spPr>
          <a:xfrm>
            <a:off x="5848723" y="2971498"/>
            <a:ext cx="2164102" cy="307777"/>
          </a:xfrm>
          <a:prstGeom prst="rect">
            <a:avLst/>
          </a:prstGeom>
          <a:noFill/>
        </p:spPr>
        <p:txBody>
          <a:bodyPr wrap="square" rtlCol="0">
            <a:spAutoFit/>
          </a:bodyPr>
          <a:lstStyle/>
          <a:p>
            <a:r>
              <a:rPr lang="uk-UA" dirty="0">
                <a:latin typeface="Open Sans" panose="020B0606030504020204" pitchFamily="34" charset="0"/>
                <a:ea typeface="Open Sans" panose="020B0606030504020204" pitchFamily="34" charset="0"/>
                <a:cs typeface="Open Sans" panose="020B0606030504020204" pitchFamily="34" charset="0"/>
              </a:rPr>
              <a:t>Матриця плутанини</a:t>
            </a:r>
          </a:p>
        </p:txBody>
      </p:sp>
    </p:spTree>
    <p:extLst>
      <p:ext uri="{BB962C8B-B14F-4D97-AF65-F5344CB8AC3E}">
        <p14:creationId xmlns:p14="http://schemas.microsoft.com/office/powerpoint/2010/main" val="253148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Аналіз отриманих результатів </a:t>
            </a:r>
            <a:endParaRPr sz="3200" dirty="0"/>
          </a:p>
        </p:txBody>
      </p:sp>
      <p:sp>
        <p:nvSpPr>
          <p:cNvPr id="128" name="Google Shape;128;p22"/>
          <p:cNvSpPr txBox="1">
            <a:spLocks noGrp="1"/>
          </p:cNvSpPr>
          <p:nvPr>
            <p:ph type="body" idx="1"/>
          </p:nvPr>
        </p:nvSpPr>
        <p:spPr>
          <a:xfrm>
            <a:off x="0" y="875050"/>
            <a:ext cx="4422225" cy="3354000"/>
          </a:xfrm>
          <a:prstGeom prst="rect">
            <a:avLst/>
          </a:prstGeom>
        </p:spPr>
        <p:txBody>
          <a:bodyPr spcFirstLastPara="1" wrap="square" lIns="91425" tIns="91425" rIns="91425" bIns="91425" anchor="t" anchorCtr="0">
            <a:normAutofit/>
          </a:bodyPr>
          <a:lstStyle/>
          <a:p>
            <a:pPr>
              <a:buNone/>
            </a:pPr>
            <a:r>
              <a:rPr lang="uk-UA" sz="1400" b="1" dirty="0">
                <a:latin typeface="Open Sans" panose="020B0606030504020204" pitchFamily="34" charset="0"/>
                <a:ea typeface="Open Sans" panose="020B0606030504020204" pitchFamily="34" charset="0"/>
                <a:cs typeface="Open Sans" panose="020B0606030504020204" pitchFamily="34" charset="0"/>
              </a:rPr>
              <a:t>Співставлення з цілями дослідження</a:t>
            </a:r>
          </a:p>
          <a:p>
            <a:pPr>
              <a:buNone/>
            </a:pPr>
            <a:endParaRPr lang="uk-UA" sz="1400" b="1" dirty="0">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uk-UA" sz="1400" dirty="0">
                <a:latin typeface="Open Sans" panose="020B0606030504020204" pitchFamily="34" charset="0"/>
                <a:ea typeface="Open Sans" panose="020B0606030504020204" pitchFamily="34" charset="0"/>
                <a:cs typeface="Open Sans" panose="020B0606030504020204" pitchFamily="34" charset="0"/>
              </a:rPr>
              <a:t>Досягнуто основної мети – розроблено систему прогнозування серцевого нападу на основі </a:t>
            </a:r>
            <a:r>
              <a:rPr lang="en-US" sz="1400" dirty="0">
                <a:latin typeface="Open Sans" panose="020B0606030504020204" pitchFamily="34" charset="0"/>
                <a:ea typeface="Open Sans" panose="020B0606030504020204" pitchFamily="34" charset="0"/>
                <a:cs typeface="Open Sans" panose="020B0606030504020204" pitchFamily="34" charset="0"/>
              </a:rPr>
              <a:t>ML</a:t>
            </a:r>
            <a:endParaRPr lang="uk-UA" sz="1400" dirty="0">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uk-UA" sz="1400" dirty="0">
                <a:latin typeface="Open Sans" panose="020B0606030504020204" pitchFamily="34" charset="0"/>
                <a:ea typeface="Open Sans" panose="020B0606030504020204" pitchFamily="34" charset="0"/>
                <a:cs typeface="Open Sans" panose="020B0606030504020204" pitchFamily="34" charset="0"/>
              </a:rPr>
              <a:t>Проведено порівняльний аналіз моделей (</a:t>
            </a:r>
            <a:r>
              <a:rPr lang="en-US" sz="1400" dirty="0">
                <a:latin typeface="Open Sans" panose="020B0606030504020204" pitchFamily="34" charset="0"/>
                <a:ea typeface="Open Sans" panose="020B0606030504020204" pitchFamily="34" charset="0"/>
                <a:cs typeface="Open Sans" panose="020B0606030504020204" pitchFamily="34" charset="0"/>
              </a:rPr>
              <a:t>Logistic Regression, KNN, Random Forest)</a:t>
            </a:r>
          </a:p>
          <a:p>
            <a:pPr>
              <a:buFont typeface="Arial" panose="020B0604020202020204" pitchFamily="34" charset="0"/>
              <a:buChar char="•"/>
            </a:pPr>
            <a:r>
              <a:rPr lang="uk-UA" sz="1400" dirty="0">
                <a:latin typeface="Open Sans" panose="020B0606030504020204" pitchFamily="34" charset="0"/>
                <a:ea typeface="Open Sans" panose="020B0606030504020204" pitchFamily="34" charset="0"/>
                <a:cs typeface="Open Sans" panose="020B0606030504020204" pitchFamily="34" charset="0"/>
              </a:rPr>
              <a:t>Визначено оптимальні параметри для кожного алгоритму</a:t>
            </a:r>
          </a:p>
          <a:p>
            <a:pPr>
              <a:buFont typeface="Arial" panose="020B0604020202020204" pitchFamily="34" charset="0"/>
              <a:buChar char="•"/>
            </a:pPr>
            <a:r>
              <a:rPr lang="uk-UA" sz="1400" dirty="0">
                <a:latin typeface="Open Sans" panose="020B0606030504020204" pitchFamily="34" charset="0"/>
                <a:ea typeface="Open Sans" panose="020B0606030504020204" pitchFamily="34" charset="0"/>
                <a:cs typeface="Open Sans" panose="020B0606030504020204" pitchFamily="34" charset="0"/>
              </a:rPr>
              <a:t>Створено веб-інтерфейс для прогнозування серцевого нападу</a:t>
            </a:r>
          </a:p>
          <a:p>
            <a:pPr marL="0" lvl="0" indent="0" algn="l" rtl="0">
              <a:spcBef>
                <a:spcPts val="1500"/>
              </a:spcBef>
              <a:spcAft>
                <a:spcPts val="120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129" name="Google Shape;129;p22"/>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13</a:t>
            </a:fld>
            <a:endParaRPr lang="uk-UA" dirty="0"/>
          </a:p>
        </p:txBody>
      </p:sp>
      <p:sp>
        <p:nvSpPr>
          <p:cNvPr id="4" name="TextBox 3">
            <a:extLst>
              <a:ext uri="{FF2B5EF4-FFF2-40B4-BE49-F238E27FC236}">
                <a16:creationId xmlns:a16="http://schemas.microsoft.com/office/drawing/2014/main" id="{7AAEDDD1-A1C7-B548-16D3-FB78D891270E}"/>
              </a:ext>
            </a:extLst>
          </p:cNvPr>
          <p:cNvSpPr txBox="1"/>
          <p:nvPr/>
        </p:nvSpPr>
        <p:spPr>
          <a:xfrm>
            <a:off x="4422225" y="875050"/>
            <a:ext cx="4559850" cy="3455177"/>
          </a:xfrm>
          <a:prstGeom prst="rect">
            <a:avLst/>
          </a:prstGeom>
          <a:noFill/>
        </p:spPr>
        <p:txBody>
          <a:bodyPr wrap="square">
            <a:spAutoFit/>
          </a:bodyPr>
          <a:lstStyle/>
          <a:p>
            <a:pPr>
              <a:buNone/>
            </a:pPr>
            <a:r>
              <a:rPr lang="uk-UA" b="1" dirty="0">
                <a:latin typeface="Open Sans" panose="020B0606030504020204" pitchFamily="34" charset="0"/>
                <a:ea typeface="Open Sans" panose="020B0606030504020204" pitchFamily="34" charset="0"/>
                <a:cs typeface="Open Sans" panose="020B0606030504020204" pitchFamily="34" charset="0"/>
              </a:rPr>
              <a:t>Висновки з отриманих даних</a:t>
            </a:r>
          </a:p>
          <a:p>
            <a:pPr>
              <a:buNone/>
            </a:pPr>
            <a:endParaRPr lang="uk-UA" b="1" dirty="0">
              <a:latin typeface="Open Sans" panose="020B0606030504020204" pitchFamily="34" charset="0"/>
              <a:ea typeface="Open Sans" panose="020B0606030504020204" pitchFamily="34" charset="0"/>
              <a:cs typeface="Open Sans" panose="020B0606030504020204" pitchFamily="34" charset="0"/>
            </a:endParaRPr>
          </a:p>
          <a:p>
            <a:pPr indent="-331200">
              <a:lnSpc>
                <a:spcPct val="114000"/>
              </a:lnSpc>
              <a:buFont typeface="Arial" panose="020B0604020202020204" pitchFamily="34" charset="0"/>
              <a:buChar char="•"/>
            </a:pPr>
            <a:r>
              <a:rPr lang="uk-UA" dirty="0">
                <a:latin typeface="Open Sans" panose="020B0606030504020204" pitchFamily="34" charset="0"/>
                <a:ea typeface="Open Sans" panose="020B0606030504020204" pitchFamily="34" charset="0"/>
                <a:cs typeface="Open Sans" panose="020B0606030504020204" pitchFamily="34" charset="0"/>
              </a:rPr>
              <a:t>Вдалося значно підвищити точність моделей в результаті налаштування</a:t>
            </a:r>
          </a:p>
          <a:p>
            <a:pPr indent="-331200">
              <a:lnSpc>
                <a:spcPct val="114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KNN</a:t>
            </a:r>
            <a:r>
              <a:rPr lang="uk-UA" dirty="0">
                <a:latin typeface="Open Sans" panose="020B0606030504020204" pitchFamily="34" charset="0"/>
                <a:ea typeface="Open Sans" panose="020B0606030504020204" pitchFamily="34" charset="0"/>
                <a:cs typeface="Open Sans" panose="020B0606030504020204" pitchFamily="34" charset="0"/>
              </a:rPr>
              <a:t> і </a:t>
            </a:r>
            <a:r>
              <a:rPr lang="en-US" dirty="0">
                <a:latin typeface="Open Sans" panose="020B0606030504020204" pitchFamily="34" charset="0"/>
                <a:ea typeface="Open Sans" panose="020B0606030504020204" pitchFamily="34" charset="0"/>
                <a:cs typeface="Open Sans" panose="020B0606030504020204" pitchFamily="34" charset="0"/>
              </a:rPr>
              <a:t>Random Forest </a:t>
            </a:r>
            <a:r>
              <a:rPr lang="uk-UA" dirty="0">
                <a:latin typeface="Open Sans" panose="020B0606030504020204" pitchFamily="34" charset="0"/>
                <a:ea typeface="Open Sans" panose="020B0606030504020204" pitchFamily="34" charset="0"/>
                <a:cs typeface="Open Sans" panose="020B0606030504020204" pitchFamily="34" charset="0"/>
              </a:rPr>
              <a:t>виявилися</a:t>
            </a:r>
            <a:r>
              <a:rPr lang="en-US" dirty="0">
                <a:latin typeface="Open Sans" panose="020B0606030504020204" pitchFamily="34" charset="0"/>
                <a:ea typeface="Open Sans" panose="020B0606030504020204" pitchFamily="34" charset="0"/>
                <a:cs typeface="Open Sans" panose="020B0606030504020204" pitchFamily="34" charset="0"/>
              </a:rPr>
              <a:t> </a:t>
            </a:r>
            <a:r>
              <a:rPr lang="uk-UA" dirty="0">
                <a:latin typeface="Open Sans" panose="020B0606030504020204" pitchFamily="34" charset="0"/>
                <a:ea typeface="Open Sans" panose="020B0606030504020204" pitchFamily="34" charset="0"/>
                <a:cs typeface="Open Sans" panose="020B0606030504020204" pitchFamily="34" charset="0"/>
              </a:rPr>
              <a:t>більш чутливими до вибору </a:t>
            </a:r>
            <a:r>
              <a:rPr lang="uk-UA" dirty="0" err="1">
                <a:latin typeface="Open Sans" panose="020B0606030504020204" pitchFamily="34" charset="0"/>
                <a:ea typeface="Open Sans" panose="020B0606030504020204" pitchFamily="34" charset="0"/>
                <a:cs typeface="Open Sans" panose="020B0606030504020204" pitchFamily="34" charset="0"/>
              </a:rPr>
              <a:t>гіперпараметрів</a:t>
            </a:r>
            <a:r>
              <a:rPr lang="uk-UA" dirty="0">
                <a:latin typeface="Open Sans" panose="020B0606030504020204" pitchFamily="34" charset="0"/>
                <a:ea typeface="Open Sans" panose="020B0606030504020204" pitchFamily="34" charset="0"/>
                <a:cs typeface="Open Sans" panose="020B0606030504020204" pitchFamily="34" charset="0"/>
              </a:rPr>
              <a:t> ніж </a:t>
            </a:r>
            <a:r>
              <a:rPr lang="en-US" dirty="0">
                <a:latin typeface="Open Sans" panose="020B0606030504020204" pitchFamily="34" charset="0"/>
                <a:ea typeface="Open Sans" panose="020B0606030504020204" pitchFamily="34" charset="0"/>
                <a:cs typeface="Open Sans" panose="020B0606030504020204" pitchFamily="34" charset="0"/>
              </a:rPr>
              <a:t>Logistic Regression</a:t>
            </a:r>
            <a:endParaRPr lang="uk-UA" dirty="0">
              <a:latin typeface="Open Sans" panose="020B0606030504020204" pitchFamily="34" charset="0"/>
              <a:ea typeface="Open Sans" panose="020B0606030504020204" pitchFamily="34" charset="0"/>
              <a:cs typeface="Open Sans" panose="020B0606030504020204" pitchFamily="34" charset="0"/>
            </a:endParaRPr>
          </a:p>
          <a:p>
            <a:pPr indent="-331200">
              <a:lnSpc>
                <a:spcPct val="114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Logistic Regression </a:t>
            </a:r>
            <a:r>
              <a:rPr lang="uk-UA" dirty="0">
                <a:latin typeface="Open Sans" panose="020B0606030504020204" pitchFamily="34" charset="0"/>
                <a:ea typeface="Open Sans" panose="020B0606030504020204" pitchFamily="34" charset="0"/>
                <a:cs typeface="Open Sans" panose="020B0606030504020204" pitchFamily="34" charset="0"/>
              </a:rPr>
              <a:t>показала найвищу точність (≈ 88%) та найкращий баланс між </a:t>
            </a:r>
            <a:r>
              <a:rPr lang="en-US" dirty="0">
                <a:latin typeface="Open Sans" panose="020B0606030504020204" pitchFamily="34" charset="0"/>
                <a:ea typeface="Open Sans" panose="020B0606030504020204" pitchFamily="34" charset="0"/>
                <a:cs typeface="Open Sans" panose="020B0606030504020204" pitchFamily="34" charset="0"/>
              </a:rPr>
              <a:t>recall </a:t>
            </a:r>
            <a:r>
              <a:rPr lang="uk-UA" dirty="0">
                <a:latin typeface="Open Sans" panose="020B0606030504020204" pitchFamily="34" charset="0"/>
                <a:ea typeface="Open Sans" panose="020B0606030504020204" pitchFamily="34" charset="0"/>
                <a:cs typeface="Open Sans" panose="020B0606030504020204" pitchFamily="34" charset="0"/>
              </a:rPr>
              <a:t>і </a:t>
            </a:r>
            <a:r>
              <a:rPr lang="en-US" dirty="0">
                <a:latin typeface="Open Sans" panose="020B0606030504020204" pitchFamily="34" charset="0"/>
                <a:ea typeface="Open Sans" panose="020B0606030504020204" pitchFamily="34" charset="0"/>
                <a:cs typeface="Open Sans" panose="020B0606030504020204" pitchFamily="34" charset="0"/>
              </a:rPr>
              <a:t>precision</a:t>
            </a:r>
            <a:endParaRPr lang="uk-UA" dirty="0">
              <a:latin typeface="Open Sans" panose="020B0606030504020204" pitchFamily="34" charset="0"/>
              <a:ea typeface="Open Sans" panose="020B0606030504020204" pitchFamily="34" charset="0"/>
              <a:cs typeface="Open Sans" panose="020B0606030504020204" pitchFamily="34" charset="0"/>
            </a:endParaRPr>
          </a:p>
          <a:p>
            <a:pPr indent="-331200">
              <a:lnSpc>
                <a:spcPct val="114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Logistic Regression </a:t>
            </a:r>
            <a:r>
              <a:rPr lang="uk-UA" dirty="0">
                <a:latin typeface="Open Sans" panose="020B0606030504020204" pitchFamily="34" charset="0"/>
                <a:ea typeface="Open Sans" panose="020B0606030504020204" pitchFamily="34" charset="0"/>
                <a:cs typeface="Open Sans" panose="020B0606030504020204" pitchFamily="34" charset="0"/>
              </a:rPr>
              <a:t>стабільний, але поступається в складніших </a:t>
            </a:r>
            <a:r>
              <a:rPr lang="uk-UA" dirty="0" err="1">
                <a:latin typeface="Open Sans" panose="020B0606030504020204" pitchFamily="34" charset="0"/>
                <a:ea typeface="Open Sans" panose="020B0606030504020204" pitchFamily="34" charset="0"/>
                <a:cs typeface="Open Sans" panose="020B0606030504020204" pitchFamily="34" charset="0"/>
              </a:rPr>
              <a:t>патернах</a:t>
            </a:r>
            <a:endParaRPr lang="uk-UA" dirty="0">
              <a:latin typeface="Open Sans" panose="020B0606030504020204" pitchFamily="34" charset="0"/>
              <a:ea typeface="Open Sans" panose="020B0606030504020204" pitchFamily="34" charset="0"/>
              <a:cs typeface="Open Sans" panose="020B0606030504020204" pitchFamily="34" charset="0"/>
            </a:endParaRPr>
          </a:p>
          <a:p>
            <a:pPr indent="-331200">
              <a:lnSpc>
                <a:spcPct val="114000"/>
              </a:lnSpc>
              <a:buFont typeface="Arial" panose="020B0604020202020204" pitchFamily="34" charset="0"/>
              <a:buChar char="•"/>
            </a:pPr>
            <a:r>
              <a:rPr lang="uk-UA" dirty="0">
                <a:latin typeface="Open Sans" panose="020B0606030504020204" pitchFamily="34" charset="0"/>
                <a:ea typeface="Open Sans" panose="020B0606030504020204" pitchFamily="34" charset="0"/>
                <a:cs typeface="Open Sans" panose="020B0606030504020204" pitchFamily="34" charset="0"/>
              </a:rPr>
              <a:t>Техніки попередньої обробки (масштабування, балансування) суттєво вплинули на якість моделей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268925" y="-186276"/>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Публікація результатів </a:t>
            </a:r>
            <a:endParaRPr sz="3200" dirty="0"/>
          </a:p>
        </p:txBody>
      </p:sp>
      <p:pic>
        <p:nvPicPr>
          <p:cNvPr id="136" name="Google Shape;136;p23"/>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5BB10B47-7B7A-16D3-B2F7-7BCD981C8FD9}"/>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14</a:t>
            </a:fld>
            <a:endParaRPr lang="uk-UA" dirty="0"/>
          </a:p>
        </p:txBody>
      </p:sp>
      <p:pic>
        <p:nvPicPr>
          <p:cNvPr id="8" name="Рисунок 7">
            <a:extLst>
              <a:ext uri="{FF2B5EF4-FFF2-40B4-BE49-F238E27FC236}">
                <a16:creationId xmlns:a16="http://schemas.microsoft.com/office/drawing/2014/main" id="{BF677303-2DF2-A154-5A7E-0982234BAC18}"/>
              </a:ext>
            </a:extLst>
          </p:cNvPr>
          <p:cNvPicPr>
            <a:picLocks noChangeAspect="1"/>
          </p:cNvPicPr>
          <p:nvPr/>
        </p:nvPicPr>
        <p:blipFill>
          <a:blip r:embed="rId4"/>
          <a:stretch>
            <a:fillRect/>
          </a:stretch>
        </p:blipFill>
        <p:spPr>
          <a:xfrm>
            <a:off x="2414326" y="645024"/>
            <a:ext cx="2050037" cy="3250838"/>
          </a:xfrm>
          <a:prstGeom prst="rect">
            <a:avLst/>
          </a:prstGeom>
        </p:spPr>
      </p:pic>
      <p:pic>
        <p:nvPicPr>
          <p:cNvPr id="10" name="Рисунок 9">
            <a:extLst>
              <a:ext uri="{FF2B5EF4-FFF2-40B4-BE49-F238E27FC236}">
                <a16:creationId xmlns:a16="http://schemas.microsoft.com/office/drawing/2014/main" id="{DB237DAC-C498-0032-CBD8-ED72E36EED52}"/>
              </a:ext>
            </a:extLst>
          </p:cNvPr>
          <p:cNvPicPr>
            <a:picLocks noChangeAspect="1"/>
          </p:cNvPicPr>
          <p:nvPr/>
        </p:nvPicPr>
        <p:blipFill>
          <a:blip r:embed="rId5"/>
          <a:stretch>
            <a:fillRect/>
          </a:stretch>
        </p:blipFill>
        <p:spPr>
          <a:xfrm>
            <a:off x="4464363" y="645024"/>
            <a:ext cx="2181738" cy="3250837"/>
          </a:xfrm>
          <a:prstGeom prst="rect">
            <a:avLst/>
          </a:prstGeom>
        </p:spPr>
      </p:pic>
      <p:pic>
        <p:nvPicPr>
          <p:cNvPr id="12" name="Рисунок 11">
            <a:extLst>
              <a:ext uri="{FF2B5EF4-FFF2-40B4-BE49-F238E27FC236}">
                <a16:creationId xmlns:a16="http://schemas.microsoft.com/office/drawing/2014/main" id="{7DADCCA9-00FB-4C88-D87D-9D12AD17DF8E}"/>
              </a:ext>
            </a:extLst>
          </p:cNvPr>
          <p:cNvPicPr>
            <a:picLocks noChangeAspect="1"/>
          </p:cNvPicPr>
          <p:nvPr/>
        </p:nvPicPr>
        <p:blipFill>
          <a:blip r:embed="rId6"/>
          <a:stretch>
            <a:fillRect/>
          </a:stretch>
        </p:blipFill>
        <p:spPr>
          <a:xfrm>
            <a:off x="6679356" y="645024"/>
            <a:ext cx="2143424" cy="2505424"/>
          </a:xfrm>
          <a:prstGeom prst="rect">
            <a:avLst/>
          </a:prstGeom>
        </p:spPr>
      </p:pic>
      <p:pic>
        <p:nvPicPr>
          <p:cNvPr id="14" name="Рисунок 13">
            <a:extLst>
              <a:ext uri="{FF2B5EF4-FFF2-40B4-BE49-F238E27FC236}">
                <a16:creationId xmlns:a16="http://schemas.microsoft.com/office/drawing/2014/main" id="{9F99F52E-E340-4533-9657-A69A040E969A}"/>
              </a:ext>
            </a:extLst>
          </p:cNvPr>
          <p:cNvPicPr>
            <a:picLocks noChangeAspect="1"/>
          </p:cNvPicPr>
          <p:nvPr/>
        </p:nvPicPr>
        <p:blipFill>
          <a:blip r:embed="rId7"/>
          <a:stretch>
            <a:fillRect/>
          </a:stretch>
        </p:blipFill>
        <p:spPr>
          <a:xfrm>
            <a:off x="137810" y="730885"/>
            <a:ext cx="2243261" cy="31649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35287"/>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latin typeface="Open Sans" panose="020B0606030504020204" pitchFamily="34" charset="0"/>
                <a:ea typeface="Open Sans" panose="020B0606030504020204" pitchFamily="34" charset="0"/>
                <a:cs typeface="Open Sans" panose="020B0606030504020204" pitchFamily="34" charset="0"/>
              </a:rPr>
              <a:t>Підсумки </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43" name="Google Shape;143;p2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2B5B94D8-63F6-7EAC-6461-2DB4B135596F}"/>
              </a:ext>
            </a:extLst>
          </p:cNvPr>
          <p:cNvSpPr txBox="1"/>
          <p:nvPr/>
        </p:nvSpPr>
        <p:spPr>
          <a:xfrm>
            <a:off x="8778240" y="4606349"/>
            <a:ext cx="28405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35EEF41-5B9E-4186-8855-3C8162DCC2D6}" type="slidenum">
              <a:rPr kumimoji="0" lang="uk-UA"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uk-UA"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B935ADFC-03C8-5DC7-524F-974D90D41F66}"/>
              </a:ext>
            </a:extLst>
          </p:cNvPr>
          <p:cNvSpPr txBox="1"/>
          <p:nvPr/>
        </p:nvSpPr>
        <p:spPr>
          <a:xfrm>
            <a:off x="268925" y="823137"/>
            <a:ext cx="3922075" cy="286232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Реалістичність та корисність отриманих результатів</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Розроблена система прогнозування серцевого нападу продемонструвала високу точність, стабільність та </a:t>
            </a:r>
            <a:r>
              <a:rPr kumimoji="0" lang="uk-UA"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узагальнювальну</a:t>
            </a: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здатність при роботі з медичними даними.</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Отримані результати підтверджують практичну доцільність використання алгоритмів машинного навчання, таких як </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Random Forest, Logistic Regression </a:t>
            </a: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та </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KNN, </a:t>
            </a: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для раннього виявлення пацієнтів з підвищеним ризиком.</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Система може бути інтегрована в медичні інформаційні платформи як модуль попередньої діагностики.</a:t>
            </a:r>
          </a:p>
        </p:txBody>
      </p:sp>
      <p:sp>
        <p:nvSpPr>
          <p:cNvPr id="7" name="TextBox 6">
            <a:extLst>
              <a:ext uri="{FF2B5EF4-FFF2-40B4-BE49-F238E27FC236}">
                <a16:creationId xmlns:a16="http://schemas.microsoft.com/office/drawing/2014/main" id="{99322D56-F545-B3AD-F7EB-508D54925A19}"/>
              </a:ext>
            </a:extLst>
          </p:cNvPr>
          <p:cNvSpPr txBox="1"/>
          <p:nvPr/>
        </p:nvSpPr>
        <p:spPr>
          <a:xfrm>
            <a:off x="4460601" y="1007803"/>
            <a:ext cx="4317639" cy="249299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Можливий розвиток досліджень</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Поглиблення аналізу із залученням більшої кількості медичних показників (наприклад, ЕКГ-сигнали)</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Впровадження </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Explainable AI </a:t>
            </a: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для пояснення рішень моделі лікарям</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Розробка мобільного застосунку для пацієнтів з функцією моніторингу</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Перехід до роботи з потоковими даними в режимі реального часу</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Проведення клінічних досліджень на базі лікарень для оцінки впливу системи на якість лікування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latin typeface="Open Sans" panose="020B0606030504020204" pitchFamily="34" charset="0"/>
                <a:ea typeface="Open Sans" panose="020B0606030504020204" pitchFamily="34" charset="0"/>
                <a:cs typeface="Open Sans" panose="020B0606030504020204" pitchFamily="34" charset="0"/>
              </a:rPr>
              <a:t>Дослідження</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3" name="Google Shape;73;p1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893E68CA-DEF7-D32D-BFB6-7B402335F4C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2</a:t>
            </a:fld>
            <a:endParaRPr lang="uk-UA" dirty="0"/>
          </a:p>
        </p:txBody>
      </p:sp>
      <p:sp>
        <p:nvSpPr>
          <p:cNvPr id="5" name="Google Shape;72;p14">
            <a:extLst>
              <a:ext uri="{FF2B5EF4-FFF2-40B4-BE49-F238E27FC236}">
                <a16:creationId xmlns:a16="http://schemas.microsoft.com/office/drawing/2014/main" id="{E290349D-49B6-9D27-FFE5-94CAB6457AAF}"/>
              </a:ext>
            </a:extLst>
          </p:cNvPr>
          <p:cNvSpPr txBox="1">
            <a:spLocks/>
          </p:cNvSpPr>
          <p:nvPr/>
        </p:nvSpPr>
        <p:spPr>
          <a:xfrm>
            <a:off x="268925" y="863875"/>
            <a:ext cx="4842918" cy="335400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RPr/>
            </a:defPPr>
            <a:lvl1pPr marL="457200" marR="0" lvl="0" indent="-342900" algn="l" rtl="0" eaLnBrk="1" hangingPunct="1">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Font typeface="Open Sans"/>
              <a:buNone/>
            </a:pPr>
            <a:r>
              <a:rPr lang="uk-UA" dirty="0">
                <a:latin typeface="Open Sans" panose="020B0606030504020204" pitchFamily="34" charset="0"/>
                <a:ea typeface="Open Sans" panose="020B0606030504020204" pitchFamily="34" charset="0"/>
                <a:cs typeface="Open Sans" panose="020B0606030504020204" pitchFamily="34" charset="0"/>
              </a:rPr>
              <a:t>Серцево-судинні захворювання залишаються основною причиною смертності у світі. Сучасні технології машинного навчання дозволяють підвищити ефективність раннього виявлення ризику серцевого нападу на основі аналізу медичних даних. Станом на 2025 рік активно досліджуються моделі класифікації на основі логістичної регресії, ансамблевих методів і нейронних мереж.</a:t>
            </a:r>
          </a:p>
        </p:txBody>
      </p:sp>
      <p:sp>
        <p:nvSpPr>
          <p:cNvPr id="6" name="Google Shape;72;p14">
            <a:extLst>
              <a:ext uri="{FF2B5EF4-FFF2-40B4-BE49-F238E27FC236}">
                <a16:creationId xmlns:a16="http://schemas.microsoft.com/office/drawing/2014/main" id="{CDCDB592-A8FF-227D-89EC-53DCBD78C905}"/>
              </a:ext>
            </a:extLst>
          </p:cNvPr>
          <p:cNvSpPr txBox="1">
            <a:spLocks noGrp="1"/>
          </p:cNvSpPr>
          <p:nvPr/>
        </p:nvSpPr>
        <p:spPr>
          <a:xfrm>
            <a:off x="5224386" y="793062"/>
            <a:ext cx="3837906" cy="3495625"/>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lvl="0" indent="0">
              <a:buNone/>
            </a:pPr>
            <a:r>
              <a:rPr lang="uk-UA" b="1" noProof="0" dirty="0">
                <a:latin typeface="Open Sans" panose="020B0606030504020204" pitchFamily="34" charset="0"/>
                <a:ea typeface="Open Sans" panose="020B0606030504020204" pitchFamily="34" charset="0"/>
                <a:cs typeface="Open Sans" panose="020B0606030504020204" pitchFamily="34" charset="0"/>
              </a:rPr>
              <a:t>Напрям: </a:t>
            </a:r>
            <a:r>
              <a:rPr lang="uk-UA" noProof="0" dirty="0">
                <a:latin typeface="Open Sans" panose="020B0606030504020204" pitchFamily="34" charset="0"/>
                <a:ea typeface="Open Sans" panose="020B0606030504020204" pitchFamily="34" charset="0"/>
                <a:cs typeface="Open Sans" panose="020B0606030504020204" pitchFamily="34" charset="0"/>
              </a:rPr>
              <a:t>розробка, навчання та порівняння моделей машинного навчання з метою підвищення точності прогнозування серцевого нападу на основі клінічних параметрів пацієнта.</a:t>
            </a:r>
          </a:p>
          <a:p>
            <a:pPr marL="0" lvl="0" indent="0">
              <a:buNone/>
            </a:pPr>
            <a:endParaRPr lang="uk-UA" noProof="0" dirty="0">
              <a:latin typeface="Open Sans" panose="020B0606030504020204" pitchFamily="34" charset="0"/>
              <a:ea typeface="Open Sans" panose="020B0606030504020204" pitchFamily="34" charset="0"/>
              <a:cs typeface="Open Sans" panose="020B0606030504020204" pitchFamily="34" charset="0"/>
            </a:endParaRPr>
          </a:p>
          <a:p>
            <a:pPr marL="0" lvl="0" indent="0">
              <a:buNone/>
            </a:pPr>
            <a:r>
              <a:rPr lang="uk-UA" b="1" noProof="0" dirty="0">
                <a:latin typeface="Open Sans" panose="020B0606030504020204" pitchFamily="34" charset="0"/>
                <a:ea typeface="Open Sans" panose="020B0606030504020204" pitchFamily="34" charset="0"/>
                <a:cs typeface="Open Sans" panose="020B0606030504020204" pitchFamily="34" charset="0"/>
              </a:rPr>
              <a:t>Об’єкт дослідження: </a:t>
            </a:r>
            <a:r>
              <a:rPr lang="uk-UA" sz="1800" noProof="0" dirty="0">
                <a:latin typeface="Open Sans" panose="020B0606030504020204" pitchFamily="34" charset="0"/>
                <a:ea typeface="Open Sans" panose="020B0606030504020204" pitchFamily="34" charset="0"/>
                <a:cs typeface="Open Sans" panose="020B0606030504020204" pitchFamily="34" charset="0"/>
              </a:rPr>
              <a:t>методи машинного навчання для прогнозування	                      серцевого нападу</a:t>
            </a:r>
            <a:endParaRPr lang="uk-UA" noProof="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124863"/>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Огляд літератури (аналогів) </a:t>
            </a:r>
            <a:endParaRPr sz="3200" dirty="0"/>
          </a:p>
        </p:txBody>
      </p:sp>
      <p:pic>
        <p:nvPicPr>
          <p:cNvPr id="80" name="Google Shape;80;p15"/>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B62475D-5E0B-A5AC-3922-2970FC56A64D}"/>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3</a:t>
            </a:fld>
            <a:endParaRPr lang="uk-UA" dirty="0"/>
          </a:p>
        </p:txBody>
      </p:sp>
      <p:sp>
        <p:nvSpPr>
          <p:cNvPr id="5" name="Google Shape;79;p15">
            <a:extLst>
              <a:ext uri="{FF2B5EF4-FFF2-40B4-BE49-F238E27FC236}">
                <a16:creationId xmlns:a16="http://schemas.microsoft.com/office/drawing/2014/main" id="{F5F9507B-F983-4786-5719-FA071EF7231A}"/>
              </a:ext>
            </a:extLst>
          </p:cNvPr>
          <p:cNvSpPr txBox="1">
            <a:spLocks noGrp="1"/>
          </p:cNvSpPr>
          <p:nvPr/>
        </p:nvSpPr>
        <p:spPr>
          <a:xfrm>
            <a:off x="117908" y="894750"/>
            <a:ext cx="5631584" cy="33540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lvl="0">
              <a:buFont typeface="Arial" panose="020B0604020202020204" pitchFamily="34" charset="0"/>
              <a:buChar char="•"/>
            </a:pPr>
            <a:r>
              <a:rPr lang="en-US" dirty="0">
                <a:highlight>
                  <a:srgbClr val="FFFFFF"/>
                </a:highlight>
              </a:rPr>
              <a:t>Heart Attack Prediction Using Machine Learning Techniques: A Review (2021) </a:t>
            </a:r>
            <a:endParaRPr lang="uk-UA" dirty="0">
              <a:highlight>
                <a:srgbClr val="FFFFFF"/>
              </a:highlight>
            </a:endParaRPr>
          </a:p>
          <a:p>
            <a:pPr lvl="0">
              <a:buFont typeface="Arial" panose="020B0604020202020204" pitchFamily="34" charset="0"/>
              <a:buChar char="•"/>
            </a:pPr>
            <a:r>
              <a:rPr lang="en-US" dirty="0">
                <a:highlight>
                  <a:srgbClr val="FFFFFF"/>
                </a:highlight>
              </a:rPr>
              <a:t>Development of Heart Attack Prediction Model Based on Machine Learning (2023) </a:t>
            </a:r>
            <a:endParaRPr lang="uk-UA" dirty="0">
              <a:highlight>
                <a:srgbClr val="FFFFFF"/>
              </a:highlight>
            </a:endParaRPr>
          </a:p>
          <a:p>
            <a:pPr lvl="0">
              <a:buFont typeface="Arial" panose="020B0604020202020204" pitchFamily="34" charset="0"/>
              <a:buChar char="•"/>
            </a:pPr>
            <a:r>
              <a:rPr lang="en-US" dirty="0">
                <a:highlight>
                  <a:srgbClr val="FFFFFF"/>
                </a:highlight>
              </a:rPr>
              <a:t>Explainable Ensemble Learning Models for Early Detection of Heart Disease (2024) </a:t>
            </a:r>
            <a:endParaRPr lang="uk-UA" dirty="0">
              <a:highlight>
                <a:srgbClr val="FFFFFF"/>
              </a:highlight>
            </a:endParaRPr>
          </a:p>
          <a:p>
            <a:pPr lvl="0">
              <a:buFont typeface="Arial" panose="020B0604020202020204" pitchFamily="34" charset="0"/>
              <a:buChar char="•"/>
            </a:pPr>
            <a:r>
              <a:rPr lang="en-US" dirty="0">
                <a:highlight>
                  <a:srgbClr val="FFFFFF"/>
                </a:highlight>
              </a:rPr>
              <a:t>ECG Based Early Heart Attack Prediction Using Neural Networks (2022)</a:t>
            </a:r>
            <a:endParaRPr lang="ru-RU" dirty="0">
              <a:highlight>
                <a:srgbClr val="FFFFFF"/>
              </a:highlight>
            </a:endParaRPr>
          </a:p>
        </p:txBody>
      </p:sp>
      <p:sp>
        <p:nvSpPr>
          <p:cNvPr id="6" name="Google Shape;79;p15">
            <a:extLst>
              <a:ext uri="{FF2B5EF4-FFF2-40B4-BE49-F238E27FC236}">
                <a16:creationId xmlns:a16="http://schemas.microsoft.com/office/drawing/2014/main" id="{960B33BC-7882-A23C-4002-EE9B2B95D4ED}"/>
              </a:ext>
            </a:extLst>
          </p:cNvPr>
          <p:cNvSpPr txBox="1">
            <a:spLocks/>
          </p:cNvSpPr>
          <p:nvPr/>
        </p:nvSpPr>
        <p:spPr>
          <a:xfrm>
            <a:off x="5568517" y="706437"/>
            <a:ext cx="3457575" cy="3899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457200" marR="0" lvl="0" indent="-342900" algn="l" rtl="0" eaLnBrk="1" hangingPunct="1">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a:buFont typeface="Arial" panose="020B0604020202020204" pitchFamily="34" charset="0"/>
              <a:buChar char="•"/>
            </a:pPr>
            <a:r>
              <a:rPr lang="uk-UA" sz="1400" dirty="0">
                <a:latin typeface="Open Sans" panose="020B0606030504020204" pitchFamily="34" charset="0"/>
                <a:ea typeface="Open Sans" panose="020B0606030504020204" pitchFamily="34" charset="0"/>
                <a:cs typeface="Open Sans" panose="020B0606030504020204" pitchFamily="34" charset="0"/>
              </a:rPr>
              <a:t>Обмежена </a:t>
            </a:r>
            <a:r>
              <a:rPr lang="uk-UA" sz="1400" dirty="0" err="1">
                <a:latin typeface="Open Sans" panose="020B0606030504020204" pitchFamily="34" charset="0"/>
                <a:ea typeface="Open Sans" panose="020B0606030504020204" pitchFamily="34" charset="0"/>
                <a:cs typeface="Open Sans" panose="020B0606030504020204" pitchFamily="34" charset="0"/>
              </a:rPr>
              <a:t>інтерпретованість</a:t>
            </a:r>
            <a:r>
              <a:rPr lang="uk-UA" sz="1400" dirty="0">
                <a:latin typeface="Open Sans" panose="020B0606030504020204" pitchFamily="34" charset="0"/>
                <a:ea typeface="Open Sans" panose="020B0606030504020204" pitchFamily="34" charset="0"/>
                <a:cs typeface="Open Sans" panose="020B0606030504020204" pitchFamily="34" charset="0"/>
              </a:rPr>
              <a:t> складних моделей</a:t>
            </a:r>
            <a:r>
              <a:rPr lang="uk-UA" sz="1400"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p>
          <a:p>
            <a:pPr>
              <a:spcBef>
                <a:spcPts val="1000"/>
              </a:spcBef>
              <a:buFont typeface="Arial" panose="020B0604020202020204" pitchFamily="34" charset="0"/>
              <a:buChar char="•"/>
            </a:pPr>
            <a:r>
              <a:rPr lang="ru-RU" sz="1400" dirty="0" err="1">
                <a:latin typeface="Open Sans" panose="020B0606030504020204" pitchFamily="34" charset="0"/>
                <a:ea typeface="Open Sans" panose="020B0606030504020204" pitchFamily="34" charset="0"/>
                <a:cs typeface="Open Sans" panose="020B0606030504020204" pitchFamily="34" charset="0"/>
              </a:rPr>
              <a:t>Недостатня</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персоналізація</a:t>
            </a:r>
            <a:r>
              <a:rPr lang="ru-RU" sz="1400" dirty="0">
                <a:latin typeface="Open Sans" panose="020B0606030504020204" pitchFamily="34" charset="0"/>
                <a:ea typeface="Open Sans" panose="020B0606030504020204" pitchFamily="34" charset="0"/>
                <a:cs typeface="Open Sans" panose="020B0606030504020204" pitchFamily="34" charset="0"/>
              </a:rPr>
              <a:t> моделей до </a:t>
            </a:r>
            <a:r>
              <a:rPr lang="ru-RU" sz="1400" dirty="0" err="1">
                <a:latin typeface="Open Sans" panose="020B0606030504020204" pitchFamily="34" charset="0"/>
                <a:ea typeface="Open Sans" panose="020B0606030504020204" pitchFamily="34" charset="0"/>
                <a:cs typeface="Open Sans" panose="020B0606030504020204" pitchFamily="34" charset="0"/>
              </a:rPr>
              <a:t>демографічних</a:t>
            </a:r>
            <a:r>
              <a:rPr lang="ru-RU" sz="1400" dirty="0">
                <a:latin typeface="Open Sans" panose="020B0606030504020204" pitchFamily="34" charset="0"/>
                <a:ea typeface="Open Sans" panose="020B0606030504020204" pitchFamily="34" charset="0"/>
                <a:cs typeface="Open Sans" panose="020B0606030504020204" pitchFamily="34" charset="0"/>
              </a:rPr>
              <a:t> та </a:t>
            </a:r>
            <a:r>
              <a:rPr lang="ru-RU" sz="1400" dirty="0" err="1">
                <a:latin typeface="Open Sans" panose="020B0606030504020204" pitchFamily="34" charset="0"/>
                <a:ea typeface="Open Sans" panose="020B0606030504020204" pitchFamily="34" charset="0"/>
                <a:cs typeface="Open Sans" panose="020B0606030504020204" pitchFamily="34" charset="0"/>
              </a:rPr>
              <a:t>регіональних</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особливостей</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пацієнтів</a:t>
            </a:r>
            <a:r>
              <a:rPr lang="uk-UA" sz="1400"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p>
          <a:p>
            <a:pPr>
              <a:spcBef>
                <a:spcPts val="1000"/>
              </a:spcBef>
              <a:buFont typeface="Arial" panose="020B0604020202020204" pitchFamily="34" charset="0"/>
              <a:buChar char="•"/>
            </a:pPr>
            <a:r>
              <a:rPr lang="ru-RU" sz="1400" dirty="0" err="1">
                <a:latin typeface="Open Sans" panose="020B0606030504020204" pitchFamily="34" charset="0"/>
                <a:ea typeface="Open Sans" panose="020B0606030504020204" pitchFamily="34" charset="0"/>
                <a:cs typeface="Open Sans" panose="020B0606030504020204" pitchFamily="34" charset="0"/>
              </a:rPr>
              <a:t>Складність</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адаптації</a:t>
            </a:r>
            <a:r>
              <a:rPr lang="ru-RU" sz="1400" dirty="0">
                <a:latin typeface="Open Sans" panose="020B0606030504020204" pitchFamily="34" charset="0"/>
                <a:ea typeface="Open Sans" panose="020B0606030504020204" pitchFamily="34" charset="0"/>
                <a:cs typeface="Open Sans" panose="020B0606030504020204" pitchFamily="34" charset="0"/>
              </a:rPr>
              <a:t> моделей до реального </a:t>
            </a:r>
            <a:r>
              <a:rPr lang="ru-RU" sz="1400" dirty="0" err="1">
                <a:latin typeface="Open Sans" panose="020B0606030504020204" pitchFamily="34" charset="0"/>
                <a:ea typeface="Open Sans" panose="020B0606030504020204" pitchFamily="34" charset="0"/>
                <a:cs typeface="Open Sans" panose="020B0606030504020204" pitchFamily="34" charset="0"/>
              </a:rPr>
              <a:t>клінічного</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середовища</a:t>
            </a:r>
            <a:r>
              <a:rPr lang="ru-RU" sz="1400" dirty="0">
                <a:latin typeface="Open Sans" panose="020B0606030504020204" pitchFamily="34" charset="0"/>
                <a:ea typeface="Open Sans" panose="020B0606030504020204" pitchFamily="34" charset="0"/>
                <a:cs typeface="Open Sans" panose="020B0606030504020204" pitchFamily="34" charset="0"/>
              </a:rPr>
              <a:t> з </a:t>
            </a:r>
            <a:r>
              <a:rPr lang="ru-RU" sz="1400" dirty="0" err="1">
                <a:latin typeface="Open Sans" panose="020B0606030504020204" pitchFamily="34" charset="0"/>
                <a:ea typeface="Open Sans" panose="020B0606030504020204" pitchFamily="34" charset="0"/>
                <a:cs typeface="Open Sans" panose="020B0606030504020204" pitchFamily="34" charset="0"/>
              </a:rPr>
              <a:t>обмеженими</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даними</a:t>
            </a:r>
            <a:r>
              <a:rPr lang="ru-RU" sz="1400" dirty="0">
                <a:latin typeface="Open Sans" panose="020B0606030504020204" pitchFamily="34" charset="0"/>
                <a:ea typeface="Open Sans" panose="020B0606030504020204" pitchFamily="34" charset="0"/>
                <a:cs typeface="Open Sans" panose="020B0606030504020204" pitchFamily="34" charset="0"/>
              </a:rPr>
              <a:t>;</a:t>
            </a:r>
          </a:p>
          <a:p>
            <a:pPr>
              <a:spcBef>
                <a:spcPts val="1000"/>
              </a:spcBef>
              <a:buFont typeface="Arial" panose="020B0604020202020204" pitchFamily="34" charset="0"/>
              <a:buChar char="•"/>
            </a:pPr>
            <a:r>
              <a:rPr lang="ru-RU" sz="1400" dirty="0" err="1">
                <a:latin typeface="Open Sans" panose="020B0606030504020204" pitchFamily="34" charset="0"/>
                <a:ea typeface="Open Sans" panose="020B0606030504020204" pitchFamily="34" charset="0"/>
                <a:cs typeface="Open Sans" panose="020B0606030504020204" pitchFamily="34" charset="0"/>
              </a:rPr>
              <a:t>Обмежена</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увага</a:t>
            </a:r>
            <a:r>
              <a:rPr lang="ru-RU" sz="1400" dirty="0">
                <a:latin typeface="Open Sans" panose="020B0606030504020204" pitchFamily="34" charset="0"/>
                <a:ea typeface="Open Sans" panose="020B0606030504020204" pitchFamily="34" charset="0"/>
                <a:cs typeface="Open Sans" panose="020B0606030504020204" pitchFamily="34" charset="0"/>
              </a:rPr>
              <a:t> до </a:t>
            </a:r>
            <a:r>
              <a:rPr lang="ru-RU" sz="1400" dirty="0" err="1">
                <a:latin typeface="Open Sans" panose="020B0606030504020204" pitchFamily="34" charset="0"/>
                <a:ea typeface="Open Sans" panose="020B0606030504020204" pitchFamily="34" charset="0"/>
                <a:cs typeface="Open Sans" panose="020B0606030504020204" pitchFamily="34" charset="0"/>
              </a:rPr>
              <a:t>об'єднання</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структурованих</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медичні</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дані</a:t>
            </a:r>
            <a:r>
              <a:rPr lang="ru-RU" sz="1400" dirty="0">
                <a:latin typeface="Open Sans" panose="020B0606030504020204" pitchFamily="34" charset="0"/>
                <a:ea typeface="Open Sans" panose="020B0606030504020204" pitchFamily="34" charset="0"/>
                <a:cs typeface="Open Sans" panose="020B0606030504020204" pitchFamily="34" charset="0"/>
              </a:rPr>
              <a:t>) і </a:t>
            </a:r>
            <a:r>
              <a:rPr lang="ru-RU" sz="1400" dirty="0" err="1">
                <a:latin typeface="Open Sans" panose="020B0606030504020204" pitchFamily="34" charset="0"/>
                <a:ea typeface="Open Sans" panose="020B0606030504020204" pitchFamily="34" charset="0"/>
                <a:cs typeface="Open Sans" panose="020B0606030504020204" pitchFamily="34" charset="0"/>
              </a:rPr>
              <a:t>неструктурованих</a:t>
            </a:r>
            <a:r>
              <a:rPr lang="ru-RU" sz="1400" dirty="0">
                <a:latin typeface="Open Sans" panose="020B0606030504020204" pitchFamily="34" charset="0"/>
                <a:ea typeface="Open Sans" panose="020B0606030504020204" pitchFamily="34" charset="0"/>
                <a:cs typeface="Open Sans" panose="020B0606030504020204" pitchFamily="34" charset="0"/>
              </a:rPr>
              <a:t> (ECG, текст </a:t>
            </a:r>
            <a:r>
              <a:rPr lang="ru-RU" sz="1400" dirty="0" err="1">
                <a:latin typeface="Open Sans" panose="020B0606030504020204" pitchFamily="34" charset="0"/>
                <a:ea typeface="Open Sans" panose="020B0606030504020204" pitchFamily="34" charset="0"/>
                <a:cs typeface="Open Sans" panose="020B0606030504020204" pitchFamily="34" charset="0"/>
              </a:rPr>
              <a:t>історії</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хвороби</a:t>
            </a:r>
            <a:r>
              <a:rPr lang="ru-RU" sz="1400" dirty="0">
                <a:latin typeface="Open Sans" panose="020B0606030504020204" pitchFamily="34" charset="0"/>
                <a:ea typeface="Open Sans" panose="020B0606030504020204" pitchFamily="34" charset="0"/>
                <a:cs typeface="Open Sans" panose="020B0606030504020204" pitchFamily="34" charset="0"/>
              </a:rPr>
              <a:t>) </a:t>
            </a:r>
            <a:r>
              <a:rPr lang="ru-RU" sz="1400" dirty="0" err="1">
                <a:latin typeface="Open Sans" panose="020B0606030504020204" pitchFamily="34" charset="0"/>
                <a:ea typeface="Open Sans" panose="020B0606030504020204" pitchFamily="34" charset="0"/>
                <a:cs typeface="Open Sans" panose="020B0606030504020204" pitchFamily="34" charset="0"/>
              </a:rPr>
              <a:t>джерел</a:t>
            </a:r>
            <a:r>
              <a:rPr lang="uk-UA" sz="1400" dirty="0">
                <a:highlight>
                  <a:srgbClr val="FFFFFF"/>
                </a:highlight>
                <a:latin typeface="Open Sans" panose="020B0606030504020204" pitchFamily="34" charset="0"/>
                <a:ea typeface="Open Sans" panose="020B0606030504020204" pitchFamily="34" charset="0"/>
                <a:cs typeface="Open Sans" panose="020B0606030504020204" pitchFamily="34" charset="0"/>
              </a:rPr>
              <a:t>.</a:t>
            </a:r>
            <a:endParaRPr lang="ru-RU" sz="1400" dirty="0">
              <a:highlight>
                <a:srgbClr val="FFFFFF"/>
              </a:highligh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186276"/>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Постановка задачі</a:t>
            </a:r>
            <a:endParaRPr sz="3200" dirty="0"/>
          </a:p>
        </p:txBody>
      </p:sp>
      <p:pic>
        <p:nvPicPr>
          <p:cNvPr id="87" name="Google Shape;87;p16"/>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723D9805-068E-FE7E-BC9A-0C410D68B73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4</a:t>
            </a:fld>
            <a:endParaRPr lang="uk-UA" dirty="0"/>
          </a:p>
        </p:txBody>
      </p:sp>
      <p:sp>
        <p:nvSpPr>
          <p:cNvPr id="5" name="Google Shape;86;p16">
            <a:extLst>
              <a:ext uri="{FF2B5EF4-FFF2-40B4-BE49-F238E27FC236}">
                <a16:creationId xmlns:a16="http://schemas.microsoft.com/office/drawing/2014/main" id="{3C23C2C8-EF6D-2886-5B56-53F579ACA7BB}"/>
              </a:ext>
            </a:extLst>
          </p:cNvPr>
          <p:cNvSpPr txBox="1">
            <a:spLocks noGrp="1"/>
          </p:cNvSpPr>
          <p:nvPr/>
        </p:nvSpPr>
        <p:spPr>
          <a:xfrm>
            <a:off x="268925" y="703973"/>
            <a:ext cx="3871933" cy="39342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a:buNone/>
            </a:pPr>
            <a:r>
              <a:rPr lang="uk-UA" sz="1200" b="1" dirty="0"/>
              <a:t>Формулювання проблеми:</a:t>
            </a:r>
          </a:p>
          <a:p>
            <a:pPr>
              <a:buNone/>
            </a:pPr>
            <a:endParaRPr lang="uk-UA" sz="1200" dirty="0"/>
          </a:p>
          <a:p>
            <a:pPr>
              <a:buFont typeface="Arial" panose="020B0604020202020204" pitchFamily="34" charset="0"/>
              <a:buChar char="•"/>
            </a:pPr>
            <a:r>
              <a:rPr lang="uk-UA" sz="1200" dirty="0"/>
              <a:t>Високий рівень смертності від серцево-судинних захворювань потребує своєчасної діагностики.</a:t>
            </a:r>
          </a:p>
          <a:p>
            <a:pPr>
              <a:buFont typeface="Arial" panose="020B0604020202020204" pitchFamily="34" charset="0"/>
              <a:buChar char="•"/>
            </a:pPr>
            <a:r>
              <a:rPr lang="uk-UA" sz="1200" dirty="0"/>
              <a:t>Існуючі моделі часто не забезпечують достатньої точності або страждають від перенавчання.</a:t>
            </a:r>
          </a:p>
          <a:p>
            <a:pPr>
              <a:buFont typeface="Arial" panose="020B0604020202020204" pitchFamily="34" charset="0"/>
              <a:buChar char="•"/>
            </a:pPr>
            <a:r>
              <a:rPr lang="uk-UA" sz="1200" dirty="0"/>
              <a:t>Обмежена кількість якісних даних та проблема дисбалансу класів.</a:t>
            </a:r>
          </a:p>
          <a:p>
            <a:pPr>
              <a:buFont typeface="Arial" panose="020B0604020202020204" pitchFamily="34" charset="0"/>
              <a:buChar char="•"/>
            </a:pPr>
            <a:r>
              <a:rPr lang="uk-UA" sz="1200" dirty="0"/>
              <a:t>Відсутність єдиної системи для оцінки, порівняння та впровадження моделей у клінічну практику.</a:t>
            </a:r>
          </a:p>
        </p:txBody>
      </p:sp>
      <p:sp>
        <p:nvSpPr>
          <p:cNvPr id="6" name="Google Shape;86;p16">
            <a:extLst>
              <a:ext uri="{FF2B5EF4-FFF2-40B4-BE49-F238E27FC236}">
                <a16:creationId xmlns:a16="http://schemas.microsoft.com/office/drawing/2014/main" id="{EB9A7107-B99F-C702-2105-D5F01A76291B}"/>
              </a:ext>
            </a:extLst>
          </p:cNvPr>
          <p:cNvSpPr txBox="1">
            <a:spLocks/>
          </p:cNvSpPr>
          <p:nvPr/>
        </p:nvSpPr>
        <p:spPr>
          <a:xfrm>
            <a:off x="4140858" y="703973"/>
            <a:ext cx="4402435" cy="33540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RPr/>
            </a:defPPr>
            <a:lvl1pPr marL="457200" marR="0" lvl="0" indent="-342900" algn="l" rtl="0" eaLnBrk="1" hangingPunct="1">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a:buNone/>
            </a:pPr>
            <a:r>
              <a:rPr lang="uk-UA" sz="1200" b="1" dirty="0"/>
              <a:t>Опис очікуваних результатів</a:t>
            </a:r>
          </a:p>
          <a:p>
            <a:pPr>
              <a:buNone/>
            </a:pPr>
            <a:endParaRPr lang="uk-UA" sz="1200" dirty="0"/>
          </a:p>
          <a:p>
            <a:pPr>
              <a:buFont typeface="Arial" panose="020B0604020202020204" pitchFamily="34" charset="0"/>
              <a:buChar char="•"/>
            </a:pPr>
            <a:r>
              <a:rPr lang="ru-RU" sz="1200" dirty="0" err="1"/>
              <a:t>Побудова</a:t>
            </a:r>
            <a:r>
              <a:rPr lang="ru-RU" sz="1200" dirty="0"/>
              <a:t> та </a:t>
            </a:r>
            <a:r>
              <a:rPr lang="ru-RU" sz="1200" dirty="0" err="1"/>
              <a:t>навчання</a:t>
            </a:r>
            <a:r>
              <a:rPr lang="ru-RU" sz="1200" dirty="0"/>
              <a:t> моделей машинного </a:t>
            </a:r>
            <a:r>
              <a:rPr lang="ru-RU" sz="1200" dirty="0" err="1"/>
              <a:t>навчання</a:t>
            </a:r>
            <a:endParaRPr lang="uk-UA" sz="1200" dirty="0"/>
          </a:p>
          <a:p>
            <a:pPr>
              <a:buFont typeface="Arial" panose="020B0604020202020204" pitchFamily="34" charset="0"/>
              <a:buChar char="•"/>
            </a:pPr>
            <a:r>
              <a:rPr lang="uk-UA" sz="1200" dirty="0"/>
              <a:t>Проведення порівняльного аналізу алгоритмів</a:t>
            </a:r>
          </a:p>
          <a:p>
            <a:pPr>
              <a:buFont typeface="Arial" panose="020B0604020202020204" pitchFamily="34" charset="0"/>
              <a:buChar char="•"/>
            </a:pPr>
            <a:r>
              <a:rPr lang="uk-UA" sz="1200" dirty="0"/>
              <a:t>Розробка програмного інструменту з можливістю передбачення ризику серцевого нападу.</a:t>
            </a:r>
          </a:p>
          <a:p>
            <a:pPr>
              <a:buFont typeface="Arial" panose="020B0604020202020204" pitchFamily="34" charset="0"/>
              <a:buChar char="•"/>
            </a:pPr>
            <a:r>
              <a:rPr lang="uk-UA" sz="1200" dirty="0"/>
              <a:t>Підвищення точності діагностики за допомогою підбору </a:t>
            </a:r>
            <a:r>
              <a:rPr lang="uk-UA" sz="1200" dirty="0" err="1"/>
              <a:t>гіперпараметрів</a:t>
            </a:r>
            <a:r>
              <a:rPr lang="uk-UA" sz="1200" dirty="0"/>
              <a:t> і балансування даних.</a:t>
            </a:r>
          </a:p>
          <a:p>
            <a:pPr>
              <a:buFont typeface="Arial" panose="020B0604020202020204" pitchFamily="34" charset="0"/>
              <a:buChar char="•"/>
            </a:pPr>
            <a:r>
              <a:rPr lang="uk-UA" sz="1200" dirty="0"/>
              <a:t>Візуалізація результатів прогнозу для подальшої інтеграції в медичні інформаційні системи.</a:t>
            </a:r>
          </a:p>
          <a:p>
            <a:pPr marL="114300" indent="0">
              <a:buNone/>
            </a:pPr>
            <a:endParaRPr lang="uk-UA" sz="1200" noProof="0" dirty="0">
              <a:highlight>
                <a:srgbClr val="FFFFFF"/>
              </a:highlight>
            </a:endParaRPr>
          </a:p>
          <a:p>
            <a:pPr marL="114300" indent="0">
              <a:buNone/>
            </a:pPr>
            <a:endParaRPr lang="uk-UA" sz="1200" noProof="0" dirty="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148309"/>
            <a:ext cx="2960645"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latin typeface="Open Sans" panose="020B0606030504020204" pitchFamily="34" charset="0"/>
                <a:ea typeface="Open Sans" panose="020B0606030504020204" pitchFamily="34" charset="0"/>
                <a:cs typeface="Open Sans" panose="020B0606030504020204" pitchFamily="34" charset="0"/>
              </a:rPr>
              <a:t>Методологія </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4" name="Google Shape;94;p17"/>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343E912-C721-1128-5F72-D9BB9BCF5CCA}"/>
              </a:ext>
            </a:extLst>
          </p:cNvPr>
          <p:cNvSpPr txBox="1"/>
          <p:nvPr/>
        </p:nvSpPr>
        <p:spPr>
          <a:xfrm>
            <a:off x="8778240" y="4606349"/>
            <a:ext cx="28405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35EEF41-5B9E-4186-8855-3C8162DCC2D6}" type="slidenum">
              <a:rPr kumimoji="0" lang="uk-UA"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uk-UA"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688CD447-CE17-4793-D7C2-310A89FE5A4E}"/>
              </a:ext>
            </a:extLst>
          </p:cNvPr>
          <p:cNvSpPr txBox="1"/>
          <p:nvPr/>
        </p:nvSpPr>
        <p:spPr>
          <a:xfrm>
            <a:off x="308767" y="633445"/>
            <a:ext cx="3916820" cy="3493264"/>
          </a:xfrm>
          <a:prstGeom prst="rect">
            <a:avLst/>
          </a:prstGeom>
          <a:noFill/>
        </p:spPr>
        <p:txBody>
          <a:bodyPr wrap="square">
            <a:spAutoFit/>
          </a:bodyPr>
          <a:lstStyle/>
          <a:p>
            <a:r>
              <a:rPr lang="uk-UA" b="1" dirty="0">
                <a:latin typeface="Open Sans" panose="020B0606030504020204" pitchFamily="34" charset="0"/>
                <a:ea typeface="Open Sans" panose="020B0606030504020204" pitchFamily="34" charset="0"/>
                <a:cs typeface="Open Sans" panose="020B0606030504020204" pitchFamily="34" charset="0"/>
              </a:rPr>
              <a:t>Використані методи дослідження</a:t>
            </a:r>
          </a:p>
          <a:p>
            <a:endParaRPr lang="uk-UA" b="1" dirty="0">
              <a:latin typeface="Open Sans" panose="020B0606030504020204" pitchFamily="34" charset="0"/>
              <a:ea typeface="Open Sans" panose="020B0606030504020204" pitchFamily="34" charset="0"/>
              <a:cs typeface="Open Sans" panose="020B0606030504020204" pitchFamily="34" charset="0"/>
            </a:endParaRPr>
          </a:p>
          <a:p>
            <a:pPr>
              <a:spcAft>
                <a:spcPts val="500"/>
              </a:spcAft>
              <a:buFont typeface="Arial" panose="020B0604020202020204" pitchFamily="34" charset="0"/>
              <a:buChar char="•"/>
            </a:pPr>
            <a:r>
              <a:rPr lang="uk-UA" dirty="0">
                <a:latin typeface="Open Sans" panose="020B0606030504020204" pitchFamily="34" charset="0"/>
                <a:ea typeface="Open Sans" panose="020B0606030504020204" pitchFamily="34" charset="0"/>
                <a:cs typeface="Open Sans" panose="020B0606030504020204" pitchFamily="34" charset="0"/>
              </a:rPr>
              <a:t> Аналіз наукових джерел і сучасних підходів у галузі медичної аналітики</a:t>
            </a:r>
          </a:p>
          <a:p>
            <a:pPr>
              <a:spcAft>
                <a:spcPts val="500"/>
              </a:spcAft>
              <a:buFont typeface="Arial" panose="020B0604020202020204" pitchFamily="34" charset="0"/>
              <a:buChar char="•"/>
            </a:pPr>
            <a:r>
              <a:rPr lang="uk-UA" dirty="0">
                <a:latin typeface="Open Sans" panose="020B0606030504020204" pitchFamily="34" charset="0"/>
                <a:ea typeface="Open Sans" panose="020B0606030504020204" pitchFamily="34" charset="0"/>
                <a:cs typeface="Open Sans" panose="020B0606030504020204" pitchFamily="34" charset="0"/>
              </a:rPr>
              <a:t> Проектування архітектури ПЗ для класифікації ризику серцевого нападу</a:t>
            </a:r>
          </a:p>
          <a:p>
            <a:pPr>
              <a:spcAft>
                <a:spcPts val="500"/>
              </a:spcAft>
              <a:buFont typeface="Arial" panose="020B0604020202020204" pitchFamily="34" charset="0"/>
              <a:buChar char="•"/>
            </a:pPr>
            <a:r>
              <a:rPr lang="uk-UA" dirty="0">
                <a:latin typeface="Open Sans" panose="020B0606030504020204" pitchFamily="34" charset="0"/>
                <a:ea typeface="Open Sans" panose="020B0606030504020204" pitchFamily="34" charset="0"/>
                <a:cs typeface="Open Sans" panose="020B0606030504020204" pitchFamily="34" charset="0"/>
              </a:rPr>
              <a:t> Попередня обробка медичних даних (очищення, нормалізація, кодування ознак)</a:t>
            </a:r>
          </a:p>
          <a:p>
            <a:pPr>
              <a:spcAft>
                <a:spcPts val="500"/>
              </a:spcAft>
              <a:buFont typeface="Arial" panose="020B0604020202020204" pitchFamily="34" charset="0"/>
              <a:buChar char="•"/>
            </a:pPr>
            <a:r>
              <a:rPr lang="uk-UA" dirty="0">
                <a:latin typeface="Open Sans" panose="020B0606030504020204" pitchFamily="34" charset="0"/>
                <a:ea typeface="Open Sans" panose="020B0606030504020204" pitchFamily="34" charset="0"/>
                <a:cs typeface="Open Sans" panose="020B0606030504020204" pitchFamily="34" charset="0"/>
              </a:rPr>
              <a:t> Навчання моделей машинного навчання</a:t>
            </a:r>
          </a:p>
          <a:p>
            <a:pPr>
              <a:spcAft>
                <a:spcPts val="500"/>
              </a:spcAft>
              <a:buFont typeface="Arial" panose="020B0604020202020204" pitchFamily="34" charset="0"/>
              <a:buChar char="•"/>
            </a:pPr>
            <a:r>
              <a:rPr lang="uk-UA" dirty="0">
                <a:latin typeface="Open Sans" panose="020B0606030504020204" pitchFamily="34" charset="0"/>
                <a:ea typeface="Open Sans" panose="020B0606030504020204" pitchFamily="34" charset="0"/>
                <a:cs typeface="Open Sans" panose="020B0606030504020204" pitchFamily="34" charset="0"/>
              </a:rPr>
              <a:t> </a:t>
            </a:r>
            <a:r>
              <a:rPr lang="uk-UA" dirty="0" err="1">
                <a:latin typeface="Open Sans" panose="020B0606030504020204" pitchFamily="34" charset="0"/>
                <a:ea typeface="Open Sans" panose="020B0606030504020204" pitchFamily="34" charset="0"/>
                <a:cs typeface="Open Sans" panose="020B0606030504020204" pitchFamily="34" charset="0"/>
              </a:rPr>
              <a:t>Гіперпараметрична</a:t>
            </a:r>
            <a:r>
              <a:rPr lang="uk-UA" dirty="0">
                <a:latin typeface="Open Sans" panose="020B0606030504020204" pitchFamily="34" charset="0"/>
                <a:ea typeface="Open Sans" panose="020B0606030504020204" pitchFamily="34" charset="0"/>
                <a:cs typeface="Open Sans" panose="020B0606030504020204" pitchFamily="34" charset="0"/>
              </a:rPr>
              <a:t> оптимізація</a:t>
            </a:r>
          </a:p>
          <a:p>
            <a:pPr>
              <a:spcAft>
                <a:spcPts val="500"/>
              </a:spcAft>
              <a:buFont typeface="Arial" panose="020B0604020202020204" pitchFamily="34" charset="0"/>
              <a:buChar char="•"/>
            </a:pPr>
            <a:r>
              <a:rPr lang="uk-UA" dirty="0">
                <a:latin typeface="Open Sans" panose="020B0606030504020204" pitchFamily="34" charset="0"/>
                <a:ea typeface="Open Sans" panose="020B0606030504020204" pitchFamily="34" charset="0"/>
                <a:cs typeface="Open Sans" panose="020B0606030504020204" pitchFamily="34" charset="0"/>
              </a:rPr>
              <a:t> Порівняльний аналіз моделей за різними метриками</a:t>
            </a:r>
            <a:endParaRPr lang="en-US" dirty="0">
              <a:latin typeface="Open Sans" panose="020B0606030504020204" pitchFamily="34" charset="0"/>
              <a:ea typeface="Open Sans" panose="020B0606030504020204" pitchFamily="34" charset="0"/>
              <a:cs typeface="Open Sans" panose="020B0606030504020204" pitchFamily="34" charset="0"/>
            </a:endParaRPr>
          </a:p>
          <a:p>
            <a:endParaRPr lang="uk-UA"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77775E13-D456-A1C2-685C-DFD7D804ECC9}"/>
              </a:ext>
            </a:extLst>
          </p:cNvPr>
          <p:cNvSpPr txBox="1"/>
          <p:nvPr/>
        </p:nvSpPr>
        <p:spPr>
          <a:xfrm>
            <a:off x="4918415" y="3833910"/>
            <a:ext cx="413800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Середовище розробки: </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IntelliJ IDEA</a:t>
            </a: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3077" name="Picture 5">
            <a:extLst>
              <a:ext uri="{FF2B5EF4-FFF2-40B4-BE49-F238E27FC236}">
                <a16:creationId xmlns:a16="http://schemas.microsoft.com/office/drawing/2014/main" id="{794EA2EB-CF2B-0E5B-91F5-7B14EC835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275" y="782653"/>
            <a:ext cx="768527" cy="8439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36CBD6F-0B99-C708-9A0C-C2115AF4C13B}"/>
              </a:ext>
            </a:extLst>
          </p:cNvPr>
          <p:cNvSpPr txBox="1"/>
          <p:nvPr/>
        </p:nvSpPr>
        <p:spPr>
          <a:xfrm>
            <a:off x="4864122" y="638444"/>
            <a:ext cx="2737399"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Мова програмування: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4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Python</a:t>
            </a:r>
            <a:endParaRPr kumimoji="0" lang="en-US" sz="1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3" name="TextBox 12">
            <a:extLst>
              <a:ext uri="{FF2B5EF4-FFF2-40B4-BE49-F238E27FC236}">
                <a16:creationId xmlns:a16="http://schemas.microsoft.com/office/drawing/2014/main" id="{B32FD097-2278-7991-0B21-EE8BF3C3CB5C}"/>
              </a:ext>
            </a:extLst>
          </p:cNvPr>
          <p:cNvSpPr txBox="1"/>
          <p:nvPr/>
        </p:nvSpPr>
        <p:spPr>
          <a:xfrm>
            <a:off x="5061092" y="1774482"/>
            <a:ext cx="321294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Основні бібліотеки: </a:t>
            </a:r>
            <a:r>
              <a:rPr kumimoji="0" lang="en-US"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Plotly</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Altair</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Streamlit</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uk-UA"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Scikit-learn</a:t>
            </a:r>
            <a:endPar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3087" name="Picture 15" descr="Scikit-learn — Вікіпедія">
            <a:extLst>
              <a:ext uri="{FF2B5EF4-FFF2-40B4-BE49-F238E27FC236}">
                <a16:creationId xmlns:a16="http://schemas.microsoft.com/office/drawing/2014/main" id="{1F53C1FF-469E-E246-80E6-FF67D4CA2D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9786" y="2948694"/>
            <a:ext cx="964212" cy="51991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Пряма сполучна лінія 4">
            <a:extLst>
              <a:ext uri="{FF2B5EF4-FFF2-40B4-BE49-F238E27FC236}">
                <a16:creationId xmlns:a16="http://schemas.microsoft.com/office/drawing/2014/main" id="{F860BD6A-EFBD-2C27-B1B3-30429EAD7897}"/>
              </a:ext>
            </a:extLst>
          </p:cNvPr>
          <p:cNvCxnSpPr/>
          <p:nvPr/>
        </p:nvCxnSpPr>
        <p:spPr>
          <a:xfrm>
            <a:off x="4660490" y="1671484"/>
            <a:ext cx="3873910"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 name="Пряма сполучна лінія 7">
            <a:extLst>
              <a:ext uri="{FF2B5EF4-FFF2-40B4-BE49-F238E27FC236}">
                <a16:creationId xmlns:a16="http://schemas.microsoft.com/office/drawing/2014/main" id="{37055785-24EC-54A1-845F-3024FA3F8AB5}"/>
              </a:ext>
            </a:extLst>
          </p:cNvPr>
          <p:cNvCxnSpPr/>
          <p:nvPr/>
        </p:nvCxnSpPr>
        <p:spPr>
          <a:xfrm>
            <a:off x="4680129" y="3702767"/>
            <a:ext cx="3873910"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pic>
        <p:nvPicPr>
          <p:cNvPr id="6" name="Рисунок 5">
            <a:extLst>
              <a:ext uri="{FF2B5EF4-FFF2-40B4-BE49-F238E27FC236}">
                <a16:creationId xmlns:a16="http://schemas.microsoft.com/office/drawing/2014/main" id="{7AE3CA23-06EF-0787-34A6-CB0850920559}"/>
              </a:ext>
            </a:extLst>
          </p:cNvPr>
          <p:cNvPicPr>
            <a:picLocks noChangeAspect="1"/>
          </p:cNvPicPr>
          <p:nvPr/>
        </p:nvPicPr>
        <p:blipFill>
          <a:blip r:embed="rId6"/>
          <a:stretch>
            <a:fillRect/>
          </a:stretch>
        </p:blipFill>
        <p:spPr>
          <a:xfrm>
            <a:off x="5353284" y="2419996"/>
            <a:ext cx="1076507" cy="369313"/>
          </a:xfrm>
          <a:prstGeom prst="rect">
            <a:avLst/>
          </a:prstGeom>
        </p:spPr>
      </p:pic>
      <p:pic>
        <p:nvPicPr>
          <p:cNvPr id="10" name="Рисунок 9">
            <a:extLst>
              <a:ext uri="{FF2B5EF4-FFF2-40B4-BE49-F238E27FC236}">
                <a16:creationId xmlns:a16="http://schemas.microsoft.com/office/drawing/2014/main" id="{B166B5E4-E467-2E92-071F-6C880F656C84}"/>
              </a:ext>
            </a:extLst>
          </p:cNvPr>
          <p:cNvPicPr>
            <a:picLocks noChangeAspect="1"/>
          </p:cNvPicPr>
          <p:nvPr/>
        </p:nvPicPr>
        <p:blipFill>
          <a:blip r:embed="rId7"/>
          <a:stretch>
            <a:fillRect/>
          </a:stretch>
        </p:blipFill>
        <p:spPr>
          <a:xfrm>
            <a:off x="6766229" y="2361459"/>
            <a:ext cx="1091326" cy="427850"/>
          </a:xfrm>
          <a:prstGeom prst="rect">
            <a:avLst/>
          </a:prstGeom>
        </p:spPr>
      </p:pic>
      <p:pic>
        <p:nvPicPr>
          <p:cNvPr id="14" name="Рисунок 13">
            <a:extLst>
              <a:ext uri="{FF2B5EF4-FFF2-40B4-BE49-F238E27FC236}">
                <a16:creationId xmlns:a16="http://schemas.microsoft.com/office/drawing/2014/main" id="{90C0CA88-A354-9225-2324-5243FC49A4CD}"/>
              </a:ext>
            </a:extLst>
          </p:cNvPr>
          <p:cNvPicPr>
            <a:picLocks noChangeAspect="1"/>
          </p:cNvPicPr>
          <p:nvPr/>
        </p:nvPicPr>
        <p:blipFill>
          <a:blip r:embed="rId8"/>
          <a:stretch>
            <a:fillRect/>
          </a:stretch>
        </p:blipFill>
        <p:spPr>
          <a:xfrm>
            <a:off x="5513171" y="2936401"/>
            <a:ext cx="756731" cy="591626"/>
          </a:xfrm>
          <a:prstGeom prst="rect">
            <a:avLst/>
          </a:prstGeom>
        </p:spPr>
      </p:pic>
      <p:pic>
        <p:nvPicPr>
          <p:cNvPr id="16" name="Рисунок 15">
            <a:extLst>
              <a:ext uri="{FF2B5EF4-FFF2-40B4-BE49-F238E27FC236}">
                <a16:creationId xmlns:a16="http://schemas.microsoft.com/office/drawing/2014/main" id="{3D28FE8B-B516-9206-CA99-EC0E775DF192}"/>
              </a:ext>
            </a:extLst>
          </p:cNvPr>
          <p:cNvPicPr>
            <a:picLocks noChangeAspect="1"/>
          </p:cNvPicPr>
          <p:nvPr/>
        </p:nvPicPr>
        <p:blipFill>
          <a:blip r:embed="rId9"/>
          <a:stretch>
            <a:fillRect/>
          </a:stretch>
        </p:blipFill>
        <p:spPr>
          <a:xfrm>
            <a:off x="6306570" y="4244254"/>
            <a:ext cx="581750" cy="581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5284F73C-7A17-6D8F-0338-327D6828B177}"/>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5DAB89B3-C0E0-3240-44AA-BE11D32BD2AF}"/>
              </a:ext>
            </a:extLst>
          </p:cNvPr>
          <p:cNvSpPr txBox="1">
            <a:spLocks noGrp="1"/>
          </p:cNvSpPr>
          <p:nvPr>
            <p:ph type="title"/>
          </p:nvPr>
        </p:nvSpPr>
        <p:spPr>
          <a:xfrm>
            <a:off x="268925" y="349659"/>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latin typeface="Open Sans" panose="020B0606030504020204" pitchFamily="34" charset="0"/>
                <a:ea typeface="Open Sans" panose="020B0606030504020204" pitchFamily="34" charset="0"/>
                <a:cs typeface="Open Sans" panose="020B0606030504020204" pitchFamily="34" charset="0"/>
              </a:rPr>
              <a:t>Архітектура система для проведення експериментального дослідження</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1" name="Google Shape;101;p18">
            <a:extLst>
              <a:ext uri="{FF2B5EF4-FFF2-40B4-BE49-F238E27FC236}">
                <a16:creationId xmlns:a16="http://schemas.microsoft.com/office/drawing/2014/main" id="{E748B5C5-C596-308E-E441-E8B98BAE6662}"/>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BE98641E-31A1-E9A9-6C33-801792476B96}"/>
              </a:ext>
            </a:extLst>
          </p:cNvPr>
          <p:cNvSpPr txBox="1"/>
          <p:nvPr/>
        </p:nvSpPr>
        <p:spPr>
          <a:xfrm>
            <a:off x="8778240" y="4606349"/>
            <a:ext cx="28405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35EEF41-5B9E-4186-8855-3C8162DCC2D6}" type="slidenum">
              <a:rPr kumimoji="0" lang="uk-UA"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uk-UA"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3" name="Рисунок 2" descr="Зображення, що містить текст, знімок екрана, ряд, схема&#10;&#10;Автоматично згенерований опис">
            <a:extLst>
              <a:ext uri="{FF2B5EF4-FFF2-40B4-BE49-F238E27FC236}">
                <a16:creationId xmlns:a16="http://schemas.microsoft.com/office/drawing/2014/main" id="{ED5FBA91-5FC0-3605-753F-587B73E60D37}"/>
              </a:ext>
            </a:extLst>
          </p:cNvPr>
          <p:cNvPicPr>
            <a:picLocks noChangeAspect="1"/>
          </p:cNvPicPr>
          <p:nvPr/>
        </p:nvPicPr>
        <p:blipFill>
          <a:blip r:embed="rId4"/>
          <a:stretch>
            <a:fillRect/>
          </a:stretch>
        </p:blipFill>
        <p:spPr>
          <a:xfrm>
            <a:off x="612210" y="1651063"/>
            <a:ext cx="7919580" cy="1673162"/>
          </a:xfrm>
          <a:prstGeom prst="rect">
            <a:avLst/>
          </a:prstGeom>
          <a:ln>
            <a:solidFill>
              <a:schemeClr val="tx1"/>
            </a:solidFill>
          </a:ln>
        </p:spPr>
      </p:pic>
      <p:sp>
        <p:nvSpPr>
          <p:cNvPr id="4" name="TextBox 3">
            <a:extLst>
              <a:ext uri="{FF2B5EF4-FFF2-40B4-BE49-F238E27FC236}">
                <a16:creationId xmlns:a16="http://schemas.microsoft.com/office/drawing/2014/main" id="{3D82102F-2A21-27CC-A463-EBD40DA9D8B8}"/>
              </a:ext>
            </a:extLst>
          </p:cNvPr>
          <p:cNvSpPr txBox="1"/>
          <p:nvPr/>
        </p:nvSpPr>
        <p:spPr>
          <a:xfrm>
            <a:off x="3573720" y="3380197"/>
            <a:ext cx="191101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6030504020204" pitchFamily="34" charset="0"/>
                <a:ea typeface="Open Sans" panose="020B0606030504020204" pitchFamily="34" charset="0"/>
                <a:cs typeface="Open Sans" panose="020B0606030504020204" pitchFamily="34" charset="0"/>
              </a:rPr>
              <a:t>Use-case </a:t>
            </a:r>
            <a:r>
              <a:rPr lang="uk-UA" dirty="0">
                <a:latin typeface="Open Sans" panose="020B0606030504020204" pitchFamily="34" charset="0"/>
                <a:ea typeface="Open Sans" panose="020B0606030504020204" pitchFamily="34" charset="0"/>
                <a:cs typeface="Open Sans" panose="020B0606030504020204" pitchFamily="34" charset="0"/>
              </a:rPr>
              <a:t>діаграма</a:t>
            </a: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109456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68925" y="349659"/>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latin typeface="Open Sans" panose="020B0606030504020204" pitchFamily="34" charset="0"/>
                <a:ea typeface="Open Sans" panose="020B0606030504020204" pitchFamily="34" charset="0"/>
                <a:cs typeface="Open Sans" panose="020B0606030504020204" pitchFamily="34" charset="0"/>
              </a:rPr>
              <a:t>Архітектура система для проведення експериментального дослідження</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1" name="Google Shape;101;p18"/>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A55726-B906-08A2-C43F-1B00FCF5F354}"/>
              </a:ext>
            </a:extLst>
          </p:cNvPr>
          <p:cNvSpPr txBox="1"/>
          <p:nvPr/>
        </p:nvSpPr>
        <p:spPr>
          <a:xfrm>
            <a:off x="8778240" y="4606349"/>
            <a:ext cx="28405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35EEF41-5B9E-4186-8855-3C8162DCC2D6}" type="slidenum">
              <a:rPr kumimoji="0" lang="uk-UA"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uk-UA"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F2955A6C-CA24-2797-881A-F95EE6549F3B}"/>
              </a:ext>
            </a:extLst>
          </p:cNvPr>
          <p:cNvSpPr txBox="1"/>
          <p:nvPr/>
        </p:nvSpPr>
        <p:spPr>
          <a:xfrm>
            <a:off x="7200900" y="947800"/>
            <a:ext cx="1674175"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8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Опис ключових компонентів</a:t>
            </a:r>
          </a:p>
        </p:txBody>
      </p:sp>
      <p:sp>
        <p:nvSpPr>
          <p:cNvPr id="8" name="Прямокутник 7">
            <a:extLst>
              <a:ext uri="{FF2B5EF4-FFF2-40B4-BE49-F238E27FC236}">
                <a16:creationId xmlns:a16="http://schemas.microsoft.com/office/drawing/2014/main" id="{04BFD4C2-045D-69C8-9159-C10014D72295}"/>
              </a:ext>
            </a:extLst>
          </p:cNvPr>
          <p:cNvSpPr/>
          <p:nvPr/>
        </p:nvSpPr>
        <p:spPr>
          <a:xfrm>
            <a:off x="323600" y="1214548"/>
            <a:ext cx="2213590" cy="1808386"/>
          </a:xfrm>
          <a:prstGeom prst="rect">
            <a:avLst/>
          </a:prstGeom>
          <a:no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Модуль обробки даних</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Завантаження CSV-файлу з медичними ознаками; очищення, нормалізація та кодування змінних, аналіз </a:t>
            </a:r>
            <a:r>
              <a:rPr kumimoji="0" lang="uk-UA"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датасету</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p>
        </p:txBody>
      </p:sp>
      <p:sp>
        <p:nvSpPr>
          <p:cNvPr id="9" name="Прямокутник 8">
            <a:extLst>
              <a:ext uri="{FF2B5EF4-FFF2-40B4-BE49-F238E27FC236}">
                <a16:creationId xmlns:a16="http://schemas.microsoft.com/office/drawing/2014/main" id="{90D9B28E-1C55-512B-F7DB-FC100D9C896C}"/>
              </a:ext>
            </a:extLst>
          </p:cNvPr>
          <p:cNvSpPr/>
          <p:nvPr/>
        </p:nvSpPr>
        <p:spPr>
          <a:xfrm>
            <a:off x="5926622" y="3102362"/>
            <a:ext cx="2398228" cy="1551977"/>
          </a:xfrm>
          <a:prstGeom prst="rect">
            <a:avLst/>
          </a:prstGeom>
          <a:no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Модуль оцінювання</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Розділення даних на навчальну та тестову вибірки. Оцінка моделей за різними метриками та створення графіків</a:t>
            </a: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0" name="Прямокутник 9">
            <a:extLst>
              <a:ext uri="{FF2B5EF4-FFF2-40B4-BE49-F238E27FC236}">
                <a16:creationId xmlns:a16="http://schemas.microsoft.com/office/drawing/2014/main" id="{513816A5-D160-BC58-5979-2DD462984887}"/>
              </a:ext>
            </a:extLst>
          </p:cNvPr>
          <p:cNvSpPr/>
          <p:nvPr/>
        </p:nvSpPr>
        <p:spPr>
          <a:xfrm>
            <a:off x="4029268" y="1423417"/>
            <a:ext cx="2168410" cy="1390649"/>
          </a:xfrm>
          <a:prstGeom prst="rect">
            <a:avLst/>
          </a:prstGeom>
          <a:no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ru-RU"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Модуль </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навчання моделі</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Тренування та налаштування створених моделей</a:t>
            </a:r>
          </a:p>
        </p:txBody>
      </p:sp>
      <p:sp>
        <p:nvSpPr>
          <p:cNvPr id="11" name="Прямокутник 10">
            <a:extLst>
              <a:ext uri="{FF2B5EF4-FFF2-40B4-BE49-F238E27FC236}">
                <a16:creationId xmlns:a16="http://schemas.microsoft.com/office/drawing/2014/main" id="{ADC92C25-A810-313C-DA14-98EE6AC3A0CF}"/>
              </a:ext>
            </a:extLst>
          </p:cNvPr>
          <p:cNvSpPr/>
          <p:nvPr/>
        </p:nvSpPr>
        <p:spPr>
          <a:xfrm>
            <a:off x="1916095" y="3170982"/>
            <a:ext cx="2230114" cy="1507842"/>
          </a:xfrm>
          <a:prstGeom prst="rect">
            <a:avLst/>
          </a:prstGeom>
          <a:no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Модуль відображення</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Інтерфейс додатку для завантаження </a:t>
            </a:r>
            <a:r>
              <a:rPr kumimoji="0" lang="uk-UA" sz="1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датасету</a:t>
            </a:r>
            <a:r>
              <a:rPr kumimoji="0" lang="uk-UA" sz="1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його аналізу, тренування моделей і передбачень.</a:t>
            </a:r>
          </a:p>
        </p:txBody>
      </p:sp>
      <p:sp>
        <p:nvSpPr>
          <p:cNvPr id="21" name="Стрілка: вигнута 20">
            <a:extLst>
              <a:ext uri="{FF2B5EF4-FFF2-40B4-BE49-F238E27FC236}">
                <a16:creationId xmlns:a16="http://schemas.microsoft.com/office/drawing/2014/main" id="{F1C208C1-A388-79B2-B917-F0AA85E55275}"/>
              </a:ext>
            </a:extLst>
          </p:cNvPr>
          <p:cNvSpPr/>
          <p:nvPr/>
        </p:nvSpPr>
        <p:spPr>
          <a:xfrm rot="5400000">
            <a:off x="6541566" y="2052406"/>
            <a:ext cx="813816" cy="868680"/>
          </a:xfrm>
          <a:prstGeom prst="bentArrow">
            <a:avLst/>
          </a:prstGeom>
          <a:no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22" name="Стрілка: вправо 21">
            <a:extLst>
              <a:ext uri="{FF2B5EF4-FFF2-40B4-BE49-F238E27FC236}">
                <a16:creationId xmlns:a16="http://schemas.microsoft.com/office/drawing/2014/main" id="{B94F9CB4-D0BF-EE16-25CA-B7E09860CCD7}"/>
              </a:ext>
            </a:extLst>
          </p:cNvPr>
          <p:cNvSpPr/>
          <p:nvPr/>
        </p:nvSpPr>
        <p:spPr>
          <a:xfrm>
            <a:off x="2734405" y="1832430"/>
            <a:ext cx="978408" cy="484632"/>
          </a:xfrm>
          <a:prstGeom prst="rightArrow">
            <a:avLst/>
          </a:prstGeom>
          <a:no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23" name="Стрілка: вправо 22">
            <a:extLst>
              <a:ext uri="{FF2B5EF4-FFF2-40B4-BE49-F238E27FC236}">
                <a16:creationId xmlns:a16="http://schemas.microsoft.com/office/drawing/2014/main" id="{68894942-B212-A24D-36DE-51E197FB0F97}"/>
              </a:ext>
            </a:extLst>
          </p:cNvPr>
          <p:cNvSpPr/>
          <p:nvPr/>
        </p:nvSpPr>
        <p:spPr>
          <a:xfrm rot="10800000">
            <a:off x="4494824" y="3636034"/>
            <a:ext cx="978408" cy="484632"/>
          </a:xfrm>
          <a:prstGeom prst="rightArrow">
            <a:avLst/>
          </a:prstGeom>
          <a:no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400" b="0" i="0" u="none" strike="noStrike" kern="0" cap="none" spc="0" normalizeH="0" baseline="0" noProof="0">
              <a:ln>
                <a:noFill/>
              </a:ln>
              <a:solidFill>
                <a:srgbClr val="000000"/>
              </a:solidFill>
              <a:effectLst/>
              <a:uLnTx/>
              <a:uFillTx/>
              <a:latin typeface="Arial"/>
              <a:ea typeface="+mn-ea"/>
              <a:cs typeface="+mn-cs"/>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147484"/>
            <a:ext cx="8520600" cy="9962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latin typeface="Open Sans" panose="020B0606030504020204" pitchFamily="34" charset="0"/>
                <a:ea typeface="Open Sans" panose="020B0606030504020204" pitchFamily="34" charset="0"/>
                <a:cs typeface="Open Sans" panose="020B0606030504020204" pitchFamily="34" charset="0"/>
              </a:rPr>
              <a:t>Опис програмного забезпечення, що було використано у дослідженні</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8" name="Google Shape;108;p19"/>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26AFC1-F793-030A-440F-FC50C3AEF715}"/>
              </a:ext>
            </a:extLst>
          </p:cNvPr>
          <p:cNvSpPr txBox="1"/>
          <p:nvPr/>
        </p:nvSpPr>
        <p:spPr>
          <a:xfrm>
            <a:off x="8778240" y="4606349"/>
            <a:ext cx="28405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35EEF41-5B9E-4186-8855-3C8162DCC2D6}" type="slidenum">
              <a:rPr kumimoji="0" lang="uk-UA"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uk-UA"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5B7C27D7-8E0B-5FAA-9B7D-7431BED9EB57}"/>
              </a:ext>
            </a:extLst>
          </p:cNvPr>
          <p:cNvSpPr txBox="1"/>
          <p:nvPr/>
        </p:nvSpPr>
        <p:spPr>
          <a:xfrm>
            <a:off x="967779" y="1233958"/>
            <a:ext cx="457200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Arial"/>
                <a:cs typeface="Arial"/>
                <a:sym typeface="Arial"/>
              </a:rPr>
              <a:t>Опис процесу розробки</a:t>
            </a:r>
          </a:p>
        </p:txBody>
      </p:sp>
      <p:sp>
        <p:nvSpPr>
          <p:cNvPr id="11" name="TextBox 10">
            <a:extLst>
              <a:ext uri="{FF2B5EF4-FFF2-40B4-BE49-F238E27FC236}">
                <a16:creationId xmlns:a16="http://schemas.microsoft.com/office/drawing/2014/main" id="{13C115B6-8DE9-2264-31E3-9B6B48427D1A}"/>
              </a:ext>
            </a:extLst>
          </p:cNvPr>
          <p:cNvSpPr txBox="1"/>
          <p:nvPr/>
        </p:nvSpPr>
        <p:spPr>
          <a:xfrm>
            <a:off x="437233" y="1733055"/>
            <a:ext cx="4572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200" b="0" i="0" u="none" strike="noStrike" kern="0" cap="none" spc="0" normalizeH="0" baseline="0" noProof="0" dirty="0">
                <a:ln>
                  <a:noFill/>
                </a:ln>
                <a:solidFill>
                  <a:srgbClr val="000000"/>
                </a:solidFill>
                <a:effectLst/>
                <a:uLnTx/>
                <a:uFillTx/>
                <a:latin typeface="Arial"/>
                <a:cs typeface="Arial"/>
                <a:sym typeface="Arial"/>
              </a:rPr>
              <a:t>Етап 1. Підготовка даних: завантаження та обробка </a:t>
            </a:r>
            <a:r>
              <a:rPr kumimoji="0" lang="uk-UA" sz="1200" b="0" i="0" u="none" strike="noStrike" kern="0" cap="none" spc="0" normalizeH="0" baseline="0" noProof="0" dirty="0" err="1">
                <a:ln>
                  <a:noFill/>
                </a:ln>
                <a:solidFill>
                  <a:srgbClr val="000000"/>
                </a:solidFill>
                <a:effectLst/>
                <a:uLnTx/>
                <a:uFillTx/>
                <a:latin typeface="Arial"/>
                <a:cs typeface="Arial"/>
                <a:sym typeface="Arial"/>
              </a:rPr>
              <a:t>датасету</a:t>
            </a:r>
            <a:r>
              <a:rPr kumimoji="0" lang="uk-UA" sz="1200" b="0" i="0" u="none" strike="noStrike" kern="0" cap="none" spc="0" normalizeH="0" baseline="0" noProof="0" dirty="0">
                <a:ln>
                  <a:noFill/>
                </a:ln>
                <a:solidFill>
                  <a:srgbClr val="000000"/>
                </a:solidFill>
                <a:effectLst/>
                <a:uLnTx/>
                <a:uFillTx/>
                <a:latin typeface="Arial"/>
                <a:cs typeface="Arial"/>
                <a:sym typeface="Arial"/>
              </a:rPr>
              <a:t>, а також його очищення, масштабування</a:t>
            </a:r>
            <a:r>
              <a:rPr kumimoji="0" lang="en-US" sz="1200" b="0" i="0" u="none" strike="noStrike" kern="0" cap="none" spc="0" normalizeH="0" baseline="0" noProof="0" dirty="0">
                <a:ln>
                  <a:noFill/>
                </a:ln>
                <a:solidFill>
                  <a:srgbClr val="000000"/>
                </a:solidFill>
                <a:effectLst/>
                <a:uLnTx/>
                <a:uFillTx/>
                <a:latin typeface="Arial"/>
                <a:cs typeface="Arial"/>
                <a:sym typeface="Arial"/>
              </a:rPr>
              <a:t> </a:t>
            </a:r>
            <a:r>
              <a:rPr kumimoji="0" lang="uk-UA" sz="1200" b="0" i="0" u="none" strike="noStrike" kern="0" cap="none" spc="0" normalizeH="0" baseline="0" noProof="0" dirty="0">
                <a:ln>
                  <a:noFill/>
                </a:ln>
                <a:solidFill>
                  <a:srgbClr val="000000"/>
                </a:solidFill>
                <a:effectLst/>
                <a:uLnTx/>
                <a:uFillTx/>
                <a:latin typeface="Arial"/>
                <a:cs typeface="Arial"/>
                <a:sym typeface="Arial"/>
              </a:rPr>
              <a:t>та аналіз.</a:t>
            </a:r>
          </a:p>
        </p:txBody>
      </p:sp>
      <p:sp>
        <p:nvSpPr>
          <p:cNvPr id="13" name="TextBox 12">
            <a:extLst>
              <a:ext uri="{FF2B5EF4-FFF2-40B4-BE49-F238E27FC236}">
                <a16:creationId xmlns:a16="http://schemas.microsoft.com/office/drawing/2014/main" id="{A233060A-7815-90B1-3CEE-7A6EFB454936}"/>
              </a:ext>
            </a:extLst>
          </p:cNvPr>
          <p:cNvSpPr txBox="1"/>
          <p:nvPr/>
        </p:nvSpPr>
        <p:spPr>
          <a:xfrm>
            <a:off x="544798" y="2611097"/>
            <a:ext cx="493720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200" b="0" i="0" u="none" strike="noStrike" kern="0" cap="none" spc="0" normalizeH="0" baseline="0" noProof="0" dirty="0">
                <a:ln>
                  <a:noFill/>
                </a:ln>
                <a:solidFill>
                  <a:srgbClr val="000000"/>
                </a:solidFill>
                <a:effectLst/>
                <a:uLnTx/>
                <a:uFillTx/>
                <a:latin typeface="Arial"/>
                <a:cs typeface="Arial"/>
                <a:sym typeface="Arial"/>
              </a:rPr>
              <a:t>Етап 2. Навчання моделей: реалізація, навчання та налаштування моделей (</a:t>
            </a:r>
            <a:r>
              <a:rPr lang="en-US" sz="1200" dirty="0"/>
              <a:t>KNN, Logistic Regression, Random Forest)</a:t>
            </a:r>
            <a:r>
              <a:rPr kumimoji="0" lang="uk-UA" sz="1200" b="0" i="0" u="none" strike="noStrike" kern="0" cap="none" spc="0" normalizeH="0" baseline="0" noProof="0" dirty="0">
                <a:ln>
                  <a:noFill/>
                </a:ln>
                <a:solidFill>
                  <a:srgbClr val="000000"/>
                </a:solidFill>
                <a:effectLst/>
                <a:uLnTx/>
                <a:uFillTx/>
                <a:latin typeface="Arial"/>
                <a:cs typeface="Arial"/>
                <a:sym typeface="Arial"/>
              </a:rPr>
              <a:t>.</a:t>
            </a:r>
          </a:p>
        </p:txBody>
      </p:sp>
      <p:sp>
        <p:nvSpPr>
          <p:cNvPr id="15" name="TextBox 14">
            <a:extLst>
              <a:ext uri="{FF2B5EF4-FFF2-40B4-BE49-F238E27FC236}">
                <a16:creationId xmlns:a16="http://schemas.microsoft.com/office/drawing/2014/main" id="{175A81B6-38C2-5F3F-96DB-6E14D5E4055E}"/>
              </a:ext>
            </a:extLst>
          </p:cNvPr>
          <p:cNvSpPr txBox="1"/>
          <p:nvPr/>
        </p:nvSpPr>
        <p:spPr>
          <a:xfrm>
            <a:off x="1178137" y="3323982"/>
            <a:ext cx="4572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200" b="0" i="0" u="none" strike="noStrike" kern="0" cap="none" spc="0" normalizeH="0" baseline="0" noProof="0" dirty="0">
                <a:ln>
                  <a:noFill/>
                </a:ln>
                <a:solidFill>
                  <a:srgbClr val="000000"/>
                </a:solidFill>
                <a:effectLst/>
                <a:uLnTx/>
                <a:uFillTx/>
                <a:latin typeface="Arial"/>
                <a:cs typeface="Arial"/>
                <a:sym typeface="Arial"/>
              </a:rPr>
              <a:t>Етап 3. </a:t>
            </a:r>
            <a:r>
              <a:rPr lang="uk-UA" sz="1200" dirty="0"/>
              <a:t>Оцінка моделей</a:t>
            </a:r>
            <a:r>
              <a:rPr kumimoji="0" lang="uk-UA" sz="1200" b="0" i="0" u="none" strike="noStrike" kern="0" cap="none" spc="0" normalizeH="0" baseline="0" noProof="0" dirty="0">
                <a:ln>
                  <a:noFill/>
                </a:ln>
                <a:solidFill>
                  <a:srgbClr val="000000"/>
                </a:solidFill>
                <a:effectLst/>
                <a:uLnTx/>
                <a:uFillTx/>
                <a:latin typeface="Arial"/>
                <a:cs typeface="Arial"/>
                <a:sym typeface="Arial"/>
              </a:rPr>
              <a:t>: оцінка точності моделей, їх порівняння, створення звітів та графіків.</a:t>
            </a:r>
          </a:p>
        </p:txBody>
      </p:sp>
      <p:sp>
        <p:nvSpPr>
          <p:cNvPr id="17" name="TextBox 16">
            <a:extLst>
              <a:ext uri="{FF2B5EF4-FFF2-40B4-BE49-F238E27FC236}">
                <a16:creationId xmlns:a16="http://schemas.microsoft.com/office/drawing/2014/main" id="{C5420536-5BB3-CC0F-487A-2FFC8E9BC4C5}"/>
              </a:ext>
            </a:extLst>
          </p:cNvPr>
          <p:cNvSpPr txBox="1"/>
          <p:nvPr/>
        </p:nvSpPr>
        <p:spPr>
          <a:xfrm>
            <a:off x="1659242" y="4051836"/>
            <a:ext cx="492505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200" b="0" i="0" u="none" strike="noStrike" kern="0" cap="none" spc="0" normalizeH="0" baseline="0" noProof="0" dirty="0">
                <a:ln>
                  <a:noFill/>
                </a:ln>
                <a:solidFill>
                  <a:srgbClr val="000000"/>
                </a:solidFill>
                <a:effectLst/>
                <a:uLnTx/>
                <a:uFillTx/>
                <a:latin typeface="Arial"/>
                <a:cs typeface="Arial"/>
                <a:sym typeface="Arial"/>
              </a:rPr>
              <a:t>Етап 4. Інтеграція та створення прототипу: об'єднання всіх компонентів у єдиний додаток з графічним інтерфейсом для </a:t>
            </a:r>
            <a:r>
              <a:rPr lang="uk-UA" sz="1200" dirty="0"/>
              <a:t>тренування моделей, їх оцінки та передбачення серцевих нападів.</a:t>
            </a:r>
            <a:endParaRPr kumimoji="0" lang="uk-UA" sz="12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3" name="Пряма зі стрілкою 22">
            <a:extLst>
              <a:ext uri="{FF2B5EF4-FFF2-40B4-BE49-F238E27FC236}">
                <a16:creationId xmlns:a16="http://schemas.microsoft.com/office/drawing/2014/main" id="{5FFC5719-A2CE-5A87-965B-37B9C6E1A5A7}"/>
              </a:ext>
            </a:extLst>
          </p:cNvPr>
          <p:cNvCxnSpPr/>
          <p:nvPr/>
        </p:nvCxnSpPr>
        <p:spPr>
          <a:xfrm>
            <a:off x="3536519" y="3873451"/>
            <a:ext cx="0" cy="194948"/>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4" name="Пряма зі стрілкою 23">
            <a:extLst>
              <a:ext uri="{FF2B5EF4-FFF2-40B4-BE49-F238E27FC236}">
                <a16:creationId xmlns:a16="http://schemas.microsoft.com/office/drawing/2014/main" id="{6C11DCE5-C4EC-CD3A-4417-DD4EA992623C}"/>
              </a:ext>
            </a:extLst>
          </p:cNvPr>
          <p:cNvCxnSpPr/>
          <p:nvPr/>
        </p:nvCxnSpPr>
        <p:spPr>
          <a:xfrm>
            <a:off x="3708259" y="3873451"/>
            <a:ext cx="0" cy="194948"/>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5" name="Пряма зі стрілкою 24">
            <a:extLst>
              <a:ext uri="{FF2B5EF4-FFF2-40B4-BE49-F238E27FC236}">
                <a16:creationId xmlns:a16="http://schemas.microsoft.com/office/drawing/2014/main" id="{A37844FD-9E94-913B-EA83-8E7EB446A9DB}"/>
              </a:ext>
            </a:extLst>
          </p:cNvPr>
          <p:cNvCxnSpPr/>
          <p:nvPr/>
        </p:nvCxnSpPr>
        <p:spPr>
          <a:xfrm>
            <a:off x="3023245" y="3092053"/>
            <a:ext cx="0" cy="194948"/>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6" name="Пряма зі стрілкою 25">
            <a:extLst>
              <a:ext uri="{FF2B5EF4-FFF2-40B4-BE49-F238E27FC236}">
                <a16:creationId xmlns:a16="http://schemas.microsoft.com/office/drawing/2014/main" id="{BB2F7BAB-E90A-C5D3-819A-B0A9C60F4750}"/>
              </a:ext>
            </a:extLst>
          </p:cNvPr>
          <p:cNvCxnSpPr/>
          <p:nvPr/>
        </p:nvCxnSpPr>
        <p:spPr>
          <a:xfrm>
            <a:off x="3194985" y="3092053"/>
            <a:ext cx="0" cy="194948"/>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7" name="Пряма зі стрілкою 26">
            <a:extLst>
              <a:ext uri="{FF2B5EF4-FFF2-40B4-BE49-F238E27FC236}">
                <a16:creationId xmlns:a16="http://schemas.microsoft.com/office/drawing/2014/main" id="{A1D8CD3E-8854-7314-03F8-F19D2EC1972D}"/>
              </a:ext>
            </a:extLst>
          </p:cNvPr>
          <p:cNvCxnSpPr/>
          <p:nvPr/>
        </p:nvCxnSpPr>
        <p:spPr>
          <a:xfrm>
            <a:off x="2656558" y="2278324"/>
            <a:ext cx="0" cy="194948"/>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8" name="Пряма зі стрілкою 27">
            <a:extLst>
              <a:ext uri="{FF2B5EF4-FFF2-40B4-BE49-F238E27FC236}">
                <a16:creationId xmlns:a16="http://schemas.microsoft.com/office/drawing/2014/main" id="{51CED9A5-A9EB-2BF1-C5F7-51BB58BDD3E9}"/>
              </a:ext>
            </a:extLst>
          </p:cNvPr>
          <p:cNvCxnSpPr/>
          <p:nvPr/>
        </p:nvCxnSpPr>
        <p:spPr>
          <a:xfrm>
            <a:off x="2828298" y="2278324"/>
            <a:ext cx="0" cy="194948"/>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29" name="Прямокутник 28">
            <a:extLst>
              <a:ext uri="{FF2B5EF4-FFF2-40B4-BE49-F238E27FC236}">
                <a16:creationId xmlns:a16="http://schemas.microsoft.com/office/drawing/2014/main" id="{CB031EDE-AFBB-B3E3-C72C-BB5C68C314D0}"/>
              </a:ext>
            </a:extLst>
          </p:cNvPr>
          <p:cNvSpPr/>
          <p:nvPr/>
        </p:nvSpPr>
        <p:spPr>
          <a:xfrm>
            <a:off x="5637252" y="1303772"/>
            <a:ext cx="3283013" cy="1860138"/>
          </a:xfrm>
          <a:prstGeom prst="rect">
            <a:avLst/>
          </a:prstGeom>
          <a:no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uk-UA" sz="1400" b="0" i="0" u="none" strike="noStrike" kern="0" cap="none" spc="0" normalizeH="0" baseline="0" noProof="0" dirty="0">
                <a:ln>
                  <a:noFill/>
                </a:ln>
                <a:solidFill>
                  <a:srgbClr val="000000"/>
                </a:solidFill>
                <a:effectLst/>
                <a:uLnTx/>
                <a:uFillTx/>
                <a:latin typeface="Arial"/>
                <a:ea typeface="+mn-ea"/>
                <a:cs typeface="+mn-cs"/>
                <a:sym typeface="Arial"/>
              </a:rPr>
              <a:t>Обрані мови програмування та фреймворки</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uk-UA" dirty="0">
              <a:solidFill>
                <a:srgbClr val="000000"/>
              </a:solidFill>
              <a:latin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uk-UA" sz="1400" b="0" i="0" u="none" strike="noStrike" kern="0" cap="none" spc="0" normalizeH="0" baseline="0" noProof="0" dirty="0">
              <a:ln>
                <a:noFill/>
              </a:ln>
              <a:solidFill>
                <a:srgbClr val="000000"/>
              </a:solidFill>
              <a:effectLst/>
              <a:uLnTx/>
              <a:uFillTx/>
              <a:latin typeface="Arial"/>
              <a:ea typeface="+mn-ea"/>
              <a:cs typeface="+mn-cs"/>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400" b="0" i="0" u="none" strike="noStrike" kern="0" cap="none" spc="0" normalizeH="0" baseline="0" noProof="0" dirty="0">
                <a:ln>
                  <a:noFill/>
                </a:ln>
                <a:solidFill>
                  <a:srgbClr val="000000"/>
                </a:solidFill>
                <a:effectLst/>
                <a:uLnTx/>
                <a:uFillTx/>
                <a:latin typeface="Arial"/>
                <a:ea typeface="+mn-ea"/>
                <a:cs typeface="+mn-cs"/>
                <a:sym typeface="Arial"/>
              </a:rPr>
              <a:t>Мова програмування: </a:t>
            </a:r>
            <a:r>
              <a:rPr kumimoji="0" lang="uk-UA" sz="1400" b="0" i="0" u="none" strike="noStrike" kern="0" cap="none" spc="0" normalizeH="0" baseline="0" noProof="0" dirty="0" err="1">
                <a:ln>
                  <a:noFill/>
                </a:ln>
                <a:solidFill>
                  <a:srgbClr val="000000"/>
                </a:solidFill>
                <a:effectLst/>
                <a:uLnTx/>
                <a:uFillTx/>
                <a:latin typeface="Arial"/>
                <a:ea typeface="+mn-ea"/>
                <a:cs typeface="+mn-cs"/>
                <a:sym typeface="Arial"/>
              </a:rPr>
              <a:t>Python</a:t>
            </a:r>
            <a:endParaRPr kumimoji="0" lang="uk-UA" sz="1400" b="0" i="0" u="none" strike="noStrike" kern="0" cap="none" spc="0" normalizeH="0" baseline="0" noProof="0" dirty="0">
              <a:ln>
                <a:noFill/>
              </a:ln>
              <a:solidFill>
                <a:srgbClr val="000000"/>
              </a:solidFill>
              <a:effectLst/>
              <a:uLnTx/>
              <a:uFillTx/>
              <a:latin typeface="Arial"/>
              <a:ea typeface="+mn-ea"/>
              <a:cs typeface="+mn-cs"/>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400" b="0" i="0" u="none" strike="noStrike" kern="0" cap="none" spc="0" normalizeH="0" baseline="0" noProof="0" dirty="0">
                <a:ln>
                  <a:noFill/>
                </a:ln>
                <a:solidFill>
                  <a:srgbClr val="000000"/>
                </a:solidFill>
                <a:effectLst/>
                <a:uLnTx/>
                <a:uFillTx/>
                <a:latin typeface="Arial"/>
                <a:ea typeface="+mn-ea"/>
                <a:cs typeface="+mn-cs"/>
                <a:sym typeface="Arial"/>
              </a:rPr>
              <a:t>Машинне навчання: </a:t>
            </a:r>
            <a:r>
              <a:rPr kumimoji="0" lang="uk-UA" sz="1400" b="0" i="0" u="none" strike="noStrike" kern="0" cap="none" spc="0" normalizeH="0" baseline="0" noProof="0" dirty="0" err="1">
                <a:ln>
                  <a:noFill/>
                </a:ln>
                <a:solidFill>
                  <a:srgbClr val="000000"/>
                </a:solidFill>
                <a:effectLst/>
                <a:uLnTx/>
                <a:uFillTx/>
                <a:latin typeface="Arial"/>
                <a:ea typeface="+mn-ea"/>
                <a:cs typeface="+mn-cs"/>
                <a:sym typeface="Arial"/>
              </a:rPr>
              <a:t>Scikit-learn</a:t>
            </a:r>
            <a:endParaRPr lang="uk-UA" dirty="0">
              <a:solidFill>
                <a:srgbClr val="000000"/>
              </a:solidFill>
              <a:latin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400" b="0" i="0" u="none" strike="noStrike" kern="0" cap="none" spc="0" normalizeH="0" baseline="0" noProof="0" dirty="0">
                <a:ln>
                  <a:noFill/>
                </a:ln>
                <a:solidFill>
                  <a:srgbClr val="000000"/>
                </a:solidFill>
                <a:effectLst/>
                <a:uLnTx/>
                <a:uFillTx/>
                <a:latin typeface="Arial"/>
                <a:ea typeface="+mn-ea"/>
                <a:cs typeface="+mn-cs"/>
                <a:sym typeface="Arial"/>
              </a:rPr>
              <a:t>Аналіз даних: </a:t>
            </a:r>
            <a:r>
              <a:rPr kumimoji="0" lang="uk-UA" sz="1400" b="0" i="0" u="none" strike="noStrike" kern="0" cap="none" spc="0" normalizeH="0" baseline="0" noProof="0" dirty="0" err="1">
                <a:ln>
                  <a:noFill/>
                </a:ln>
                <a:solidFill>
                  <a:srgbClr val="000000"/>
                </a:solidFill>
                <a:effectLst/>
                <a:uLnTx/>
                <a:uFillTx/>
                <a:latin typeface="Arial"/>
                <a:ea typeface="+mn-ea"/>
                <a:cs typeface="+mn-cs"/>
                <a:sym typeface="Arial"/>
              </a:rPr>
              <a:t>NumPy</a:t>
            </a:r>
            <a:r>
              <a:rPr kumimoji="0" lang="uk-UA" sz="1400" b="0" i="0" u="none" strike="noStrike" kern="0" cap="none" spc="0" normalizeH="0" baseline="0" noProof="0" dirty="0">
                <a:ln>
                  <a:noFill/>
                </a:ln>
                <a:solidFill>
                  <a:srgbClr val="000000"/>
                </a:solidFill>
                <a:effectLst/>
                <a:uLnTx/>
                <a:uFillTx/>
                <a:latin typeface="Arial"/>
                <a:ea typeface="+mn-ea"/>
                <a:cs typeface="+mn-cs"/>
                <a:sym typeface="Arial"/>
              </a:rPr>
              <a:t>, </a:t>
            </a:r>
            <a:r>
              <a:rPr lang="en-US" dirty="0" err="1">
                <a:solidFill>
                  <a:srgbClr val="000000"/>
                </a:solidFill>
                <a:latin typeface="Arial"/>
              </a:rPr>
              <a:t>Plotly</a:t>
            </a:r>
            <a:r>
              <a:rPr kumimoji="0" lang="uk-UA" sz="1400" b="0" i="0" u="none" strike="noStrike" kern="0" cap="none" spc="0" normalizeH="0" baseline="0" noProof="0" dirty="0">
                <a:ln>
                  <a:noFill/>
                </a:ln>
                <a:solidFill>
                  <a:srgbClr val="000000"/>
                </a:solidFill>
                <a:effectLst/>
                <a:uLnTx/>
                <a:uFillTx/>
                <a:latin typeface="Arial"/>
                <a:ea typeface="+mn-ea"/>
                <a:cs typeface="+mn-cs"/>
                <a:sym typeface="Arial"/>
              </a:rPr>
              <a:t>, </a:t>
            </a: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Altair</a:t>
            </a:r>
            <a:r>
              <a:rPr kumimoji="0" lang="uk-UA" sz="1400" b="0" i="0" u="none" strike="noStrike" kern="0" cap="none" spc="0" normalizeH="0" baseline="0" noProof="0" dirty="0">
                <a:ln>
                  <a:noFill/>
                </a:ln>
                <a:solidFill>
                  <a:srgbClr val="000000"/>
                </a:solidFill>
                <a:effectLst/>
                <a:uLnTx/>
                <a:uFillTx/>
                <a:latin typeface="Arial"/>
                <a:ea typeface="+mn-ea"/>
                <a:cs typeface="+mn-cs"/>
                <a:sym typeface="Arial"/>
              </a:rPr>
              <a:t>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uk-UA" sz="1400" b="0" i="0" u="none" strike="noStrike" kern="0" cap="none" spc="0" normalizeH="0" baseline="0" noProof="0" dirty="0">
                <a:ln>
                  <a:noFill/>
                </a:ln>
                <a:solidFill>
                  <a:srgbClr val="000000"/>
                </a:solidFill>
                <a:effectLst/>
                <a:uLnTx/>
                <a:uFillTx/>
                <a:latin typeface="Arial"/>
                <a:ea typeface="+mn-ea"/>
                <a:cs typeface="+mn-cs"/>
                <a:sym typeface="Arial"/>
              </a:rPr>
              <a:t>Графічний інтерфейс: </a:t>
            </a:r>
            <a:r>
              <a:rPr kumimoji="0" lang="en-US" sz="1400" b="0" i="0" u="none" strike="noStrike" kern="0" cap="none" spc="0" normalizeH="0" baseline="0" noProof="0" dirty="0" err="1">
                <a:ln>
                  <a:noFill/>
                </a:ln>
                <a:solidFill>
                  <a:srgbClr val="000000"/>
                </a:solidFill>
                <a:effectLst/>
                <a:uLnTx/>
                <a:uFillTx/>
                <a:latin typeface="Arial"/>
                <a:ea typeface="+mn-ea"/>
                <a:cs typeface="+mn-cs"/>
                <a:sym typeface="Arial"/>
              </a:rPr>
              <a:t>Streamlit</a:t>
            </a:r>
            <a:endParaRPr kumimoji="0" lang="uk-UA" sz="1400" b="0" i="0" u="none" strike="noStrike" kern="0" cap="none" spc="0" normalizeH="0" baseline="0" noProof="0" dirty="0">
              <a:ln>
                <a:noFill/>
              </a:ln>
              <a:solidFill>
                <a:srgbClr val="000000"/>
              </a:solidFill>
              <a:effectLst/>
              <a:uLnTx/>
              <a:uFillTx/>
              <a:latin typeface="Arial"/>
              <a:ea typeface="+mn-ea"/>
              <a:cs typeface="+mn-cs"/>
              <a:sym typeface="Arial"/>
            </a:endParaRPr>
          </a:p>
        </p:txBody>
      </p:sp>
      <p:cxnSp>
        <p:nvCxnSpPr>
          <p:cNvPr id="31" name="Пряма сполучна лінія 30">
            <a:extLst>
              <a:ext uri="{FF2B5EF4-FFF2-40B4-BE49-F238E27FC236}">
                <a16:creationId xmlns:a16="http://schemas.microsoft.com/office/drawing/2014/main" id="{3BACF41C-DC62-67A2-D21D-4B69B27B55CB}"/>
              </a:ext>
            </a:extLst>
          </p:cNvPr>
          <p:cNvCxnSpPr>
            <a:cxnSpLocks/>
          </p:cNvCxnSpPr>
          <p:nvPr/>
        </p:nvCxnSpPr>
        <p:spPr>
          <a:xfrm>
            <a:off x="700050" y="2195535"/>
            <a:ext cx="3852000" cy="4189"/>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2" name="Пряма сполучна лінія 31">
            <a:extLst>
              <a:ext uri="{FF2B5EF4-FFF2-40B4-BE49-F238E27FC236}">
                <a16:creationId xmlns:a16="http://schemas.microsoft.com/office/drawing/2014/main" id="{1E80EBA1-EC3D-DCF4-9E66-7ACC1CD1ED88}"/>
              </a:ext>
            </a:extLst>
          </p:cNvPr>
          <p:cNvCxnSpPr/>
          <p:nvPr/>
        </p:nvCxnSpPr>
        <p:spPr>
          <a:xfrm>
            <a:off x="1131175" y="3041752"/>
            <a:ext cx="3780000"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3" name="Пряма сполучна лінія 32">
            <a:extLst>
              <a:ext uri="{FF2B5EF4-FFF2-40B4-BE49-F238E27FC236}">
                <a16:creationId xmlns:a16="http://schemas.microsoft.com/office/drawing/2014/main" id="{D1E830F8-557D-A5ED-E02D-A6408D2148D4}"/>
              </a:ext>
            </a:extLst>
          </p:cNvPr>
          <p:cNvCxnSpPr/>
          <p:nvPr/>
        </p:nvCxnSpPr>
        <p:spPr>
          <a:xfrm>
            <a:off x="1659242" y="3815415"/>
            <a:ext cx="3448727"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4" name="Пряма сполучна лінія 33">
            <a:extLst>
              <a:ext uri="{FF2B5EF4-FFF2-40B4-BE49-F238E27FC236}">
                <a16:creationId xmlns:a16="http://schemas.microsoft.com/office/drawing/2014/main" id="{4F9E4E10-1882-F0D6-34B7-FDA62A31C5F7}"/>
              </a:ext>
            </a:extLst>
          </p:cNvPr>
          <p:cNvCxnSpPr/>
          <p:nvPr/>
        </p:nvCxnSpPr>
        <p:spPr>
          <a:xfrm>
            <a:off x="2188525" y="4760237"/>
            <a:ext cx="3448727"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B72591A-4CB7-1EC4-2169-2E42B3EC2F58}"/>
            </a:ext>
          </a:extLst>
        </p:cNvPr>
        <p:cNvGrpSpPr/>
        <p:nvPr/>
      </p:nvGrpSpPr>
      <p:grpSpPr>
        <a:xfrm>
          <a:off x="0" y="0"/>
          <a:ext cx="0" cy="0"/>
          <a:chOff x="0" y="0"/>
          <a:chExt cx="0" cy="0"/>
        </a:xfrm>
      </p:grpSpPr>
      <p:sp>
        <p:nvSpPr>
          <p:cNvPr id="106" name="Google Shape;106;p19">
            <a:extLst>
              <a:ext uri="{FF2B5EF4-FFF2-40B4-BE49-F238E27FC236}">
                <a16:creationId xmlns:a16="http://schemas.microsoft.com/office/drawing/2014/main" id="{4C5966F0-C614-0DF7-203D-438FA96A0DF3}"/>
              </a:ext>
            </a:extLst>
          </p:cNvPr>
          <p:cNvSpPr txBox="1">
            <a:spLocks noGrp="1"/>
          </p:cNvSpPr>
          <p:nvPr>
            <p:ph type="title"/>
          </p:nvPr>
        </p:nvSpPr>
        <p:spPr>
          <a:xfrm>
            <a:off x="311700" y="147484"/>
            <a:ext cx="8520600" cy="6463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latin typeface="Open Sans" panose="020B0606030504020204" pitchFamily="34" charset="0"/>
                <a:ea typeface="Open Sans" panose="020B0606030504020204" pitchFamily="34" charset="0"/>
                <a:cs typeface="Open Sans" panose="020B0606030504020204" pitchFamily="34" charset="0"/>
              </a:rPr>
              <a:t>Програмна реалізація</a:t>
            </a:r>
            <a:endParaRPr sz="3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8" name="Google Shape;108;p19">
            <a:extLst>
              <a:ext uri="{FF2B5EF4-FFF2-40B4-BE49-F238E27FC236}">
                <a16:creationId xmlns:a16="http://schemas.microsoft.com/office/drawing/2014/main" id="{A1D0624D-8278-852F-4CCA-DACDE2484D8F}"/>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2C91BC50-F5D4-1F47-068A-BD3351DA4985}"/>
              </a:ext>
            </a:extLst>
          </p:cNvPr>
          <p:cNvSpPr txBox="1"/>
          <p:nvPr/>
        </p:nvSpPr>
        <p:spPr>
          <a:xfrm>
            <a:off x="8778240" y="4606349"/>
            <a:ext cx="28405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A35EEF41-5B9E-4186-8855-3C8162DCC2D6}" type="slidenum">
              <a:rPr kumimoji="0" lang="uk-UA"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uk-UA"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5" name="Рисунок 4" descr="Зображення, що містить текст, знімок екрана, програмне забезпечення, Мультимедійне програмне забезпечення&#10;&#10;Вміст, створений ШІ, може бути неправильним.">
            <a:extLst>
              <a:ext uri="{FF2B5EF4-FFF2-40B4-BE49-F238E27FC236}">
                <a16:creationId xmlns:a16="http://schemas.microsoft.com/office/drawing/2014/main" id="{D51291A5-6996-00DA-2996-553BECB1C00A}"/>
              </a:ext>
            </a:extLst>
          </p:cNvPr>
          <p:cNvPicPr>
            <a:picLocks noChangeAspect="1"/>
          </p:cNvPicPr>
          <p:nvPr/>
        </p:nvPicPr>
        <p:blipFill>
          <a:blip r:embed="rId4"/>
          <a:stretch>
            <a:fillRect/>
          </a:stretch>
        </p:blipFill>
        <p:spPr>
          <a:xfrm>
            <a:off x="1757356" y="880876"/>
            <a:ext cx="6299835" cy="2934970"/>
          </a:xfrm>
          <a:prstGeom prst="rect">
            <a:avLst/>
          </a:prstGeom>
        </p:spPr>
      </p:pic>
      <p:sp>
        <p:nvSpPr>
          <p:cNvPr id="6" name="TextBox 5">
            <a:extLst>
              <a:ext uri="{FF2B5EF4-FFF2-40B4-BE49-F238E27FC236}">
                <a16:creationId xmlns:a16="http://schemas.microsoft.com/office/drawing/2014/main" id="{5080BF10-58EF-4043-55C2-F283E81F080E}"/>
              </a:ext>
            </a:extLst>
          </p:cNvPr>
          <p:cNvSpPr txBox="1"/>
          <p:nvPr/>
        </p:nvSpPr>
        <p:spPr>
          <a:xfrm>
            <a:off x="3632822" y="3836280"/>
            <a:ext cx="2548902" cy="523220"/>
          </a:xfrm>
          <a:prstGeom prst="rect">
            <a:avLst/>
          </a:prstGeom>
          <a:noFill/>
        </p:spPr>
        <p:txBody>
          <a:bodyPr wrap="square" rtlCol="0">
            <a:spAutoFit/>
          </a:bodyPr>
          <a:lstStyle/>
          <a:p>
            <a:pPr algn="ctr"/>
            <a:r>
              <a:rPr lang="uk-UA" dirty="0">
                <a:latin typeface="Open Sans" panose="020B0606030504020204" pitchFamily="34" charset="0"/>
                <a:ea typeface="Open Sans" panose="020B0606030504020204" pitchFamily="34" charset="0"/>
                <a:cs typeface="Open Sans" panose="020B0606030504020204" pitchFamily="34" charset="0"/>
              </a:rPr>
              <a:t>Веб-інтерфейс програмної реалізації</a:t>
            </a:r>
          </a:p>
        </p:txBody>
      </p:sp>
    </p:spTree>
    <p:extLst>
      <p:ext uri="{BB962C8B-B14F-4D97-AF65-F5344CB8AC3E}">
        <p14:creationId xmlns:p14="http://schemas.microsoft.com/office/powerpoint/2010/main" val="311428132"/>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Презентация2" id="{0E3422D2-66DD-48A8-92AD-38892F6C1A30}" vid="{81CCDA4E-A18F-4826-B11D-205FC05A076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D66702915250D54A8444CCD06F4A041B" ma:contentTypeVersion="1" ma:contentTypeDescription="Створення нового документа." ma:contentTypeScope="" ma:versionID="0af01a03bf19167a079df26d6e86ba0c">
  <xsd:schema xmlns:xsd="http://www.w3.org/2001/XMLSchema" xmlns:xs="http://www.w3.org/2001/XMLSchema" xmlns:p="http://schemas.microsoft.com/office/2006/metadata/properties" xmlns:ns3="c3cc4652-d59c-415e-9aff-cc8119175287" targetNamespace="http://schemas.microsoft.com/office/2006/metadata/properties" ma:root="true" ma:fieldsID="6fbe464cce50c2fd4390172f3128290b" ns3:_="">
    <xsd:import namespace="c3cc4652-d59c-415e-9aff-cc8119175287"/>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cc4652-d59c-415e-9aff-cc811917528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вмісту"/>
        <xsd:element ref="dc:title" minOccurs="0" maxOccurs="1" ma:index="4" ma:displayName="Заголовок"/>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8B15E5-479F-4ECC-9C47-9A430C4C4B46}">
  <ds:schemaRefs>
    <ds:schemaRef ds:uri="http://schemas.microsoft.com/sharepoint/v3/contenttype/forms"/>
  </ds:schemaRefs>
</ds:datastoreItem>
</file>

<file path=customXml/itemProps2.xml><?xml version="1.0" encoding="utf-8"?>
<ds:datastoreItem xmlns:ds="http://schemas.openxmlformats.org/officeDocument/2006/customXml" ds:itemID="{E5B7A46A-16D9-4415-8734-ED06B49AFC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cc4652-d59c-415e-9aff-cc81191752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A212BF-A186-4AC9-89E2-DCFF0044A291}">
  <ds:schemaRefs>
    <ds:schemaRef ds:uri="http://purl.org/dc/dcmitype/"/>
    <ds:schemaRef ds:uri="http://schemas.openxmlformats.org/package/2006/metadata/core-properties"/>
    <ds:schemaRef ds:uri="http://purl.org/dc/elements/1.1/"/>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c3cc4652-d59c-415e-9aff-cc8119175287"/>
    <ds:schemaRef ds:uri="http://purl.org/dc/terms/"/>
  </ds:schemaRefs>
</ds:datastoreItem>
</file>

<file path=docProps/app.xml><?xml version="1.0" encoding="utf-8"?>
<Properties xmlns="http://schemas.openxmlformats.org/officeDocument/2006/extended-properties" xmlns:vt="http://schemas.openxmlformats.org/officeDocument/2006/docPropsVTypes">
  <Template>Шаблон презентації квал роб маг</Template>
  <TotalTime>296</TotalTime>
  <Words>970</Words>
  <Application>Microsoft Office PowerPoint</Application>
  <PresentationFormat>Екран (16:9)</PresentationFormat>
  <Paragraphs>151</Paragraphs>
  <Slides>15</Slides>
  <Notes>15</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15</vt:i4>
      </vt:variant>
    </vt:vector>
  </HeadingPairs>
  <TitlesOfParts>
    <vt:vector size="20" baseType="lpstr">
      <vt:lpstr>Open Sans</vt:lpstr>
      <vt:lpstr>Wingdings</vt:lpstr>
      <vt:lpstr>Economica</vt:lpstr>
      <vt:lpstr>Arial</vt:lpstr>
      <vt:lpstr>Luxe</vt:lpstr>
      <vt:lpstr>Дослідження методів машинного навчання для прогнозування                       серцевого нападу</vt:lpstr>
      <vt:lpstr>Дослідження</vt:lpstr>
      <vt:lpstr>Огляд літератури (аналогів) </vt:lpstr>
      <vt:lpstr>Постановка задачі</vt:lpstr>
      <vt:lpstr>Методологія </vt:lpstr>
      <vt:lpstr>Архітектура система для проведення експериментального дослідження</vt:lpstr>
      <vt:lpstr>Архітектура система для проведення експериментального дослідження</vt:lpstr>
      <vt:lpstr>Опис програмного забезпечення, що було використано у дослідженні</vt:lpstr>
      <vt:lpstr>Програмна реалізація</vt:lpstr>
      <vt:lpstr>Зміст проведеного експерименту</vt:lpstr>
      <vt:lpstr>Результати експерименту </vt:lpstr>
      <vt:lpstr>Результати експерименту </vt:lpstr>
      <vt:lpstr>Аналіз отриманих результатів </vt:lpstr>
      <vt:lpstr>Публікація результатів </vt:lpstr>
      <vt:lpstr>Підсумки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Сандін Олексій</dc:creator>
  <cp:lastModifiedBy>Сандін Олексій</cp:lastModifiedBy>
  <cp:revision>2</cp:revision>
  <dcterms:created xsi:type="dcterms:W3CDTF">2025-06-19T20:31:15Z</dcterms:created>
  <dcterms:modified xsi:type="dcterms:W3CDTF">2025-06-21T10:27:10Z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0x010100D66702915250D54A8444CCD06F4A041B</vt:lpwstr>
  </property>
</Properties>
</file>