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308" r:id="rId4"/>
    <p:sldId id="307" r:id="rId5"/>
    <p:sldId id="309" r:id="rId6"/>
    <p:sldId id="301" r:id="rId7"/>
    <p:sldId id="304" r:id="rId8"/>
    <p:sldId id="310" r:id="rId9"/>
    <p:sldId id="302" r:id="rId10"/>
    <p:sldId id="305" r:id="rId11"/>
    <p:sldId id="311" r:id="rId12"/>
    <p:sldId id="306" r:id="rId13"/>
    <p:sldId id="293" r:id="rId14"/>
    <p:sldId id="296" r:id="rId15"/>
    <p:sldId id="295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Garamond" panose="02020404030301010803" pitchFamily="18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6" roundtripDataSignature="AMtx7mjTCzAL9hyNzH0wzHDgWhRNAeDh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77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E312740-CF41-4916-87E7-F12403BCB56B}">
  <a:tblStyle styleId="{0E312740-CF41-4916-87E7-F12403BCB5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818DD9E-178E-4E9C-A8CA-3D3819AA2345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7BE0420B-0D48-430C-BDCE-AE037915D214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2381"/>
  </p:normalViewPr>
  <p:slideViewPr>
    <p:cSldViewPr snapToGrid="0">
      <p:cViewPr varScale="1">
        <p:scale>
          <a:sx n="66" d="100"/>
          <a:sy n="66" d="100"/>
        </p:scale>
        <p:origin x="130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56" Type="http://customschemas.google.com/relationships/presentationmetadata" Target="meta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MAE</c:v>
                </c:pt>
              </c:strCache>
            </c:strRef>
          </c:tx>
          <c:spPr>
            <a:solidFill>
              <a:srgbClr val="1277E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ARIMA…</c:v>
                </c:pt>
                <c:pt idx="1">
                  <c:v>Dynamic Harmonic Regression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0</c:formatCode>
                <c:ptCount val="4"/>
                <c:pt idx="0">
                  <c:v>4.3</c:v>
                </c:pt>
                <c:pt idx="1">
                  <c:v>5797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1D-BA44-9E03-D368E50690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RMSE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ARIMA…</c:v>
                </c:pt>
                <c:pt idx="1">
                  <c:v>Dynamic Harmonic Regression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0</c:formatCode>
                <c:ptCount val="4"/>
                <c:pt idx="0">
                  <c:v>2.4</c:v>
                </c:pt>
                <c:pt idx="1">
                  <c:v>6226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21D-BA44-9E03-D368E50690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317759"/>
        <c:axId val="148918239"/>
      </c:barChart>
      <c:catAx>
        <c:axId val="313177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pPr>
            <a:endParaRPr lang="en-US"/>
          </a:p>
        </c:txPr>
        <c:crossAx val="148918239"/>
        <c:crosses val="autoZero"/>
        <c:auto val="1"/>
        <c:lblAlgn val="ctr"/>
        <c:lblOffset val="100"/>
        <c:noMultiLvlLbl val="0"/>
      </c:catAx>
      <c:valAx>
        <c:axId val="148918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pPr>
            <a:endParaRPr lang="en-US"/>
          </a:p>
        </c:txPr>
        <c:crossAx val="313177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Garamond" panose="02020404030301010803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  <a:latin typeface="Garamond" panose="02020404030301010803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n.com/2020/07/28/business/starbucks-earnings-coronavirus/index.html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n.com/2020/07/28/business/starbucks-earnings-coronavirus/index.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n.com/2020/07/28/business/starbucks-earnings-coronavirus/index.html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https://www.cnn.com/2020/07/28/business/starbucks-earnings-coronavirus/index.html</a:t>
            </a:r>
            <a:endParaRPr/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2244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https://www.cnn.com/2020/07/28/business/starbucks-earnings-coronavirus/index.html</a:t>
            </a:r>
            <a:endParaRPr/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83151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2072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3704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dirty="0">
                <a:latin typeface="Garamond"/>
                <a:ea typeface="Garamond"/>
                <a:cs typeface="Garamond"/>
                <a:sym typeface="Garamond"/>
              </a:rPr>
              <a:t>Non-stationary</a:t>
            </a:r>
          </a:p>
          <a:p>
            <a:pPr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dirty="0">
                <a:latin typeface="Garamond"/>
                <a:ea typeface="Garamond"/>
                <a:cs typeface="Garamond"/>
                <a:sym typeface="Garamond"/>
              </a:rPr>
              <a:t>Unusual high seasonality</a:t>
            </a:r>
          </a:p>
          <a:p>
            <a:pPr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dirty="0">
                <a:latin typeface="Garamond"/>
                <a:ea typeface="Garamond"/>
                <a:cs typeface="Garamond"/>
                <a:sym typeface="Garamond"/>
              </a:rPr>
              <a:t>Two trends – down and up</a:t>
            </a:r>
          </a:p>
          <a:p>
            <a:pPr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dirty="0">
                <a:latin typeface="Garamond"/>
                <a:ea typeface="Garamond"/>
                <a:cs typeface="Garamond"/>
                <a:sym typeface="Garamond"/>
              </a:rPr>
              <a:t>The same magnitude</a:t>
            </a:r>
          </a:p>
          <a:p>
            <a:pPr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en-US" dirty="0">
              <a:latin typeface="Garamond"/>
              <a:ea typeface="Garamond"/>
              <a:cs typeface="Garamond"/>
              <a:sym typeface="Garamond"/>
            </a:endParaRPr>
          </a:p>
          <a:p>
            <a:pPr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en-US" dirty="0">
              <a:latin typeface="Garamond"/>
              <a:ea typeface="Garamond"/>
              <a:cs typeface="Garamond"/>
              <a:sym typeface="Garamond"/>
            </a:endParaRPr>
          </a:p>
          <a:p>
            <a:pPr lvl="1" indent="-4572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dirty="0">
              <a:latin typeface="Garamond"/>
              <a:ea typeface="Garamond"/>
              <a:cs typeface="Garamond"/>
              <a:sym typeface="Garamond"/>
            </a:endParaRPr>
          </a:p>
          <a:p>
            <a:pPr lvl="1" indent="-4572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dirty="0">
              <a:latin typeface="Garamond"/>
              <a:ea typeface="Garamond"/>
              <a:cs typeface="Garamond"/>
              <a:sym typeface="Garamond"/>
            </a:endParaRPr>
          </a:p>
          <a:p>
            <a:pPr lvl="0" indent="-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en-US" dirty="0"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0324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2916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5632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4825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https://www.cnn.com/2020/07/28/business/starbucks-earnings-coronavirus/index.html</a:t>
            </a:r>
            <a:endParaRPr/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3244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3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4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4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3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3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3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4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4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leksiyAnokhin/MSCA-31008-Data-Mining-Principles-Team-Projec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/>
          <p:nvPr/>
        </p:nvSpPr>
        <p:spPr>
          <a:xfrm>
            <a:off x="-5113" y="0"/>
            <a:ext cx="12197113" cy="3779312"/>
          </a:xfrm>
          <a:prstGeom prst="rect">
            <a:avLst/>
          </a:prstGeom>
          <a:solidFill>
            <a:srgbClr val="1277E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"/>
          <p:cNvSpPr txBox="1">
            <a:spLocks noGrp="1"/>
          </p:cNvSpPr>
          <p:nvPr>
            <p:ph type="subTitle" idx="1"/>
          </p:nvPr>
        </p:nvSpPr>
        <p:spPr>
          <a:xfrm>
            <a:off x="364666" y="2323007"/>
            <a:ext cx="11457543" cy="822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</a:pPr>
            <a:r>
              <a:rPr lang="en-US" sz="4800" b="1" dirty="0">
                <a:solidFill>
                  <a:schemeClr val="lt1"/>
                </a:solidFill>
                <a:latin typeface="Garamond"/>
                <a:sym typeface="Garamond"/>
              </a:rPr>
              <a:t>Forecasting Chicago 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</a:pPr>
            <a:r>
              <a:rPr lang="en-US" sz="4800" b="1" dirty="0">
                <a:solidFill>
                  <a:schemeClr val="lt1"/>
                </a:solidFill>
                <a:latin typeface="Garamond"/>
                <a:sym typeface="Garamond"/>
              </a:rPr>
              <a:t>Home Prices</a:t>
            </a:r>
            <a:endParaRPr lang="en-US" sz="1800" dirty="0"/>
          </a:p>
        </p:txBody>
      </p:sp>
      <p:sp>
        <p:nvSpPr>
          <p:cNvPr id="91" name="Google Shape;91;p2"/>
          <p:cNvSpPr txBox="1"/>
          <p:nvPr/>
        </p:nvSpPr>
        <p:spPr>
          <a:xfrm>
            <a:off x="3180312" y="3916594"/>
            <a:ext cx="5826252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Garamond" panose="02020404030301010803" pitchFamily="18" charset="0"/>
                <a:ea typeface="Avenir"/>
                <a:cs typeface="Avenir"/>
                <a:sym typeface="Avenir"/>
              </a:rPr>
              <a:t>Time Series Analysis and Forecasting</a:t>
            </a:r>
            <a:endParaRPr sz="2400" b="1" dirty="0">
              <a:solidFill>
                <a:schemeClr val="dk1"/>
              </a:solidFill>
              <a:latin typeface="Garamond" panose="02020404030301010803" pitchFamily="18" charset="0"/>
              <a:ea typeface="Avenir"/>
              <a:cs typeface="Avenir"/>
              <a:sym typeface="Avenir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Garamond" panose="02020404030301010803" pitchFamily="18" charset="0"/>
                <a:ea typeface="Garamond"/>
                <a:cs typeface="Garamond"/>
                <a:sym typeface="Garamond"/>
              </a:rPr>
              <a:t>University of Chicago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Garamond" panose="02020404030301010803" pitchFamily="18" charset="0"/>
                <a:ea typeface="Garamond"/>
                <a:cs typeface="Garamond"/>
                <a:sym typeface="Garamond"/>
              </a:rPr>
              <a:t>December 11, 2020</a:t>
            </a:r>
            <a:endParaRPr sz="24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lang="en-US" b="1" dirty="0">
                <a:latin typeface="Garamond" panose="02020404030301010803" pitchFamily="18" charset="0"/>
              </a:rPr>
              <a:t>Specifics about each model... </a:t>
            </a:r>
            <a:endParaRPr b="1" dirty="0">
              <a:latin typeface="Garamond" panose="02020404030301010803" pitchFamily="18" charset="0"/>
            </a:endParaRPr>
          </a:p>
        </p:txBody>
      </p:sp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2686825" y="1995162"/>
            <a:ext cx="8814900" cy="40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en-US" dirty="0">
              <a:latin typeface="Garamond"/>
              <a:ea typeface="Garamond"/>
              <a:cs typeface="Garamond"/>
              <a:sym typeface="Garamond"/>
            </a:endParaRPr>
          </a:p>
          <a:p>
            <a:pPr lvl="1" indent="-4572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dirty="0">
              <a:latin typeface="Garamond"/>
              <a:ea typeface="Garamond"/>
              <a:cs typeface="Garamond"/>
              <a:sym typeface="Garamond"/>
            </a:endParaRPr>
          </a:p>
          <a:p>
            <a:pPr lvl="1" indent="-4572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dirty="0">
              <a:latin typeface="Garamond"/>
              <a:ea typeface="Garamond"/>
              <a:cs typeface="Garamond"/>
              <a:sym typeface="Garamond"/>
            </a:endParaRPr>
          </a:p>
          <a:p>
            <a:pPr lvl="0" indent="-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dirty="0"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391036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lang="en-US" b="1" dirty="0">
                <a:latin typeface="Garamond" panose="02020404030301010803" pitchFamily="18" charset="0"/>
              </a:rPr>
              <a:t>Model Performance</a:t>
            </a:r>
            <a:endParaRPr b="1" dirty="0">
              <a:latin typeface="Garamond" panose="02020404030301010803" pitchFamily="18" charset="0"/>
            </a:endParaRPr>
          </a:p>
        </p:txBody>
      </p:sp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2686825" y="1995162"/>
            <a:ext cx="8814900" cy="40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en-US" dirty="0">
              <a:latin typeface="Garamond"/>
              <a:ea typeface="Garamond"/>
              <a:cs typeface="Garamond"/>
              <a:sym typeface="Garamond"/>
            </a:endParaRPr>
          </a:p>
          <a:p>
            <a:pPr lvl="1" indent="-4572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dirty="0">
              <a:latin typeface="Garamond"/>
              <a:ea typeface="Garamond"/>
              <a:cs typeface="Garamond"/>
              <a:sym typeface="Garamond"/>
            </a:endParaRPr>
          </a:p>
          <a:p>
            <a:pPr lvl="1" indent="-4572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dirty="0">
              <a:latin typeface="Garamond"/>
              <a:ea typeface="Garamond"/>
              <a:cs typeface="Garamond"/>
              <a:sym typeface="Garamond"/>
            </a:endParaRPr>
          </a:p>
          <a:p>
            <a:pPr lvl="0" indent="-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dirty="0">
              <a:latin typeface="Garamond"/>
              <a:ea typeface="Garamond"/>
              <a:cs typeface="Garamond"/>
              <a:sym typeface="Garamond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E957809-567E-3F41-B9E2-AF8D859C17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827016"/>
              </p:ext>
            </p:extLst>
          </p:nvPr>
        </p:nvGraphicFramePr>
        <p:xfrm>
          <a:off x="690275" y="2096433"/>
          <a:ext cx="10663525" cy="4041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18496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lang="en-US" b="1" dirty="0">
                <a:latin typeface="Garamond" panose="02020404030301010803" pitchFamily="18" charset="0"/>
              </a:rPr>
              <a:t>Next Steps</a:t>
            </a:r>
            <a:endParaRPr b="1" dirty="0">
              <a:latin typeface="Garamond" panose="02020404030301010803" pitchFamily="18" charset="0"/>
            </a:endParaRPr>
          </a:p>
        </p:txBody>
      </p:sp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2686825" y="1995162"/>
            <a:ext cx="8814900" cy="40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en-US" dirty="0">
              <a:latin typeface="Garamond"/>
              <a:ea typeface="Garamond"/>
              <a:cs typeface="Garamond"/>
              <a:sym typeface="Garamond"/>
            </a:endParaRPr>
          </a:p>
          <a:p>
            <a:pPr lvl="1" indent="-4572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dirty="0">
              <a:latin typeface="Garamond"/>
              <a:ea typeface="Garamond"/>
              <a:cs typeface="Garamond"/>
              <a:sym typeface="Garamond"/>
            </a:endParaRPr>
          </a:p>
          <a:p>
            <a:pPr lvl="1" indent="-4572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dirty="0">
              <a:latin typeface="Garamond"/>
              <a:ea typeface="Garamond"/>
              <a:cs typeface="Garamond"/>
              <a:sym typeface="Garamond"/>
            </a:endParaRPr>
          </a:p>
          <a:p>
            <a:pPr lvl="0" indent="-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dirty="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749044" y="2126453"/>
            <a:ext cx="1610940" cy="3779312"/>
          </a:xfrm>
          <a:prstGeom prst="rect">
            <a:avLst/>
          </a:prstGeom>
          <a:solidFill>
            <a:srgbClr val="1277E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291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lang="en-US" b="1" dirty="0">
                <a:latin typeface="Garamond"/>
                <a:ea typeface="Garamond"/>
                <a:cs typeface="Garamond"/>
                <a:sym typeface="Garamond"/>
              </a:rPr>
              <a:t>Sources</a:t>
            </a:r>
            <a:endParaRPr dirty="0"/>
          </a:p>
        </p:txBody>
      </p:sp>
      <p:sp>
        <p:nvSpPr>
          <p:cNvPr id="508" name="Google Shape;508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18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 dirty="0">
                <a:solidFill>
                  <a:schemeClr val="hlink"/>
                </a:solidFill>
                <a:latin typeface="Garamond"/>
                <a:ea typeface="Garamond"/>
                <a:cs typeface="Garamond"/>
                <a:sym typeface="Garamond"/>
                <a:hlinkClick r:id="rId3"/>
              </a:rPr>
              <a:t>GitHub repository</a:t>
            </a:r>
            <a:endParaRPr dirty="0"/>
          </a:p>
          <a:p>
            <a:pPr marL="457200" lvl="1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 dirty="0">
              <a:latin typeface="Avenir"/>
              <a:ea typeface="Avenir"/>
              <a:cs typeface="Avenir"/>
              <a:sym typeface="Avenir"/>
            </a:endParaRPr>
          </a:p>
          <a:p>
            <a:pPr marL="457200" lvl="1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 dirty="0">
              <a:latin typeface="Avenir"/>
              <a:ea typeface="Avenir"/>
              <a:cs typeface="Avenir"/>
              <a:sym typeface="Avenir"/>
            </a:endParaRPr>
          </a:p>
          <a:p>
            <a:pPr marL="685800" lvl="1" indent="-101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 dirty="0">
              <a:latin typeface="Avenir"/>
              <a:ea typeface="Avenir"/>
              <a:cs typeface="Avenir"/>
              <a:sym typeface="Avenir"/>
            </a:endParaRPr>
          </a:p>
          <a:p>
            <a:pPr marL="685800" lvl="1" indent="-101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latin typeface="Avenir"/>
              <a:ea typeface="Avenir"/>
              <a:cs typeface="Avenir"/>
              <a:sym typeface="Avenir"/>
            </a:endParaRPr>
          </a:p>
          <a:p>
            <a:pPr marL="685800" lvl="1" indent="-101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latin typeface="Avenir"/>
              <a:ea typeface="Avenir"/>
              <a:cs typeface="Avenir"/>
              <a:sym typeface="Avenir"/>
            </a:endParaRPr>
          </a:p>
          <a:p>
            <a:pPr marL="685800" lvl="1" indent="-101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u="sng" dirty="0">
              <a:latin typeface="Avenir"/>
              <a:ea typeface="Avenir"/>
              <a:cs typeface="Avenir"/>
              <a:sym typeface="Avenir"/>
            </a:endParaRPr>
          </a:p>
          <a:p>
            <a:pPr marL="685800" lvl="1" indent="-101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 dirty="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93646D-1B26-4FCE-B3A7-94158F0CC9CD}"/>
              </a:ext>
            </a:extLst>
          </p:cNvPr>
          <p:cNvSpPr/>
          <p:nvPr/>
        </p:nvSpPr>
        <p:spPr>
          <a:xfrm>
            <a:off x="-2042" y="511"/>
            <a:ext cx="12197113" cy="1114869"/>
          </a:xfrm>
          <a:prstGeom prst="rect">
            <a:avLst/>
          </a:prstGeom>
          <a:solidFill>
            <a:srgbClr val="127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C652CF-F428-46F8-A195-2A90F6C30106}"/>
              </a:ext>
            </a:extLst>
          </p:cNvPr>
          <p:cNvSpPr/>
          <p:nvPr/>
        </p:nvSpPr>
        <p:spPr>
          <a:xfrm>
            <a:off x="4821459" y="296983"/>
            <a:ext cx="3573518" cy="6463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highlight>
                  <a:srgbClr val="1277E1"/>
                </a:highlight>
                <a:latin typeface="Garamond" panose="02020404030301010803" pitchFamily="18" charset="0"/>
              </a:rPr>
              <a:t>Our Team</a:t>
            </a:r>
            <a:endParaRPr lang="en-US" sz="3600" dirty="0">
              <a:solidFill>
                <a:schemeClr val="bg1"/>
              </a:solidFill>
              <a:highlight>
                <a:srgbClr val="1277E1"/>
              </a:highlight>
              <a:latin typeface="Garamond" panose="02020404030301010803" pitchFamily="18" charset="0"/>
            </a:endParaRPr>
          </a:p>
        </p:txBody>
      </p:sp>
      <p:pic>
        <p:nvPicPr>
          <p:cNvPr id="13" name="Picture 12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D348657B-41FE-4B7F-9563-EE7FD57D2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10" y="2418428"/>
            <a:ext cx="2015313" cy="201531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62BF332-C85D-452B-9CE5-1F05D71B25C6}"/>
              </a:ext>
            </a:extLst>
          </p:cNvPr>
          <p:cNvSpPr/>
          <p:nvPr/>
        </p:nvSpPr>
        <p:spPr>
          <a:xfrm>
            <a:off x="6876438" y="2792389"/>
            <a:ext cx="28199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1A1FE9-A0A4-49DC-91F3-F6740ABC112B}"/>
              </a:ext>
            </a:extLst>
          </p:cNvPr>
          <p:cNvSpPr/>
          <p:nvPr/>
        </p:nvSpPr>
        <p:spPr>
          <a:xfrm>
            <a:off x="983210" y="4426284"/>
            <a:ext cx="2015314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000" b="1" dirty="0">
                <a:latin typeface="Garamond" panose="02020404030301010803" pitchFamily="18" charset="0"/>
              </a:rPr>
              <a:t>Chris Reimann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9AB164-8A5E-4562-A067-1C7BA030C124}"/>
              </a:ext>
            </a:extLst>
          </p:cNvPr>
          <p:cNvSpPr/>
          <p:nvPr/>
        </p:nvSpPr>
        <p:spPr>
          <a:xfrm>
            <a:off x="9006066" y="4448532"/>
            <a:ext cx="2196663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000" b="1" dirty="0">
                <a:latin typeface="Garamond" panose="02020404030301010803" pitchFamily="18" charset="0"/>
              </a:rPr>
              <a:t>Mike Thompson</a:t>
            </a:r>
          </a:p>
        </p:txBody>
      </p:sp>
      <p:pic>
        <p:nvPicPr>
          <p:cNvPr id="20" name="Picture 19" descr="A person standing in front of a building&#10;&#10;Description automatically generated">
            <a:extLst>
              <a:ext uri="{FF2B5EF4-FFF2-40B4-BE49-F238E27FC236}">
                <a16:creationId xmlns:a16="http://schemas.microsoft.com/office/drawing/2014/main" id="{7DCDDA3F-4037-4E68-90DE-105DED56E1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474" y="2328519"/>
            <a:ext cx="2017096" cy="209180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1DEF3C6-33F3-4B12-B8B7-9F30AF514374}"/>
              </a:ext>
            </a:extLst>
          </p:cNvPr>
          <p:cNvSpPr/>
          <p:nvPr/>
        </p:nvSpPr>
        <p:spPr>
          <a:xfrm>
            <a:off x="3285335" y="4421355"/>
            <a:ext cx="2564524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000" b="1" dirty="0">
                <a:latin typeface="Garamond" panose="02020404030301010803" pitchFamily="18" charset="0"/>
              </a:rPr>
              <a:t>Kyla </a:t>
            </a:r>
            <a:r>
              <a:rPr lang="en-US" sz="2000" b="1" dirty="0" err="1">
                <a:latin typeface="Garamond" panose="02020404030301010803" pitchFamily="18" charset="0"/>
              </a:rPr>
              <a:t>Ronellenfitsch</a:t>
            </a:r>
            <a:r>
              <a:rPr lang="en-US" sz="2400" b="1" dirty="0">
                <a:latin typeface="Garamond" panose="02020404030301010803" pitchFamily="18" charset="0"/>
              </a:rPr>
              <a:t>​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010D4D5-78BC-40AC-85EB-6A561801E8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482" y="2314708"/>
            <a:ext cx="2091803" cy="209180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65AE7A0-EF34-4E59-87FC-B41EAD6119F5}"/>
              </a:ext>
            </a:extLst>
          </p:cNvPr>
          <p:cNvSpPr/>
          <p:nvPr/>
        </p:nvSpPr>
        <p:spPr>
          <a:xfrm>
            <a:off x="5985019" y="4392155"/>
            <a:ext cx="2945111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000" b="1" dirty="0">
                <a:latin typeface="Garamond" panose="02020404030301010803" pitchFamily="18" charset="0"/>
              </a:rPr>
              <a:t>Oleksiy Anokhin</a:t>
            </a:r>
            <a:r>
              <a:rPr lang="en-US" sz="2400" b="1" dirty="0">
                <a:latin typeface="Garamond" panose="02020404030301010803" pitchFamily="18" charset="0"/>
              </a:rPr>
              <a:t>​</a:t>
            </a:r>
          </a:p>
        </p:txBody>
      </p:sp>
      <p:pic>
        <p:nvPicPr>
          <p:cNvPr id="5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D580862E-01C6-4FC9-9A7F-69D3B72E22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725" y="6015423"/>
            <a:ext cx="27432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333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1"/>
          <p:cNvSpPr/>
          <p:nvPr/>
        </p:nvSpPr>
        <p:spPr>
          <a:xfrm>
            <a:off x="-2041" y="1230274"/>
            <a:ext cx="12191999" cy="4389432"/>
          </a:xfrm>
          <a:prstGeom prst="rect">
            <a:avLst/>
          </a:prstGeom>
          <a:solidFill>
            <a:srgbClr val="1277E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lt1"/>
              </a:solidFill>
              <a:highlight>
                <a:srgbClr val="1277E1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35" name="Google Shape;535;p31"/>
          <p:cNvSpPr txBox="1"/>
          <p:nvPr/>
        </p:nvSpPr>
        <p:spPr>
          <a:xfrm>
            <a:off x="325846" y="2929441"/>
            <a:ext cx="11537400" cy="9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sz="6000" b="1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Q &amp; A</a:t>
            </a:r>
            <a:endParaRPr sz="6000" dirty="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/>
          <p:nvPr/>
        </p:nvSpPr>
        <p:spPr>
          <a:xfrm>
            <a:off x="1345688" y="3627120"/>
            <a:ext cx="9504189" cy="106484"/>
          </a:xfrm>
          <a:prstGeom prst="rect">
            <a:avLst/>
          </a:prstGeom>
          <a:solidFill>
            <a:srgbClr val="1277E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3"/>
          <p:cNvSpPr/>
          <p:nvPr/>
        </p:nvSpPr>
        <p:spPr>
          <a:xfrm>
            <a:off x="1248298" y="3228867"/>
            <a:ext cx="912175" cy="912175"/>
          </a:xfrm>
          <a:prstGeom prst="ellipse">
            <a:avLst/>
          </a:prstGeom>
          <a:solidFill>
            <a:srgbClr val="1277E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  <a:highlight>
                <a:srgbClr val="1277E1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0" name="Google Shape;100;p3"/>
          <p:cNvSpPr/>
          <p:nvPr/>
        </p:nvSpPr>
        <p:spPr>
          <a:xfrm>
            <a:off x="4221816" y="3221382"/>
            <a:ext cx="912175" cy="912175"/>
          </a:xfrm>
          <a:prstGeom prst="ellipse">
            <a:avLst/>
          </a:prstGeom>
          <a:solidFill>
            <a:srgbClr val="1277E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3"/>
          <p:cNvSpPr/>
          <p:nvPr/>
        </p:nvSpPr>
        <p:spPr>
          <a:xfrm>
            <a:off x="7123781" y="3228197"/>
            <a:ext cx="912175" cy="912175"/>
          </a:xfrm>
          <a:prstGeom prst="ellipse">
            <a:avLst/>
          </a:prstGeom>
          <a:solidFill>
            <a:srgbClr val="1277E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10022819" y="3221046"/>
            <a:ext cx="912175" cy="912175"/>
          </a:xfrm>
          <a:prstGeom prst="ellipse">
            <a:avLst/>
          </a:prstGeom>
          <a:solidFill>
            <a:srgbClr val="1277E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3"/>
          <p:cNvSpPr/>
          <p:nvPr/>
        </p:nvSpPr>
        <p:spPr>
          <a:xfrm>
            <a:off x="518679" y="4334555"/>
            <a:ext cx="237141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Introduction</a:t>
            </a:r>
            <a:endParaRPr sz="120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3345723" y="2718440"/>
            <a:ext cx="266435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EDA</a:t>
            </a:r>
            <a:endParaRPr sz="180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6283842" y="4334555"/>
            <a:ext cx="261560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Modeling and Results</a:t>
            </a:r>
            <a:endParaRPr sz="180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06" name="Google Shape;106;p3"/>
          <p:cNvSpPr/>
          <p:nvPr/>
        </p:nvSpPr>
        <p:spPr>
          <a:xfrm>
            <a:off x="9189656" y="2706424"/>
            <a:ext cx="25785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Future steps</a:t>
            </a:r>
            <a:endParaRPr sz="180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07" name="Google Shape;107;p3"/>
          <p:cNvSpPr txBox="1">
            <a:spLocks noGrp="1"/>
          </p:cNvSpPr>
          <p:nvPr>
            <p:ph type="title"/>
          </p:nvPr>
        </p:nvSpPr>
        <p:spPr>
          <a:xfrm>
            <a:off x="887125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lang="en-US" b="1" dirty="0">
                <a:latin typeface="Garamond"/>
                <a:ea typeface="Garamond"/>
                <a:cs typeface="Garamond"/>
                <a:sym typeface="Garamond"/>
              </a:rPr>
              <a:t>Agenda</a:t>
            </a:r>
            <a:endParaRPr dirty="0"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lang="en-US" b="1" dirty="0">
                <a:latin typeface="Garamond"/>
                <a:ea typeface="Garamond"/>
                <a:cs typeface="Garamond"/>
                <a:sym typeface="Garamond"/>
              </a:rPr>
              <a:t>Introduction</a:t>
            </a:r>
            <a:endParaRPr dirty="0"/>
          </a:p>
        </p:txBody>
      </p:sp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2720618" y="2294549"/>
            <a:ext cx="8435062" cy="3443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457200" algn="just">
              <a:lnSpc>
                <a:spcPct val="10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2400" dirty="0">
                <a:latin typeface="Garamond"/>
              </a:rPr>
              <a:t>Real estate prices are of great interest to current and prospective property owners, lenders and government.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SzPts val="2800"/>
              <a:buNone/>
            </a:pPr>
            <a:endParaRPr lang="en-US" sz="2400" dirty="0">
              <a:latin typeface="Garamond"/>
            </a:endParaRPr>
          </a:p>
          <a:p>
            <a:pPr indent="-457200" algn="just">
              <a:lnSpc>
                <a:spcPct val="10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2400" dirty="0">
                <a:latin typeface="Garamond"/>
              </a:rPr>
              <a:t>Understanding evolving trends in price is extremely valuable, especially in a competitive, yet highly seasonal market like Chicago. </a:t>
            </a:r>
          </a:p>
          <a:p>
            <a:pPr indent="-457200" algn="just">
              <a:lnSpc>
                <a:spcPct val="10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400" dirty="0">
              <a:latin typeface="Garamond"/>
            </a:endParaRPr>
          </a:p>
          <a:p>
            <a:pPr indent="-457200" algn="just">
              <a:lnSpc>
                <a:spcPct val="10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2400" dirty="0">
                <a:latin typeface="Garamond"/>
              </a:rPr>
              <a:t>In this project, we forecast median home sale prices in the City of Chicago. </a:t>
            </a:r>
          </a:p>
        </p:txBody>
      </p:sp>
      <p:sp>
        <p:nvSpPr>
          <p:cNvPr id="120" name="Google Shape;120;p4"/>
          <p:cNvSpPr/>
          <p:nvPr/>
        </p:nvSpPr>
        <p:spPr>
          <a:xfrm>
            <a:off x="749044" y="2126453"/>
            <a:ext cx="1610940" cy="3779312"/>
          </a:xfrm>
          <a:prstGeom prst="rect">
            <a:avLst/>
          </a:prstGeom>
          <a:solidFill>
            <a:srgbClr val="1277E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531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18;p4">
            <a:extLst>
              <a:ext uri="{FF2B5EF4-FFF2-40B4-BE49-F238E27FC236}">
                <a16:creationId xmlns:a16="http://schemas.microsoft.com/office/drawing/2014/main" id="{84716AB8-8C1A-B345-BDCA-F8B89DDB4F0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4400"/>
              <a:buFont typeface="Garamond"/>
              <a:buNone/>
            </a:pPr>
            <a:r>
              <a:rPr lang="en-US" sz="4400" b="1" dirty="0">
                <a:latin typeface="Garamond" panose="02020404030301010803" pitchFamily="18" charset="0"/>
              </a:rPr>
              <a:t>Chicago vs US cities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15592D-AC24-4743-9DB0-45ABF6258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616" y="2353402"/>
            <a:ext cx="7450768" cy="3963669"/>
          </a:xfrm>
          <a:prstGeom prst="rect">
            <a:avLst/>
          </a:prstGeom>
        </p:spPr>
      </p:pic>
      <p:sp>
        <p:nvSpPr>
          <p:cNvPr id="9" name="Google Shape;119;p4">
            <a:extLst>
              <a:ext uri="{FF2B5EF4-FFF2-40B4-BE49-F238E27FC236}">
                <a16:creationId xmlns:a16="http://schemas.microsoft.com/office/drawing/2014/main" id="{A0E920BC-1A64-7747-AD6E-33BD4D132A39}"/>
              </a:ext>
            </a:extLst>
          </p:cNvPr>
          <p:cNvSpPr txBox="1">
            <a:spLocks/>
          </p:cNvSpPr>
          <p:nvPr/>
        </p:nvSpPr>
        <p:spPr>
          <a:xfrm>
            <a:off x="1143001" y="1538288"/>
            <a:ext cx="10773518" cy="586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457200" algn="just">
              <a:lnSpc>
                <a:spcPct val="10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dirty="0">
                <a:latin typeface="Garamond"/>
              </a:rPr>
              <a:t>Like other cities with cold-climates, Chicago shows significant seasonal volatility. </a:t>
            </a:r>
          </a:p>
        </p:txBody>
      </p:sp>
    </p:spTree>
    <p:extLst>
      <p:ext uri="{BB962C8B-B14F-4D97-AF65-F5344CB8AC3E}">
        <p14:creationId xmlns:p14="http://schemas.microsoft.com/office/powerpoint/2010/main" val="26246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lang="en-US" b="1" dirty="0">
                <a:latin typeface="Garamond" panose="02020404030301010803" pitchFamily="18" charset="0"/>
              </a:rPr>
              <a:t>Data Sources</a:t>
            </a:r>
            <a:endParaRPr b="1" dirty="0">
              <a:latin typeface="Garamond" panose="02020404030301010803" pitchFamily="18" charset="0"/>
            </a:endParaRPr>
          </a:p>
        </p:txBody>
      </p:sp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2148839" y="2248852"/>
            <a:ext cx="262128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000" dirty="0">
                <a:latin typeface="Garamond"/>
                <a:ea typeface="Garamond"/>
                <a:cs typeface="Garamond"/>
                <a:sym typeface="Garamond"/>
              </a:rPr>
              <a:t>Zillow (primary) </a:t>
            </a:r>
          </a:p>
          <a:p>
            <a:pPr marL="588963" lvl="1" indent="-407988" algn="just">
              <a:lnSpc>
                <a:spcPct val="10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1800" dirty="0">
                <a:latin typeface="Garamond"/>
                <a:ea typeface="Garamond"/>
                <a:cs typeface="Garamond"/>
                <a:sym typeface="Garamond"/>
              </a:rPr>
              <a:t>Feb 2008 – Jan 2020</a:t>
            </a:r>
          </a:p>
          <a:p>
            <a:pPr marL="588963" lvl="1" indent="-407988" algn="just">
              <a:lnSpc>
                <a:spcPct val="10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1800" dirty="0">
                <a:latin typeface="Garamond"/>
                <a:ea typeface="Garamond"/>
                <a:cs typeface="Garamond"/>
                <a:sym typeface="Garamond"/>
              </a:rPr>
              <a:t>139 observations </a:t>
            </a:r>
          </a:p>
          <a:p>
            <a:pPr marL="588963" lvl="1" indent="-407988" algn="just">
              <a:lnSpc>
                <a:spcPct val="10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1800" dirty="0">
                <a:latin typeface="Garamond"/>
                <a:ea typeface="Garamond"/>
                <a:cs typeface="Garamond"/>
                <a:sym typeface="Garamond"/>
              </a:rPr>
              <a:t>Complete</a:t>
            </a:r>
          </a:p>
        </p:txBody>
      </p:sp>
      <p:sp>
        <p:nvSpPr>
          <p:cNvPr id="8" name="Google Shape;119;p4">
            <a:extLst>
              <a:ext uri="{FF2B5EF4-FFF2-40B4-BE49-F238E27FC236}">
                <a16:creationId xmlns:a16="http://schemas.microsoft.com/office/drawing/2014/main" id="{30DEB713-586F-9A4B-AB70-60561B2896C5}"/>
              </a:ext>
            </a:extLst>
          </p:cNvPr>
          <p:cNvSpPr txBox="1">
            <a:spLocks/>
          </p:cNvSpPr>
          <p:nvPr/>
        </p:nvSpPr>
        <p:spPr>
          <a:xfrm>
            <a:off x="2148839" y="4132580"/>
            <a:ext cx="35052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SzPts val="2800"/>
              <a:buFont typeface="Arial"/>
              <a:buNone/>
            </a:pPr>
            <a:r>
              <a:rPr lang="en-US" sz="2000" dirty="0">
                <a:latin typeface="Garamond"/>
                <a:ea typeface="Garamond"/>
                <a:cs typeface="Garamond"/>
                <a:sym typeface="Garamond"/>
              </a:rPr>
              <a:t>Google Trends</a:t>
            </a:r>
          </a:p>
          <a:p>
            <a:pPr marL="588963" lvl="1" indent="-407988" algn="just">
              <a:lnSpc>
                <a:spcPct val="10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1800" dirty="0">
                <a:latin typeface="Garamond"/>
                <a:ea typeface="Garamond"/>
                <a:cs typeface="Garamond"/>
                <a:sym typeface="Garamond"/>
              </a:rPr>
              <a:t>“Homes for Sale”, “Realtor”</a:t>
            </a:r>
          </a:p>
          <a:p>
            <a:pPr marL="588963" lvl="1" indent="-407988" algn="just">
              <a:lnSpc>
                <a:spcPct val="10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1800" dirty="0">
                <a:latin typeface="Garamond"/>
                <a:ea typeface="Garamond"/>
                <a:cs typeface="Garamond"/>
                <a:sym typeface="Garamond"/>
              </a:rPr>
              <a:t>Feb 2008 – Jan 2020</a:t>
            </a:r>
          </a:p>
          <a:p>
            <a:pPr marL="588963" lvl="1" indent="-407988" algn="just">
              <a:lnSpc>
                <a:spcPct val="10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1800" dirty="0">
                <a:latin typeface="Garamond"/>
                <a:ea typeface="Garamond"/>
                <a:cs typeface="Garamond"/>
                <a:sym typeface="Garamond"/>
              </a:rPr>
              <a:t>139 observations </a:t>
            </a:r>
          </a:p>
          <a:p>
            <a:pPr marL="588963" lvl="1" indent="-407988" algn="just">
              <a:lnSpc>
                <a:spcPct val="10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1800" dirty="0">
                <a:latin typeface="Garamond"/>
                <a:ea typeface="Garamond"/>
                <a:cs typeface="Garamond"/>
                <a:sym typeface="Garamond"/>
              </a:rPr>
              <a:t>Complete</a:t>
            </a:r>
          </a:p>
        </p:txBody>
      </p:sp>
      <p:sp>
        <p:nvSpPr>
          <p:cNvPr id="9" name="Google Shape;119;p4">
            <a:extLst>
              <a:ext uri="{FF2B5EF4-FFF2-40B4-BE49-F238E27FC236}">
                <a16:creationId xmlns:a16="http://schemas.microsoft.com/office/drawing/2014/main" id="{D34C5624-B246-7E43-9CA2-50F6AF212CA6}"/>
              </a:ext>
            </a:extLst>
          </p:cNvPr>
          <p:cNvSpPr txBox="1">
            <a:spLocks/>
          </p:cNvSpPr>
          <p:nvPr/>
        </p:nvSpPr>
        <p:spPr>
          <a:xfrm>
            <a:off x="8275320" y="2248852"/>
            <a:ext cx="262128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SzPts val="2800"/>
              <a:buFont typeface="Arial"/>
              <a:buNone/>
            </a:pPr>
            <a:r>
              <a:rPr lang="en-US" sz="2000" dirty="0">
                <a:latin typeface="Garamond"/>
                <a:ea typeface="Garamond"/>
                <a:cs typeface="Garamond"/>
                <a:sym typeface="Garamond"/>
              </a:rPr>
              <a:t>Mortgage Rate? </a:t>
            </a:r>
          </a:p>
        </p:txBody>
      </p:sp>
      <p:sp>
        <p:nvSpPr>
          <p:cNvPr id="10" name="Google Shape;119;p4">
            <a:extLst>
              <a:ext uri="{FF2B5EF4-FFF2-40B4-BE49-F238E27FC236}">
                <a16:creationId xmlns:a16="http://schemas.microsoft.com/office/drawing/2014/main" id="{DA4484F7-A3A7-6147-8504-BF5F43E71C2F}"/>
              </a:ext>
            </a:extLst>
          </p:cNvPr>
          <p:cNvSpPr txBox="1">
            <a:spLocks/>
          </p:cNvSpPr>
          <p:nvPr/>
        </p:nvSpPr>
        <p:spPr>
          <a:xfrm>
            <a:off x="8275320" y="4132580"/>
            <a:ext cx="35052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SzPts val="2800"/>
              <a:buFont typeface="Arial"/>
              <a:buNone/>
            </a:pPr>
            <a:r>
              <a:rPr lang="en-US" sz="2000" dirty="0">
                <a:latin typeface="Garamond"/>
                <a:ea typeface="Garamond"/>
                <a:cs typeface="Garamond"/>
                <a:sym typeface="Garamond"/>
              </a:rPr>
              <a:t>CPI?</a:t>
            </a:r>
            <a:endParaRPr lang="en-US" sz="1800" dirty="0"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3" name="Graphic 2" descr="Mortgage">
            <a:extLst>
              <a:ext uri="{FF2B5EF4-FFF2-40B4-BE49-F238E27FC236}">
                <a16:creationId xmlns:a16="http://schemas.microsoft.com/office/drawing/2014/main" id="{34F45DED-73AC-BD46-AAEF-6C0CC3EEF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2272030"/>
            <a:ext cx="1117600" cy="1117600"/>
          </a:xfrm>
          <a:prstGeom prst="rect">
            <a:avLst/>
          </a:prstGeom>
        </p:spPr>
      </p:pic>
      <p:pic>
        <p:nvPicPr>
          <p:cNvPr id="5" name="Graphic 4" descr="Upward trend">
            <a:extLst>
              <a:ext uri="{FF2B5EF4-FFF2-40B4-BE49-F238E27FC236}">
                <a16:creationId xmlns:a16="http://schemas.microsoft.com/office/drawing/2014/main" id="{5F7351A0-576B-B442-AC38-BE68A123FC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9800" y="4340543"/>
            <a:ext cx="1117600" cy="1117600"/>
          </a:xfrm>
          <a:prstGeom prst="rect">
            <a:avLst/>
          </a:prstGeom>
        </p:spPr>
      </p:pic>
      <p:pic>
        <p:nvPicPr>
          <p:cNvPr id="7" name="Graphic 6" descr="Money">
            <a:extLst>
              <a:ext uri="{FF2B5EF4-FFF2-40B4-BE49-F238E27FC236}">
                <a16:creationId xmlns:a16="http://schemas.microsoft.com/office/drawing/2014/main" id="{51ED8193-8222-5B49-A818-8945AFBB7E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32600" y="4183379"/>
            <a:ext cx="1223964" cy="1223964"/>
          </a:xfrm>
          <a:prstGeom prst="rect">
            <a:avLst/>
          </a:prstGeom>
        </p:spPr>
      </p:pic>
      <p:pic>
        <p:nvPicPr>
          <p:cNvPr id="12" name="Graphic 11" descr="Bank">
            <a:extLst>
              <a:ext uri="{FF2B5EF4-FFF2-40B4-BE49-F238E27FC236}">
                <a16:creationId xmlns:a16="http://schemas.microsoft.com/office/drawing/2014/main" id="{4D8C964D-E1A4-0C4D-A5D3-D6BCD6ED73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24982" y="2233930"/>
            <a:ext cx="11938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334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FA2B93-5BD8-4E52-8C31-9DC8CAA8B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090" y="1660934"/>
            <a:ext cx="6640830" cy="4710356"/>
          </a:xfrm>
          <a:prstGeom prst="rect">
            <a:avLst/>
          </a:prstGeom>
        </p:spPr>
      </p:pic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2686825" y="1995162"/>
            <a:ext cx="8814900" cy="40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en-US" dirty="0">
              <a:latin typeface="Garamond"/>
              <a:ea typeface="Garamond"/>
              <a:cs typeface="Garamond"/>
              <a:sym typeface="Garamond"/>
            </a:endParaRPr>
          </a:p>
          <a:p>
            <a:pPr lvl="0" indent="-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dirty="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" name="Google Shape;118;p4">
            <a:extLst>
              <a:ext uri="{FF2B5EF4-FFF2-40B4-BE49-F238E27FC236}">
                <a16:creationId xmlns:a16="http://schemas.microsoft.com/office/drawing/2014/main" id="{18C85933-73BA-7249-9FD6-021B9E60AA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lang="en-US" b="1" dirty="0">
                <a:latin typeface="Garamond" panose="02020404030301010803" pitchFamily="18" charset="0"/>
              </a:rPr>
              <a:t>Exploratory Data Analysis</a:t>
            </a:r>
            <a:endParaRPr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890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lang="en-US" b="1" dirty="0">
                <a:latin typeface="Garamond" panose="02020404030301010803" pitchFamily="18" charset="0"/>
              </a:rPr>
              <a:t>ACF &amp; PACF</a:t>
            </a:r>
            <a:endParaRPr b="1" dirty="0">
              <a:latin typeface="Garamond" panose="02020404030301010803" pitchFamily="18" charset="0"/>
            </a:endParaRPr>
          </a:p>
        </p:txBody>
      </p:sp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2686825" y="1995162"/>
            <a:ext cx="8814900" cy="40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en-US" dirty="0">
              <a:latin typeface="Garamond"/>
              <a:ea typeface="Garamond"/>
              <a:cs typeface="Garamond"/>
              <a:sym typeface="Garamond"/>
            </a:endParaRPr>
          </a:p>
          <a:p>
            <a:pPr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en-US" dirty="0">
              <a:latin typeface="Garamond"/>
              <a:ea typeface="Garamond"/>
              <a:cs typeface="Garamond"/>
              <a:sym typeface="Garamond"/>
            </a:endParaRPr>
          </a:p>
          <a:p>
            <a:pPr lvl="1" indent="-4572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dirty="0">
              <a:latin typeface="Garamond"/>
              <a:ea typeface="Garamond"/>
              <a:cs typeface="Garamond"/>
              <a:sym typeface="Garamond"/>
            </a:endParaRPr>
          </a:p>
          <a:p>
            <a:pPr lvl="1" indent="-4572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dirty="0">
              <a:latin typeface="Garamond"/>
              <a:ea typeface="Garamond"/>
              <a:cs typeface="Garamond"/>
              <a:sym typeface="Garamond"/>
            </a:endParaRPr>
          </a:p>
          <a:p>
            <a:pPr lvl="0" indent="-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dirty="0"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8EDCC8-62BA-7C4F-B4B6-FFF14EE35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55" y="2295400"/>
            <a:ext cx="5740400" cy="37558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0F9D1B-3DE1-C04E-A6C2-3FE6584C36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9320" y="2230691"/>
            <a:ext cx="5972205" cy="3806371"/>
          </a:xfrm>
          <a:prstGeom prst="rect">
            <a:avLst/>
          </a:prstGeom>
        </p:spPr>
      </p:pic>
      <p:sp>
        <p:nvSpPr>
          <p:cNvPr id="6" name="Google Shape;120;p4">
            <a:extLst>
              <a:ext uri="{FF2B5EF4-FFF2-40B4-BE49-F238E27FC236}">
                <a16:creationId xmlns:a16="http://schemas.microsoft.com/office/drawing/2014/main" id="{9C176FBF-51B2-224B-8EB0-ADB63E695880}"/>
              </a:ext>
            </a:extLst>
          </p:cNvPr>
          <p:cNvSpPr/>
          <p:nvPr/>
        </p:nvSpPr>
        <p:spPr>
          <a:xfrm>
            <a:off x="-10764" y="6641774"/>
            <a:ext cx="12202764" cy="216226"/>
          </a:xfrm>
          <a:prstGeom prst="rect">
            <a:avLst/>
          </a:prstGeom>
          <a:solidFill>
            <a:srgbClr val="1277E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4130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2686825" y="1995162"/>
            <a:ext cx="8814900" cy="40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en-US" dirty="0">
              <a:latin typeface="Garamond"/>
              <a:ea typeface="Garamond"/>
              <a:cs typeface="Garamond"/>
              <a:sym typeface="Garamond"/>
            </a:endParaRPr>
          </a:p>
          <a:p>
            <a:pPr lvl="0" indent="-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dirty="0"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1C270E-99A7-5E4F-99EE-77C6A06BD3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594"/>
          <a:stretch/>
        </p:blipFill>
        <p:spPr>
          <a:xfrm>
            <a:off x="568465" y="2656482"/>
            <a:ext cx="5540337" cy="31249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608679-911B-914B-A5BE-DB10B6CC5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2594" y="2468880"/>
            <a:ext cx="5693443" cy="3423919"/>
          </a:xfrm>
          <a:prstGeom prst="rect">
            <a:avLst/>
          </a:prstGeom>
        </p:spPr>
      </p:pic>
      <p:sp>
        <p:nvSpPr>
          <p:cNvPr id="6" name="Google Shape;118;p4">
            <a:extLst>
              <a:ext uri="{FF2B5EF4-FFF2-40B4-BE49-F238E27FC236}">
                <a16:creationId xmlns:a16="http://schemas.microsoft.com/office/drawing/2014/main" id="{E0E420BF-FA34-E546-9588-180393F1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lang="en-US" b="1" dirty="0">
                <a:latin typeface="Garamond" panose="02020404030301010803" pitchFamily="18" charset="0"/>
              </a:rPr>
              <a:t>Seasonality</a:t>
            </a:r>
            <a:endParaRPr b="1" dirty="0">
              <a:latin typeface="Garamond" panose="02020404030301010803" pitchFamily="18" charset="0"/>
            </a:endParaRPr>
          </a:p>
        </p:txBody>
      </p:sp>
      <p:sp>
        <p:nvSpPr>
          <p:cNvPr id="8" name="Google Shape;120;p4">
            <a:extLst>
              <a:ext uri="{FF2B5EF4-FFF2-40B4-BE49-F238E27FC236}">
                <a16:creationId xmlns:a16="http://schemas.microsoft.com/office/drawing/2014/main" id="{EFEC1643-0BFC-5542-BEF2-F5C49C0B3372}"/>
              </a:ext>
            </a:extLst>
          </p:cNvPr>
          <p:cNvSpPr/>
          <p:nvPr/>
        </p:nvSpPr>
        <p:spPr>
          <a:xfrm>
            <a:off x="-10764" y="6641774"/>
            <a:ext cx="12202764" cy="216226"/>
          </a:xfrm>
          <a:prstGeom prst="rect">
            <a:avLst/>
          </a:prstGeom>
          <a:solidFill>
            <a:srgbClr val="1277E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8383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lang="en-US" b="1" dirty="0">
                <a:latin typeface="Garamond" panose="02020404030301010803" pitchFamily="18" charset="0"/>
              </a:rPr>
              <a:t>Model Selection</a:t>
            </a:r>
            <a:endParaRPr b="1" dirty="0">
              <a:latin typeface="Garamond" panose="02020404030301010803" pitchFamily="18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607D8A-5DCE-324D-B50C-929FF4847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526449"/>
              </p:ext>
            </p:extLst>
          </p:nvPr>
        </p:nvGraphicFramePr>
        <p:xfrm>
          <a:off x="1325880" y="2239328"/>
          <a:ext cx="9540240" cy="3261360"/>
        </p:xfrm>
        <a:graphic>
          <a:graphicData uri="http://schemas.openxmlformats.org/drawingml/2006/table">
            <a:tbl>
              <a:tblPr firstRow="1" bandRow="1">
                <a:tableStyleId>{0E312740-CF41-4916-87E7-F12403BCB56B}</a:tableStyleId>
              </a:tblPr>
              <a:tblGrid>
                <a:gridCol w="4790898">
                  <a:extLst>
                    <a:ext uri="{9D8B030D-6E8A-4147-A177-3AD203B41FA5}">
                      <a16:colId xmlns:a16="http://schemas.microsoft.com/office/drawing/2014/main" val="1115188067"/>
                    </a:ext>
                  </a:extLst>
                </a:gridCol>
                <a:gridCol w="4749342">
                  <a:extLst>
                    <a:ext uri="{9D8B030D-6E8A-4147-A177-3AD203B41FA5}">
                      <a16:colId xmlns:a16="http://schemas.microsoft.com/office/drawing/2014/main" val="4119942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/>
                          </a:solidFill>
                          <a:latin typeface="Garamond" panose="02020404030301010803" pitchFamily="18" charset="0"/>
                        </a:rPr>
                        <a:t>Model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77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/>
                          </a:solidFill>
                          <a:latin typeface="Garamond" panose="02020404030301010803" pitchFamily="18" charset="0"/>
                        </a:rPr>
                        <a:t>Reason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77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325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aramond" panose="02020404030301010803" pitchFamily="18" charset="0"/>
                        </a:rPr>
                        <a:t>Exponential Smoothing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Garamond" panose="02020404030301010803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4616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 err="1">
                          <a:latin typeface="Garamond" panose="02020404030301010803" pitchFamily="18" charset="0"/>
                        </a:rPr>
                        <a:t>sArima</a:t>
                      </a:r>
                      <a:endParaRPr lang="en-US" sz="2400" dirty="0">
                        <a:latin typeface="Garamond" panose="02020404030301010803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latin typeface="Garamond" panose="02020404030301010803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5783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aramond" panose="02020404030301010803" pitchFamily="18" charset="0"/>
                        </a:rPr>
                        <a:t>Regression with ARMA errors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Garamond" panose="02020404030301010803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5577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aramond" panose="02020404030301010803" pitchFamily="18" charset="0"/>
                        </a:rPr>
                        <a:t>VAR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Garamond" panose="02020404030301010803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632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aramond" panose="02020404030301010803" pitchFamily="18" charset="0"/>
                        </a:rPr>
                        <a:t>Dynamic Harmonic Regression 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Garamond" panose="02020404030301010803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9239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aramond" panose="02020404030301010803" pitchFamily="18" charset="0"/>
                        </a:rPr>
                        <a:t>Prophet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Garamond" panose="02020404030301010803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6282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067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2045</TotalTime>
  <Words>258</Words>
  <Application>Microsoft Office PowerPoint</Application>
  <PresentationFormat>Widescreen</PresentationFormat>
  <Paragraphs>89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Avenir</vt:lpstr>
      <vt:lpstr>Calibri</vt:lpstr>
      <vt:lpstr>Garamond</vt:lpstr>
      <vt:lpstr>Arial</vt:lpstr>
      <vt:lpstr>Office Theme</vt:lpstr>
      <vt:lpstr>PowerPoint Presentation</vt:lpstr>
      <vt:lpstr>Agenda</vt:lpstr>
      <vt:lpstr>Introduction</vt:lpstr>
      <vt:lpstr>PowerPoint Presentation</vt:lpstr>
      <vt:lpstr>Data Sources</vt:lpstr>
      <vt:lpstr>Exploratory Data Analysis</vt:lpstr>
      <vt:lpstr>ACF &amp; PACF</vt:lpstr>
      <vt:lpstr>Seasonality</vt:lpstr>
      <vt:lpstr>Model Selection</vt:lpstr>
      <vt:lpstr>Specifics about each model... </vt:lpstr>
      <vt:lpstr>Model Performance</vt:lpstr>
      <vt:lpstr>Next Steps</vt:lpstr>
      <vt:lpstr>Sources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oleks</dc:creator>
  <cp:lastModifiedBy>Test</cp:lastModifiedBy>
  <cp:revision>25</cp:revision>
  <dcterms:created xsi:type="dcterms:W3CDTF">2020-07-21T02:18:41Z</dcterms:created>
  <dcterms:modified xsi:type="dcterms:W3CDTF">2020-11-30T19:53:15Z</dcterms:modified>
</cp:coreProperties>
</file>