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8" r:id="rId4"/>
    <p:sldId id="309" r:id="rId5"/>
    <p:sldId id="307" r:id="rId6"/>
    <p:sldId id="301" r:id="rId7"/>
    <p:sldId id="304" r:id="rId8"/>
    <p:sldId id="312" r:id="rId9"/>
    <p:sldId id="314" r:id="rId10"/>
    <p:sldId id="302" r:id="rId11"/>
    <p:sldId id="321" r:id="rId12"/>
    <p:sldId id="327" r:id="rId13"/>
    <p:sldId id="329" r:id="rId14"/>
    <p:sldId id="326" r:id="rId15"/>
    <p:sldId id="336" r:id="rId16"/>
    <p:sldId id="331" r:id="rId17"/>
    <p:sldId id="328" r:id="rId18"/>
    <p:sldId id="319" r:id="rId19"/>
    <p:sldId id="320" r:id="rId20"/>
    <p:sldId id="338" r:id="rId21"/>
    <p:sldId id="337" r:id="rId22"/>
    <p:sldId id="315" r:id="rId23"/>
    <p:sldId id="339" r:id="rId24"/>
    <p:sldId id="318" r:id="rId25"/>
    <p:sldId id="306" r:id="rId26"/>
    <p:sldId id="296" r:id="rId27"/>
    <p:sldId id="295" r:id="rId28"/>
    <p:sldId id="293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TCzAL9hyNzH0wzHDgWhRNAeDhC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est" lastIdx="1" clrIdx="0">
    <p:extLst>
      <p:ext uri="{19B8F6BF-5375-455C-9EA6-DF929625EA0E}">
        <p15:presenceInfo xmlns:p15="http://schemas.microsoft.com/office/powerpoint/2012/main" userId="Test" providerId="None"/>
      </p:ext>
    </p:extLst>
  </p:cmAuthor>
  <p:cmAuthor id="2" name="Kyla Ronellenfitsch" initials="KR" lastIdx="3" clrIdx="1">
    <p:extLst>
      <p:ext uri="{19B8F6BF-5375-455C-9EA6-DF929625EA0E}">
        <p15:presenceInfo xmlns:p15="http://schemas.microsoft.com/office/powerpoint/2012/main" userId="S::kmr1@uchicago.edu::7dc6c2a8-c1af-47b5-915b-630a517d73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8545A-0C66-B5A7-B28F-976DD7332152}" v="1" dt="2020-12-10T05:12:15.514"/>
    <p1510:client id="{879B3C17-C09E-F04B-BD05-F4CDE4C2C304}" v="1072" dt="2020-12-10T05:15:35.576"/>
    <p1510:client id="{D6C02E21-C3FB-E8CF-5F8F-88213F8E165C}" v="25" dt="2020-12-10T00:10:39.178"/>
    <p1510:client id="{EEA7149E-AE69-42F7-9A9A-AFA4B58CBEA4}" v="1260" dt="2020-12-10T05:06:04.955"/>
  </p1510:revLst>
</p1510:revInfo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6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1277E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VAR</c:v>
                </c:pt>
                <c:pt idx="1">
                  <c:v>sARIMA</c:v>
                </c:pt>
                <c:pt idx="2">
                  <c:v>Exponential Smoothing</c:v>
                </c:pt>
                <c:pt idx="3">
                  <c:v>Regression w ARIMA Errors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3337</c:v>
                </c:pt>
                <c:pt idx="1">
                  <c:v>3445</c:v>
                </c:pt>
                <c:pt idx="2">
                  <c:v>4634</c:v>
                </c:pt>
                <c:pt idx="3">
                  <c:v>5267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BA44-9E03-D368E50690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VAR</c:v>
                </c:pt>
                <c:pt idx="1">
                  <c:v>sARIMA</c:v>
                </c:pt>
                <c:pt idx="2">
                  <c:v>Exponential Smoothing</c:v>
                </c:pt>
                <c:pt idx="3">
                  <c:v>Regression w ARIMA Errors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4207</c:v>
                </c:pt>
                <c:pt idx="1">
                  <c:v>4539</c:v>
                </c:pt>
                <c:pt idx="2">
                  <c:v>5428</c:v>
                </c:pt>
                <c:pt idx="3">
                  <c:v>6188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BA44-9E03-D368E506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17759"/>
        <c:axId val="148918239"/>
      </c:barChart>
      <c:catAx>
        <c:axId val="3131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48918239"/>
        <c:crosses val="autoZero"/>
        <c:auto val="1"/>
        <c:lblAlgn val="ctr"/>
        <c:lblOffset val="100"/>
        <c:noMultiLvlLbl val="0"/>
      </c:catAx>
      <c:valAx>
        <c:axId val="14891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3131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9T16:02:19.737" idx="3">
    <p:pos x="10" y="10"/>
    <p:text>I think we could move this with next steps since we refer to other markets and then if we run out of time it won't be the end of the world 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76937-E5BA-DB4F-AABC-A324179AB108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F20D9-C441-3F4D-9208-1DD0E69E6558}">
      <dgm:prSet phldrT="[Text]" custT="1"/>
      <dgm:spPr>
        <a:solidFill>
          <a:srgbClr val="1277E1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>
              <a:latin typeface="Garamond" panose="02020404030301010803" pitchFamily="18" charset="0"/>
            </a:rPr>
            <a:t>Auto-Generated</a:t>
          </a:r>
        </a:p>
        <a:p>
          <a:pPr>
            <a:spcAft>
              <a:spcPts val="0"/>
            </a:spcAft>
          </a:pPr>
          <a:r>
            <a:rPr lang="en-US" sz="1600" b="0">
              <a:latin typeface="Garamond" panose="02020404030301010803" pitchFamily="18" charset="0"/>
            </a:rPr>
            <a:t>ETS(M, Ad, A)</a:t>
          </a:r>
        </a:p>
      </dgm:t>
    </dgm:pt>
    <dgm:pt modelId="{B7E44575-2250-D14A-A815-2369BA674C10}" type="parTrans" cxnId="{4E6254EA-417F-C143-B818-72F7607EBAD6}">
      <dgm:prSet/>
      <dgm:spPr/>
      <dgm:t>
        <a:bodyPr/>
        <a:lstStyle/>
        <a:p>
          <a:endParaRPr lang="en-US"/>
        </a:p>
      </dgm:t>
    </dgm:pt>
    <dgm:pt modelId="{8C5F965D-9273-5648-AD9C-8613FCC43023}" type="sibTrans" cxnId="{4E6254EA-417F-C143-B818-72F7607EBAD6}">
      <dgm:prSet/>
      <dgm:spPr/>
      <dgm:t>
        <a:bodyPr/>
        <a:lstStyle/>
        <a:p>
          <a:endParaRPr lang="en-US"/>
        </a:p>
      </dgm:t>
    </dgm:pt>
    <dgm:pt modelId="{4A46BCA0-B22A-A44A-B8A0-A59CB900CF51}">
      <dgm:prSet phldrT="[Text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alpha: 0.8893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beta: 5e-04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gamma: 1e-04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phi: 0.9611   </a:t>
          </a:r>
        </a:p>
      </dgm:t>
    </dgm:pt>
    <dgm:pt modelId="{777D4F94-3D5C-AA46-8BEC-20DC014BC367}" type="parTrans" cxnId="{7CC187D7-50D0-F74B-96E0-E37CB69B6C4E}">
      <dgm:prSet/>
      <dgm:spPr/>
      <dgm:t>
        <a:bodyPr/>
        <a:lstStyle/>
        <a:p>
          <a:endParaRPr lang="en-US"/>
        </a:p>
      </dgm:t>
    </dgm:pt>
    <dgm:pt modelId="{E5648D24-2DC7-A646-8D6B-05BA33656A8F}" type="sibTrans" cxnId="{7CC187D7-50D0-F74B-96E0-E37CB69B6C4E}">
      <dgm:prSet/>
      <dgm:spPr/>
      <dgm:t>
        <a:bodyPr/>
        <a:lstStyle/>
        <a:p>
          <a:endParaRPr lang="en-US"/>
        </a:p>
      </dgm:t>
    </dgm:pt>
    <dgm:pt modelId="{AACA9185-1347-4046-A9AD-3BF86F63414C}">
      <dgm:prSet phldrT="[Text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Remaining autocorrelation in residuals</a:t>
          </a:r>
          <a:br>
            <a:rPr lang="en-US" sz="1400">
              <a:latin typeface="Garamond" panose="02020404030301010803" pitchFamily="18" charset="0"/>
            </a:rPr>
          </a:br>
          <a:r>
            <a:rPr lang="en-US" sz="1400">
              <a:latin typeface="Garamond" panose="02020404030301010803" pitchFamily="18" charset="0"/>
            </a:rPr>
            <a:t>(</a:t>
          </a:r>
          <a:r>
            <a:rPr lang="en-US" sz="1400" err="1">
              <a:latin typeface="Garamond" panose="02020404030301010803" pitchFamily="18" charset="0"/>
            </a:rPr>
            <a:t>Ljung</a:t>
          </a:r>
          <a:r>
            <a:rPr lang="en-US" sz="1400">
              <a:latin typeface="Garamond" panose="02020404030301010803" pitchFamily="18" charset="0"/>
            </a:rPr>
            <a:t>-Box p=4.775e-12)</a:t>
          </a:r>
        </a:p>
      </dgm:t>
    </dgm:pt>
    <dgm:pt modelId="{AD276850-70D2-A341-9E91-BF5C08A5466B}" type="parTrans" cxnId="{53F1947D-B0D4-1F42-A039-122ACBD831AA}">
      <dgm:prSet/>
      <dgm:spPr/>
      <dgm:t>
        <a:bodyPr/>
        <a:lstStyle/>
        <a:p>
          <a:endParaRPr lang="en-US"/>
        </a:p>
      </dgm:t>
    </dgm:pt>
    <dgm:pt modelId="{F9D1DDFC-D923-4C4F-9AA0-3CF0F545F492}" type="sibTrans" cxnId="{53F1947D-B0D4-1F42-A039-122ACBD831AA}">
      <dgm:prSet/>
      <dgm:spPr/>
      <dgm:t>
        <a:bodyPr/>
        <a:lstStyle/>
        <a:p>
          <a:endParaRPr lang="en-US"/>
        </a:p>
      </dgm:t>
    </dgm:pt>
    <dgm:pt modelId="{ADDDDB48-10DA-E645-A0BC-C32FD47241C2}">
      <dgm:prSet phldrT="[Text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>
              <a:latin typeface="Garamond" panose="02020404030301010803" pitchFamily="18" charset="0"/>
            </a:rPr>
            <a:t>Conclusion: automatically selected model not appropriate, need for manual adjustments</a:t>
          </a:r>
        </a:p>
      </dgm:t>
    </dgm:pt>
    <dgm:pt modelId="{FC3D66CC-4EDA-A341-AD4A-3EEAC7230EBE}" type="parTrans" cxnId="{689DEA6B-E204-D24D-BF81-0EF6F0E48647}">
      <dgm:prSet/>
      <dgm:spPr/>
      <dgm:t>
        <a:bodyPr/>
        <a:lstStyle/>
        <a:p>
          <a:endParaRPr lang="en-US"/>
        </a:p>
      </dgm:t>
    </dgm:pt>
    <dgm:pt modelId="{6DBD44CD-1C24-3B4A-899A-3982E7732BEB}" type="sibTrans" cxnId="{689DEA6B-E204-D24D-BF81-0EF6F0E48647}">
      <dgm:prSet/>
      <dgm:spPr/>
      <dgm:t>
        <a:bodyPr/>
        <a:lstStyle/>
        <a:p>
          <a:endParaRPr lang="en-US"/>
        </a:p>
      </dgm:t>
    </dgm:pt>
    <dgm:pt modelId="{8EDE5A35-4BA0-CD4C-8AC7-0EA93D4629DB}" type="pres">
      <dgm:prSet presAssocID="{70176937-E5BA-DB4F-AABC-A324179AB108}" presName="Name0" presStyleCnt="0">
        <dgm:presLayoutVars>
          <dgm:dir/>
          <dgm:animLvl val="lvl"/>
          <dgm:resizeHandles val="exact"/>
        </dgm:presLayoutVars>
      </dgm:prSet>
      <dgm:spPr/>
    </dgm:pt>
    <dgm:pt modelId="{8E786E7B-AC20-354E-8CC9-809B3212DA25}" type="pres">
      <dgm:prSet presAssocID="{02BF20D9-C441-3F4D-9208-1DD0E69E6558}" presName="vertFlow" presStyleCnt="0"/>
      <dgm:spPr/>
    </dgm:pt>
    <dgm:pt modelId="{9FEEEFA2-E48A-D649-B440-A73013BCCD63}" type="pres">
      <dgm:prSet presAssocID="{02BF20D9-C441-3F4D-9208-1DD0E69E6558}" presName="header" presStyleLbl="node1" presStyleIdx="0" presStyleCnt="1"/>
      <dgm:spPr/>
    </dgm:pt>
    <dgm:pt modelId="{C7B9B250-EDA8-AB4F-95AE-1A11046375B5}" type="pres">
      <dgm:prSet presAssocID="{777D4F94-3D5C-AA46-8BEC-20DC014BC367}" presName="parTrans" presStyleLbl="sibTrans2D1" presStyleIdx="0" presStyleCnt="3"/>
      <dgm:spPr/>
    </dgm:pt>
    <dgm:pt modelId="{AD90AD09-1765-2844-AB9B-20FF00A1A918}" type="pres">
      <dgm:prSet presAssocID="{4A46BCA0-B22A-A44A-B8A0-A59CB900CF51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07C064BF-5647-5540-9000-A80E3FB02FD3}" type="pres">
      <dgm:prSet presAssocID="{E5648D24-2DC7-A646-8D6B-05BA33656A8F}" presName="sibTrans" presStyleLbl="sibTrans2D1" presStyleIdx="1" presStyleCnt="3"/>
      <dgm:spPr/>
    </dgm:pt>
    <dgm:pt modelId="{27D866C9-6411-7342-B82A-DDA76A696AEF}" type="pres">
      <dgm:prSet presAssocID="{AACA9185-1347-4046-A9AD-3BF86F63414C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CDEB72D9-D500-C845-8FD4-E8AC006554E2}" type="pres">
      <dgm:prSet presAssocID="{F9D1DDFC-D923-4C4F-9AA0-3CF0F545F492}" presName="sibTrans" presStyleLbl="sibTrans2D1" presStyleIdx="2" presStyleCnt="3"/>
      <dgm:spPr/>
    </dgm:pt>
    <dgm:pt modelId="{2A554E35-9CDC-524E-8FFC-736722E49EED}" type="pres">
      <dgm:prSet presAssocID="{ADDDDB48-10DA-E645-A0BC-C32FD47241C2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7A19B304-8EDA-0B47-B202-9197F626FFCA}" type="presOf" srcId="{4A46BCA0-B22A-A44A-B8A0-A59CB900CF51}" destId="{AD90AD09-1765-2844-AB9B-20FF00A1A918}" srcOrd="0" destOrd="0" presId="urn:microsoft.com/office/officeart/2005/8/layout/lProcess1"/>
    <dgm:cxn modelId="{F961B424-1803-CC40-8D35-B624ADDDE2D5}" type="presOf" srcId="{70176937-E5BA-DB4F-AABC-A324179AB108}" destId="{8EDE5A35-4BA0-CD4C-8AC7-0EA93D4629DB}" srcOrd="0" destOrd="0" presId="urn:microsoft.com/office/officeart/2005/8/layout/lProcess1"/>
    <dgm:cxn modelId="{689DEA6B-E204-D24D-BF81-0EF6F0E48647}" srcId="{02BF20D9-C441-3F4D-9208-1DD0E69E6558}" destId="{ADDDDB48-10DA-E645-A0BC-C32FD47241C2}" srcOrd="2" destOrd="0" parTransId="{FC3D66CC-4EDA-A341-AD4A-3EEAC7230EBE}" sibTransId="{6DBD44CD-1C24-3B4A-899A-3982E7732BEB}"/>
    <dgm:cxn modelId="{53F1947D-B0D4-1F42-A039-122ACBD831AA}" srcId="{02BF20D9-C441-3F4D-9208-1DD0E69E6558}" destId="{AACA9185-1347-4046-A9AD-3BF86F63414C}" srcOrd="1" destOrd="0" parTransId="{AD276850-70D2-A341-9E91-BF5C08A5466B}" sibTransId="{F9D1DDFC-D923-4C4F-9AA0-3CF0F545F492}"/>
    <dgm:cxn modelId="{0DFDC381-721E-BA4C-AE98-19F6638FDCEC}" type="presOf" srcId="{F9D1DDFC-D923-4C4F-9AA0-3CF0F545F492}" destId="{CDEB72D9-D500-C845-8FD4-E8AC006554E2}" srcOrd="0" destOrd="0" presId="urn:microsoft.com/office/officeart/2005/8/layout/lProcess1"/>
    <dgm:cxn modelId="{4D1FD182-0CB8-FC4B-B202-4327F367ED84}" type="presOf" srcId="{ADDDDB48-10DA-E645-A0BC-C32FD47241C2}" destId="{2A554E35-9CDC-524E-8FFC-736722E49EED}" srcOrd="0" destOrd="0" presId="urn:microsoft.com/office/officeart/2005/8/layout/lProcess1"/>
    <dgm:cxn modelId="{6249C284-5E42-F34C-AE52-AB3EA7FD746A}" type="presOf" srcId="{02BF20D9-C441-3F4D-9208-1DD0E69E6558}" destId="{9FEEEFA2-E48A-D649-B440-A73013BCCD63}" srcOrd="0" destOrd="0" presId="urn:microsoft.com/office/officeart/2005/8/layout/lProcess1"/>
    <dgm:cxn modelId="{AE6F7BA4-96DE-F54D-BE12-746AC1DBEE15}" type="presOf" srcId="{AACA9185-1347-4046-A9AD-3BF86F63414C}" destId="{27D866C9-6411-7342-B82A-DDA76A696AEF}" srcOrd="0" destOrd="0" presId="urn:microsoft.com/office/officeart/2005/8/layout/lProcess1"/>
    <dgm:cxn modelId="{7CC187D7-50D0-F74B-96E0-E37CB69B6C4E}" srcId="{02BF20D9-C441-3F4D-9208-1DD0E69E6558}" destId="{4A46BCA0-B22A-A44A-B8A0-A59CB900CF51}" srcOrd="0" destOrd="0" parTransId="{777D4F94-3D5C-AA46-8BEC-20DC014BC367}" sibTransId="{E5648D24-2DC7-A646-8D6B-05BA33656A8F}"/>
    <dgm:cxn modelId="{4E6254EA-417F-C143-B818-72F7607EBAD6}" srcId="{70176937-E5BA-DB4F-AABC-A324179AB108}" destId="{02BF20D9-C441-3F4D-9208-1DD0E69E6558}" srcOrd="0" destOrd="0" parTransId="{B7E44575-2250-D14A-A815-2369BA674C10}" sibTransId="{8C5F965D-9273-5648-AD9C-8613FCC43023}"/>
    <dgm:cxn modelId="{903F40EB-C16E-8A4D-8ADE-67EC152A0916}" type="presOf" srcId="{777D4F94-3D5C-AA46-8BEC-20DC014BC367}" destId="{C7B9B250-EDA8-AB4F-95AE-1A11046375B5}" srcOrd="0" destOrd="0" presId="urn:microsoft.com/office/officeart/2005/8/layout/lProcess1"/>
    <dgm:cxn modelId="{87A504F9-8997-7448-9CC0-8DB3841B8A7F}" type="presOf" srcId="{E5648D24-2DC7-A646-8D6B-05BA33656A8F}" destId="{07C064BF-5647-5540-9000-A80E3FB02FD3}" srcOrd="0" destOrd="0" presId="urn:microsoft.com/office/officeart/2005/8/layout/lProcess1"/>
    <dgm:cxn modelId="{3D263530-F2C9-F54C-B91F-A286EE051642}" type="presParOf" srcId="{8EDE5A35-4BA0-CD4C-8AC7-0EA93D4629DB}" destId="{8E786E7B-AC20-354E-8CC9-809B3212DA25}" srcOrd="0" destOrd="0" presId="urn:microsoft.com/office/officeart/2005/8/layout/lProcess1"/>
    <dgm:cxn modelId="{E025E89B-9081-9B47-B6A3-46C06227DCD1}" type="presParOf" srcId="{8E786E7B-AC20-354E-8CC9-809B3212DA25}" destId="{9FEEEFA2-E48A-D649-B440-A73013BCCD63}" srcOrd="0" destOrd="0" presId="urn:microsoft.com/office/officeart/2005/8/layout/lProcess1"/>
    <dgm:cxn modelId="{77E7D750-0BB6-584B-9E0D-05892E8BBD0A}" type="presParOf" srcId="{8E786E7B-AC20-354E-8CC9-809B3212DA25}" destId="{C7B9B250-EDA8-AB4F-95AE-1A11046375B5}" srcOrd="1" destOrd="0" presId="urn:microsoft.com/office/officeart/2005/8/layout/lProcess1"/>
    <dgm:cxn modelId="{8339DDE0-73C5-1D4A-8B2E-AF57E5FD60F5}" type="presParOf" srcId="{8E786E7B-AC20-354E-8CC9-809B3212DA25}" destId="{AD90AD09-1765-2844-AB9B-20FF00A1A918}" srcOrd="2" destOrd="0" presId="urn:microsoft.com/office/officeart/2005/8/layout/lProcess1"/>
    <dgm:cxn modelId="{A4BC9A8D-8071-3E49-B77F-A5172F793562}" type="presParOf" srcId="{8E786E7B-AC20-354E-8CC9-809B3212DA25}" destId="{07C064BF-5647-5540-9000-A80E3FB02FD3}" srcOrd="3" destOrd="0" presId="urn:microsoft.com/office/officeart/2005/8/layout/lProcess1"/>
    <dgm:cxn modelId="{D1EE3205-8AC8-0146-BE90-3BCC757E344D}" type="presParOf" srcId="{8E786E7B-AC20-354E-8CC9-809B3212DA25}" destId="{27D866C9-6411-7342-B82A-DDA76A696AEF}" srcOrd="4" destOrd="0" presId="urn:microsoft.com/office/officeart/2005/8/layout/lProcess1"/>
    <dgm:cxn modelId="{B130C40F-F724-D442-A324-A10D84EA489F}" type="presParOf" srcId="{8E786E7B-AC20-354E-8CC9-809B3212DA25}" destId="{CDEB72D9-D500-C845-8FD4-E8AC006554E2}" srcOrd="5" destOrd="0" presId="urn:microsoft.com/office/officeart/2005/8/layout/lProcess1"/>
    <dgm:cxn modelId="{8EBD72CD-C924-8947-ADC8-A63F096367A9}" type="presParOf" srcId="{8E786E7B-AC20-354E-8CC9-809B3212DA25}" destId="{2A554E35-9CDC-524E-8FFC-736722E49EED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EFA2-E48A-D649-B440-A73013BCCD63}">
      <dsp:nvSpPr>
        <dsp:cNvPr id="0" name=""/>
        <dsp:cNvSpPr/>
      </dsp:nvSpPr>
      <dsp:spPr>
        <a:xfrm>
          <a:off x="1129779" y="243"/>
          <a:ext cx="3511850" cy="877962"/>
        </a:xfrm>
        <a:prstGeom prst="roundRect">
          <a:avLst>
            <a:gd name="adj" fmla="val 10000"/>
          </a:avLst>
        </a:prstGeom>
        <a:solidFill>
          <a:srgbClr val="1277E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>
              <a:latin typeface="Garamond" panose="02020404030301010803" pitchFamily="18" charset="0"/>
            </a:rPr>
            <a:t>Auto-Generated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>
              <a:latin typeface="Garamond" panose="02020404030301010803" pitchFamily="18" charset="0"/>
            </a:rPr>
            <a:t>ETS(M, Ad, A)</a:t>
          </a:r>
        </a:p>
      </dsp:txBody>
      <dsp:txXfrm>
        <a:off x="1155494" y="25958"/>
        <a:ext cx="3460420" cy="826532"/>
      </dsp:txXfrm>
    </dsp:sp>
    <dsp:sp modelId="{C7B9B250-EDA8-AB4F-95AE-1A11046375B5}">
      <dsp:nvSpPr>
        <dsp:cNvPr id="0" name=""/>
        <dsp:cNvSpPr/>
      </dsp:nvSpPr>
      <dsp:spPr>
        <a:xfrm rot="5400000">
          <a:off x="2808882" y="955028"/>
          <a:ext cx="153643" cy="1536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0AD09-1765-2844-AB9B-20FF00A1A918}">
      <dsp:nvSpPr>
        <dsp:cNvPr id="0" name=""/>
        <dsp:cNvSpPr/>
      </dsp:nvSpPr>
      <dsp:spPr>
        <a:xfrm>
          <a:off x="1129779" y="1185493"/>
          <a:ext cx="3511850" cy="877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alpha: 0.8893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beta: 5e-04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gamma: 1e-04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phi: 0.9611   </a:t>
          </a:r>
        </a:p>
      </dsp:txBody>
      <dsp:txXfrm>
        <a:off x="1155494" y="1211208"/>
        <a:ext cx="3460420" cy="826532"/>
      </dsp:txXfrm>
    </dsp:sp>
    <dsp:sp modelId="{07C064BF-5647-5540-9000-A80E3FB02FD3}">
      <dsp:nvSpPr>
        <dsp:cNvPr id="0" name=""/>
        <dsp:cNvSpPr/>
      </dsp:nvSpPr>
      <dsp:spPr>
        <a:xfrm rot="5400000">
          <a:off x="2808882" y="2140277"/>
          <a:ext cx="153643" cy="1536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866C9-6411-7342-B82A-DDA76A696AEF}">
      <dsp:nvSpPr>
        <dsp:cNvPr id="0" name=""/>
        <dsp:cNvSpPr/>
      </dsp:nvSpPr>
      <dsp:spPr>
        <a:xfrm>
          <a:off x="1129779" y="2370742"/>
          <a:ext cx="3511850" cy="877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Remaining autocorrelation in residuals</a:t>
          </a:r>
          <a:br>
            <a:rPr lang="en-US" sz="1400" kern="1200">
              <a:latin typeface="Garamond" panose="02020404030301010803" pitchFamily="18" charset="0"/>
            </a:rPr>
          </a:br>
          <a:r>
            <a:rPr lang="en-US" sz="1400" kern="1200">
              <a:latin typeface="Garamond" panose="02020404030301010803" pitchFamily="18" charset="0"/>
            </a:rPr>
            <a:t>(</a:t>
          </a:r>
          <a:r>
            <a:rPr lang="en-US" sz="1400" kern="1200" err="1">
              <a:latin typeface="Garamond" panose="02020404030301010803" pitchFamily="18" charset="0"/>
            </a:rPr>
            <a:t>Ljung</a:t>
          </a:r>
          <a:r>
            <a:rPr lang="en-US" sz="1400" kern="1200">
              <a:latin typeface="Garamond" panose="02020404030301010803" pitchFamily="18" charset="0"/>
            </a:rPr>
            <a:t>-Box p=4.775e-12)</a:t>
          </a:r>
        </a:p>
      </dsp:txBody>
      <dsp:txXfrm>
        <a:off x="1155494" y="2396457"/>
        <a:ext cx="3460420" cy="826532"/>
      </dsp:txXfrm>
    </dsp:sp>
    <dsp:sp modelId="{CDEB72D9-D500-C845-8FD4-E8AC006554E2}">
      <dsp:nvSpPr>
        <dsp:cNvPr id="0" name=""/>
        <dsp:cNvSpPr/>
      </dsp:nvSpPr>
      <dsp:spPr>
        <a:xfrm rot="5400000">
          <a:off x="2808882" y="3325527"/>
          <a:ext cx="153643" cy="1536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54E35-9CDC-524E-8FFC-736722E49EED}">
      <dsp:nvSpPr>
        <dsp:cNvPr id="0" name=""/>
        <dsp:cNvSpPr/>
      </dsp:nvSpPr>
      <dsp:spPr>
        <a:xfrm>
          <a:off x="1129779" y="3555992"/>
          <a:ext cx="3511850" cy="877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>
              <a:latin typeface="Garamond" panose="02020404030301010803" pitchFamily="18" charset="0"/>
            </a:rPr>
            <a:t>Conclusion: automatically selected model not appropriate, need for manual adjustments</a:t>
          </a:r>
        </a:p>
      </dsp:txBody>
      <dsp:txXfrm>
        <a:off x="1155494" y="3581707"/>
        <a:ext cx="3460420" cy="826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47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>
                <a:latin typeface="Garamond" panose="02020404030301010803" pitchFamily="18" charset="0"/>
              </a:rPr>
              <a:t>The ETS function has returned a Multiplicative smoothing parameter model, with very low trend and seasonal effects. This is very surprising based on our initial observations of the data. </a:t>
            </a:r>
          </a:p>
          <a:p>
            <a:endParaRPr lang="en-US" sz="1200">
              <a:latin typeface="Garamond" panose="02020404030301010803" pitchFamily="18" charset="0"/>
            </a:endParaRPr>
          </a:p>
          <a:p>
            <a:r>
              <a:rPr lang="en-US" sz="1200">
                <a:latin typeface="Garamond" panose="02020404030301010803" pitchFamily="18" charset="0"/>
              </a:rPr>
              <a:t>Based on the examination of the residuals, this is clearly not a good model. According to the </a:t>
            </a:r>
            <a:r>
              <a:rPr lang="en-US" sz="1200" err="1">
                <a:latin typeface="Garamond" panose="02020404030301010803" pitchFamily="18" charset="0"/>
              </a:rPr>
              <a:t>Ljung</a:t>
            </a:r>
            <a:r>
              <a:rPr lang="en-US" sz="1200">
                <a:latin typeface="Garamond" panose="02020404030301010803" pitchFamily="18" charset="0"/>
              </a:rPr>
              <a:t>-Box test, the residuals still have serial correlation. Also, it’s clear from the ACF chart the residual correlation is seasonal in nature. </a:t>
            </a:r>
          </a:p>
          <a:p>
            <a:endParaRPr lang="en-US" sz="1200">
              <a:latin typeface="Garamond" panose="02020404030301010803" pitchFamily="18" charset="0"/>
            </a:endParaRPr>
          </a:p>
          <a:p>
            <a:r>
              <a:rPr lang="en-US" sz="1200">
                <a:latin typeface="Garamond" panose="02020404030301010803" pitchFamily="18" charset="0"/>
              </a:rPr>
              <a:t>We need to manually change the model parameters.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84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Garamond" panose="02020404030301010803" pitchFamily="18" charset="0"/>
              </a:rPr>
              <a:t>Based on our initial observation, we are set the ETS model to an additive model with seasonality. </a:t>
            </a:r>
          </a:p>
          <a:p>
            <a:r>
              <a:rPr lang="en-US" sz="1200">
                <a:latin typeface="Garamond" panose="02020404030301010803" pitchFamily="18" charset="0"/>
              </a:rPr>
              <a:t>After various iterations, we arrived at the following parameters, which seem to work well.</a:t>
            </a:r>
          </a:p>
          <a:p>
            <a:endParaRPr lang="en-US" sz="1200">
              <a:latin typeface="Garamond" panose="02020404030301010803" pitchFamily="18" charset="0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>
                <a:latin typeface="Garamond" panose="02020404030301010803" pitchFamily="18" charset="0"/>
              </a:rPr>
              <a:t>For further examination, we manipulated the data provided to the ETS model. In this example, we use 1-degree differencing and seasonal differencing. We also only use housing prices after the recession.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>
              <a:latin typeface="Garamond" panose="02020404030301010803" pitchFamily="18" charset="0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>
                <a:latin typeface="Garamond" panose="02020404030301010803" pitchFamily="18" charset="0"/>
              </a:rPr>
              <a:t>This results in a very simple and uninteresting model. But, there is no serial correlation and the residuals look good. We will now compare the two models predictions.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>
              <a:latin typeface="Garamond" panose="02020404030301010803" pitchFamily="18" charset="0"/>
            </a:endParaRPr>
          </a:p>
          <a:p>
            <a:endParaRPr lang="en-US" sz="120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09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23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01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882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653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04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Garamond"/>
                <a:ea typeface="Avenir"/>
              </a:rPr>
              <a:t>Variable is a linear function of past lags and past lags of other variables</a:t>
            </a:r>
            <a:endParaRPr lang="en-US" sz="1200" dirty="0">
              <a:solidFill>
                <a:schemeClr val="tx1"/>
              </a:solidFill>
              <a:latin typeface="Garamond"/>
              <a:ea typeface="Avenir"/>
            </a:endParaRPr>
          </a:p>
          <a:p>
            <a:pPr marL="0" indent="0"/>
            <a:endParaRPr lang="en-US" dirty="0"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76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548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178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615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788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15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7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70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Non-stationary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Unusual high seasonality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Two trends – down and up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The same magnitude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32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Slow decay of </a:t>
            </a:r>
            <a:r>
              <a:rPr lang="en-US" err="1"/>
              <a:t>acf</a:t>
            </a:r>
            <a:r>
              <a:rPr lang="en-US"/>
              <a:t> and </a:t>
            </a:r>
            <a:r>
              <a:rPr lang="en-US" err="1"/>
              <a:t>pacf</a:t>
            </a:r>
            <a:r>
              <a:rPr lang="en-US"/>
              <a:t> indicates both auto regression and moving average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91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2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82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ksiyAnokhin/MSCA-31008-Data-Mining-Principles-Team-Projec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>
                <a:solidFill>
                  <a:schemeClr val="lt1"/>
                </a:solidFill>
                <a:latin typeface="Garamond"/>
                <a:sym typeface="Garamond"/>
              </a:rPr>
              <a:t>Forecasting Chicago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>
                <a:solidFill>
                  <a:schemeClr val="lt1"/>
                </a:solidFill>
                <a:latin typeface="Garamond"/>
                <a:sym typeface="Garamond"/>
              </a:rPr>
              <a:t>Home Prices</a:t>
            </a:r>
            <a:endParaRPr lang="en-US" sz="1800"/>
          </a:p>
        </p:txBody>
      </p:sp>
      <p:sp>
        <p:nvSpPr>
          <p:cNvPr id="91" name="Google Shape;91;p2"/>
          <p:cNvSpPr txBox="1"/>
          <p:nvPr/>
        </p:nvSpPr>
        <p:spPr>
          <a:xfrm>
            <a:off x="3180312" y="3916594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 panose="02020404030301010803" pitchFamily="18" charset="0"/>
                <a:ea typeface="Avenir"/>
                <a:cs typeface="Avenir"/>
                <a:sym typeface="Avenir"/>
              </a:rPr>
              <a:t>Time Series Analysis and Forecasting</a:t>
            </a:r>
            <a:endParaRPr sz="2400" b="1">
              <a:solidFill>
                <a:schemeClr val="dk1"/>
              </a:solidFill>
              <a:latin typeface="Garamond" panose="02020404030301010803" pitchFamily="18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University of Chicago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December 11, 2020</a:t>
            </a:r>
            <a:endParaRPr sz="24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Model Selection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5" name="Google Shape;119;p4">
            <a:extLst>
              <a:ext uri="{FF2B5EF4-FFF2-40B4-BE49-F238E27FC236}">
                <a16:creationId xmlns:a16="http://schemas.microsoft.com/office/drawing/2014/main" id="{6CF435D2-D4E0-DF4F-8601-D63F93450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02054" y="2258818"/>
            <a:ext cx="8435062" cy="288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r>
              <a:rPr lang="en-US" b="1" dirty="0">
                <a:latin typeface="Garamond"/>
              </a:rPr>
              <a:t>Exponential Smoothing</a:t>
            </a: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endParaRPr lang="en-US" b="1" dirty="0">
              <a:latin typeface="Garamond"/>
            </a:endParaRP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r>
              <a:rPr lang="en-US" b="1" dirty="0" err="1">
                <a:latin typeface="Garamond"/>
              </a:rPr>
              <a:t>sArima</a:t>
            </a:r>
            <a:endParaRPr lang="en-US" b="1" dirty="0">
              <a:latin typeface="Garamond"/>
            </a:endParaRP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endParaRPr lang="en-US" b="1" dirty="0">
              <a:latin typeface="Garamond"/>
            </a:endParaRP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r>
              <a:rPr lang="en-US" b="1" dirty="0">
                <a:latin typeface="Garamond"/>
              </a:rPr>
              <a:t>Regression with ARIMA errors</a:t>
            </a: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endParaRPr lang="en-US" b="1" dirty="0">
              <a:latin typeface="Garamond"/>
            </a:endParaRP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+mj-lt"/>
              <a:buAutoNum type="arabicPeriod"/>
            </a:pPr>
            <a:r>
              <a:rPr lang="en-US" b="1" dirty="0">
                <a:latin typeface="Garamond"/>
              </a:rPr>
              <a:t>VAR</a:t>
            </a: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A0AA18D7-9B38-5240-A93D-C80E79CBB70B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06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4">
            <a:extLst>
              <a:ext uri="{FF2B5EF4-FFF2-40B4-BE49-F238E27FC236}">
                <a16:creationId xmlns:a16="http://schemas.microsoft.com/office/drawing/2014/main" id="{E0E420BF-FA34-E546-9588-180393F1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Exponential Smoothing</a:t>
            </a:r>
            <a:br>
              <a:rPr lang="en-US" b="1">
                <a:latin typeface="Garamond" panose="02020404030301010803" pitchFamily="18" charset="0"/>
              </a:rPr>
            </a:br>
            <a:r>
              <a:rPr lang="en-US" sz="2000" b="1">
                <a:latin typeface="Garamond" panose="02020404030301010803" pitchFamily="18" charset="0"/>
              </a:rPr>
              <a:t>Unaltered Data – Initial Impressions</a:t>
            </a:r>
            <a:endParaRPr sz="2000" b="1">
              <a:latin typeface="Garamond" panose="02020404030301010803" pitchFamily="18" charset="0"/>
            </a:endParaRPr>
          </a:p>
        </p:txBody>
      </p:sp>
      <p:sp>
        <p:nvSpPr>
          <p:cNvPr id="8" name="Google Shape;120;p4">
            <a:extLst>
              <a:ext uri="{FF2B5EF4-FFF2-40B4-BE49-F238E27FC236}">
                <a16:creationId xmlns:a16="http://schemas.microsoft.com/office/drawing/2014/main" id="{EFEC1643-0BFC-5542-BEF2-F5C49C0B3372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F296A-3B92-8D46-8C3F-E3AA06D6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17" y="1690688"/>
            <a:ext cx="6783557" cy="428333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C6FE7FF-A503-8348-AF31-82B8834369EF}"/>
              </a:ext>
            </a:extLst>
          </p:cNvPr>
          <p:cNvSpPr txBox="1">
            <a:spLocks/>
          </p:cNvSpPr>
          <p:nvPr/>
        </p:nvSpPr>
        <p:spPr>
          <a:xfrm>
            <a:off x="838200" y="2545221"/>
            <a:ext cx="3175660" cy="250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800" b="1">
                <a:latin typeface="Garamond" panose="02020404030301010803" pitchFamily="18" charset="0"/>
              </a:rPr>
              <a:t>Trend: </a:t>
            </a:r>
            <a:r>
              <a:rPr lang="en-US" sz="1800">
                <a:latin typeface="Garamond" panose="02020404030301010803" pitchFamily="18" charset="0"/>
              </a:rPr>
              <a:t>Clear trend with a decrease during the housing recession, then additive increase thereafter.</a:t>
            </a:r>
          </a:p>
          <a:p>
            <a:pPr marL="114300" indent="0">
              <a:buFont typeface="Arial"/>
              <a:buNone/>
            </a:pPr>
            <a:r>
              <a:rPr lang="en-US" sz="1800" b="1">
                <a:latin typeface="Garamond" panose="02020404030301010803" pitchFamily="18" charset="0"/>
              </a:rPr>
              <a:t>Seasonality: </a:t>
            </a:r>
            <a:r>
              <a:rPr lang="en-US" sz="1800">
                <a:latin typeface="Garamond" panose="02020404030301010803" pitchFamily="18" charset="0"/>
              </a:rPr>
              <a:t>Appears to be additive as well. </a:t>
            </a:r>
          </a:p>
          <a:p>
            <a:pPr marL="114300" indent="0">
              <a:buFont typeface="Arial"/>
              <a:buNone/>
            </a:pPr>
            <a:r>
              <a:rPr lang="en-US" sz="1800" b="1">
                <a:latin typeface="Garamond" panose="02020404030301010803" pitchFamily="18" charset="0"/>
              </a:rPr>
              <a:t>Remainder: </a:t>
            </a:r>
            <a:r>
              <a:rPr lang="en-US" sz="1800">
                <a:latin typeface="Garamond" panose="02020404030301010803" pitchFamily="18" charset="0"/>
              </a:rPr>
              <a:t>Some clear seasonal autocorrelation left. </a:t>
            </a:r>
          </a:p>
        </p:txBody>
      </p:sp>
    </p:spTree>
    <p:extLst>
      <p:ext uri="{BB962C8B-B14F-4D97-AF65-F5344CB8AC3E}">
        <p14:creationId xmlns:p14="http://schemas.microsoft.com/office/powerpoint/2010/main" val="15019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4">
            <a:extLst>
              <a:ext uri="{FF2B5EF4-FFF2-40B4-BE49-F238E27FC236}">
                <a16:creationId xmlns:a16="http://schemas.microsoft.com/office/drawing/2014/main" id="{E0E420BF-FA34-E546-9588-180393F1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>
                <a:solidFill>
                  <a:srgbClr val="000000"/>
                </a:solidFill>
                <a:latin typeface="Garamond" panose="02020404030301010803" pitchFamily="18" charset="0"/>
              </a:rPr>
              <a:t>Exponential Smoothing</a:t>
            </a:r>
            <a:br>
              <a:rPr lang="en-US" b="1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ETS Auto-Generated Model</a:t>
            </a:r>
            <a:endParaRPr b="1">
              <a:latin typeface="Garamond" panose="02020404030301010803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BC22BD-F0D6-6142-84D4-C6711FC8F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17614"/>
              </p:ext>
            </p:extLst>
          </p:nvPr>
        </p:nvGraphicFramePr>
        <p:xfrm>
          <a:off x="324591" y="1845067"/>
          <a:ext cx="5771409" cy="443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CAB75B2-CA60-D14F-BBE1-F4D77365D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413440"/>
            <a:ext cx="5009437" cy="30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8E286-0F00-684E-87B8-B9230703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94" y="1542881"/>
            <a:ext cx="3444112" cy="2167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90629-EAFA-7041-AA1C-D48ED388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946" y="4121688"/>
            <a:ext cx="3429001" cy="2167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E3045-4598-364B-B015-1FC6B1E4AA28}"/>
              </a:ext>
            </a:extLst>
          </p:cNvPr>
          <p:cNvSpPr txBox="1"/>
          <p:nvPr/>
        </p:nvSpPr>
        <p:spPr>
          <a:xfrm>
            <a:off x="10295678" y="2252145"/>
            <a:ext cx="135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aramond" panose="02020404030301010803" pitchFamily="18" charset="0"/>
              </a:rPr>
              <a:t>RMSE: 6296</a:t>
            </a:r>
          </a:p>
          <a:p>
            <a:r>
              <a:rPr lang="en-US" sz="1600" b="1">
                <a:latin typeface="Garamond" panose="02020404030301010803" pitchFamily="18" charset="0"/>
              </a:rPr>
              <a:t>MAE: 5399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1C827-0B3C-034B-B67F-5E9837E33F69}"/>
              </a:ext>
            </a:extLst>
          </p:cNvPr>
          <p:cNvSpPr txBox="1"/>
          <p:nvPr/>
        </p:nvSpPr>
        <p:spPr>
          <a:xfrm>
            <a:off x="10295678" y="4912925"/>
            <a:ext cx="135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aramond" panose="02020404030301010803" pitchFamily="18" charset="0"/>
              </a:rPr>
              <a:t>RMSE: 5428</a:t>
            </a:r>
          </a:p>
          <a:p>
            <a:r>
              <a:rPr lang="en-US" sz="1600" b="1">
                <a:latin typeface="Garamond" panose="02020404030301010803" pitchFamily="18" charset="0"/>
              </a:rPr>
              <a:t>MAE: 4634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2F258-0BD7-E74A-8365-632B72A0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185" y="1542881"/>
            <a:ext cx="3292714" cy="2019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8ABB1A-C45C-EE46-A49A-4C48BDB2B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041" y="4186688"/>
            <a:ext cx="3398631" cy="2041064"/>
          </a:xfrm>
          <a:prstGeom prst="rect">
            <a:avLst/>
          </a:prstGeom>
        </p:spPr>
      </p:pic>
      <p:sp>
        <p:nvSpPr>
          <p:cNvPr id="15" name="Google Shape;118;p4">
            <a:extLst>
              <a:ext uri="{FF2B5EF4-FFF2-40B4-BE49-F238E27FC236}">
                <a16:creationId xmlns:a16="http://schemas.microsoft.com/office/drawing/2014/main" id="{AEF636D6-CE1A-3349-817B-498D05CF7B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  <a:buFont typeface="Garamond"/>
              <a:buNone/>
            </a:pPr>
            <a:r>
              <a:rPr lang="en-US" sz="4400" b="1">
                <a:latin typeface="Garamond" panose="02020404030301010803" pitchFamily="18" charset="0"/>
              </a:rPr>
              <a:t>Exponential Smoothing</a:t>
            </a:r>
          </a:p>
          <a:p>
            <a:pPr algn="l">
              <a:buSzPts val="4400"/>
            </a:pPr>
            <a:r>
              <a:rPr 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ETS Manual Models</a:t>
            </a:r>
            <a:endParaRPr lang="en-US" sz="4400" b="1">
              <a:latin typeface="Garamond" panose="02020404030301010803" pitchFamily="18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D8D7B98-0051-FA45-8A83-371AB2F7C978}"/>
              </a:ext>
            </a:extLst>
          </p:cNvPr>
          <p:cNvSpPr/>
          <p:nvPr/>
        </p:nvSpPr>
        <p:spPr>
          <a:xfrm>
            <a:off x="324942" y="1690688"/>
            <a:ext cx="1910971" cy="1798216"/>
          </a:xfrm>
          <a:prstGeom prst="rightArrow">
            <a:avLst>
              <a:gd name="adj1" fmla="val 50000"/>
              <a:gd name="adj2" fmla="val 23124"/>
            </a:avLst>
          </a:prstGeom>
          <a:solidFill>
            <a:srgbClr val="127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Garamond" panose="02020404030301010803" pitchFamily="18" charset="0"/>
              </a:rPr>
              <a:t>ETS (A,N,A)</a:t>
            </a:r>
          </a:p>
          <a:p>
            <a:pPr algn="ctr"/>
            <a:r>
              <a:rPr lang="en-US" sz="1600">
                <a:latin typeface="Garamond" panose="02020404030301010803" pitchFamily="18" charset="0"/>
              </a:rPr>
              <a:t>Original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8E6DBF-36B2-3741-BAEF-C94590605D8B}"/>
              </a:ext>
            </a:extLst>
          </p:cNvPr>
          <p:cNvSpPr/>
          <p:nvPr/>
        </p:nvSpPr>
        <p:spPr>
          <a:xfrm>
            <a:off x="3555596" y="3526477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err="1">
                <a:latin typeface="Garamond" panose="02020404030301010803" pitchFamily="18" charset="0"/>
              </a:rPr>
              <a:t>Ljung</a:t>
            </a:r>
            <a:r>
              <a:rPr lang="en-US">
                <a:latin typeface="Garamond" panose="02020404030301010803" pitchFamily="18" charset="0"/>
              </a:rPr>
              <a:t>-Box p=0.09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85F15-89A9-D84C-9518-EAF5FB8FF7DF}"/>
              </a:ext>
            </a:extLst>
          </p:cNvPr>
          <p:cNvSpPr/>
          <p:nvPr/>
        </p:nvSpPr>
        <p:spPr>
          <a:xfrm>
            <a:off x="3555596" y="6185098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err="1">
                <a:latin typeface="Garamond" panose="02020404030301010803" pitchFamily="18" charset="0"/>
              </a:rPr>
              <a:t>Ljung</a:t>
            </a:r>
            <a:r>
              <a:rPr lang="en-US">
                <a:latin typeface="Garamond" panose="02020404030301010803" pitchFamily="18" charset="0"/>
              </a:rPr>
              <a:t>-Box p=0.08</a:t>
            </a:r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83BF7C6-881E-7F49-95C3-751F118BAB9A}"/>
              </a:ext>
            </a:extLst>
          </p:cNvPr>
          <p:cNvSpPr/>
          <p:nvPr/>
        </p:nvSpPr>
        <p:spPr>
          <a:xfrm>
            <a:off x="324941" y="4306203"/>
            <a:ext cx="1910971" cy="1798216"/>
          </a:xfrm>
          <a:prstGeom prst="rightArrow">
            <a:avLst>
              <a:gd name="adj1" fmla="val 50000"/>
              <a:gd name="adj2" fmla="val 23124"/>
            </a:avLst>
          </a:prstGeom>
          <a:solidFill>
            <a:srgbClr val="127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Garamond" panose="02020404030301010803" pitchFamily="18" charset="0"/>
              </a:rPr>
              <a:t>ETS (A,N,N)</a:t>
            </a:r>
          </a:p>
          <a:p>
            <a:pPr algn="ctr"/>
            <a:r>
              <a:rPr lang="en-US" sz="1600">
                <a:latin typeface="Garamond" panose="02020404030301010803" pitchFamily="18" charset="0"/>
              </a:rPr>
              <a:t>Differenced, Post 2014 Data</a:t>
            </a:r>
          </a:p>
        </p:txBody>
      </p:sp>
    </p:spTree>
    <p:extLst>
      <p:ext uri="{BB962C8B-B14F-4D97-AF65-F5344CB8AC3E}">
        <p14:creationId xmlns:p14="http://schemas.microsoft.com/office/powerpoint/2010/main" val="4917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4">
            <a:extLst>
              <a:ext uri="{FF2B5EF4-FFF2-40B4-BE49-F238E27FC236}">
                <a16:creationId xmlns:a16="http://schemas.microsoft.com/office/drawing/2014/main" id="{E0E420BF-FA34-E546-9588-180393F1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Exponential Smoothing</a:t>
            </a:r>
            <a:br>
              <a:rPr lang="en-US" b="1">
                <a:latin typeface="Garamond" panose="02020404030301010803" pitchFamily="18" charset="0"/>
              </a:rPr>
            </a:br>
            <a:r>
              <a:rPr lang="en-US" sz="2000" b="1">
                <a:latin typeface="Garamond" panose="02020404030301010803" pitchFamily="18" charset="0"/>
              </a:rPr>
              <a:t>City Comparison 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8" name="Google Shape;120;p4">
            <a:extLst>
              <a:ext uri="{FF2B5EF4-FFF2-40B4-BE49-F238E27FC236}">
                <a16:creationId xmlns:a16="http://schemas.microsoft.com/office/drawing/2014/main" id="{EFEC1643-0BFC-5542-BEF2-F5C49C0B3372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D9E11-B635-8340-98C1-7620F2A95925}"/>
              </a:ext>
            </a:extLst>
          </p:cNvPr>
          <p:cNvSpPr txBox="1"/>
          <p:nvPr/>
        </p:nvSpPr>
        <p:spPr>
          <a:xfrm>
            <a:off x="838200" y="1591832"/>
            <a:ext cx="5693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aramond" panose="02020404030301010803" pitchFamily="18" charset="0"/>
              </a:rPr>
              <a:t>A benefit of exponential smoothing is how interpretable the model parameters are. As such, we provide a comparison of best models for </a:t>
            </a:r>
          </a:p>
          <a:p>
            <a:r>
              <a:rPr lang="en-US">
                <a:latin typeface="Garamond" panose="02020404030301010803" pitchFamily="18" charset="0"/>
              </a:rPr>
              <a:t>Chicago, Dallas and Los Angeles (constrained to Additive Only).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7FA5-7535-474B-AC48-2FCB30D9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07" y="4609868"/>
            <a:ext cx="3163157" cy="183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38E03-633D-2C46-8CF4-A3B48F04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1" y="2449220"/>
            <a:ext cx="3165649" cy="1838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C1FE4-23FF-5E4E-BA4E-966AF2A64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17" y="4704732"/>
            <a:ext cx="2631990" cy="1559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A74AB-9724-C14A-9150-677322195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32" y="2547937"/>
            <a:ext cx="2141510" cy="15590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DC3B6E-5B72-2B48-AFA3-2A5594E49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010" y="1251159"/>
            <a:ext cx="2811631" cy="1677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AD3690-A768-1E4A-9285-A6E5AC27C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651" y="1337068"/>
            <a:ext cx="2413000" cy="984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492DB1-3ABD-7C45-BF03-AA1F07AA9439}"/>
              </a:ext>
            </a:extLst>
          </p:cNvPr>
          <p:cNvSpPr txBox="1"/>
          <p:nvPr/>
        </p:nvSpPr>
        <p:spPr>
          <a:xfrm>
            <a:off x="6976902" y="4240409"/>
            <a:ext cx="496373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Garamond" panose="02020404030301010803" pitchFamily="18" charset="0"/>
              </a:rPr>
              <a:t>Los Angeles: </a:t>
            </a:r>
            <a:r>
              <a:rPr lang="en-US">
                <a:latin typeface="Garamond" panose="02020404030301010803" pitchFamily="18" charset="0"/>
              </a:rPr>
              <a:t>The alpha value indicates more weight to older values. The beta value also indicates a slightly increasing slope. There is also a little bit of dampening. Market Description: Stable market with houses increasing in value, but increase is slowing down.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3050A-A488-C642-A0FF-BC56FBBB5A9B}"/>
              </a:ext>
            </a:extLst>
          </p:cNvPr>
          <p:cNvSpPr txBox="1"/>
          <p:nvPr/>
        </p:nvSpPr>
        <p:spPr>
          <a:xfrm>
            <a:off x="6976902" y="5449830"/>
            <a:ext cx="496373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Garamond" panose="02020404030301010803" pitchFamily="18" charset="0"/>
              </a:rPr>
              <a:t>Dallas: </a:t>
            </a:r>
            <a:r>
              <a:rPr lang="en-US">
                <a:latin typeface="Garamond" panose="02020404030301010803" pitchFamily="18" charset="0"/>
              </a:rPr>
              <a:t>The alpha value indicates more weight to newer values. The beta value also indicates a slightly increasing slope. There is also a little bit of dampening. Market Description: Less stable market with houses increasing in value and not appearing to slow.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8D897-78F9-5B48-9EBF-641BA6381029}"/>
              </a:ext>
            </a:extLst>
          </p:cNvPr>
          <p:cNvSpPr txBox="1"/>
          <p:nvPr/>
        </p:nvSpPr>
        <p:spPr>
          <a:xfrm>
            <a:off x="6985250" y="3259725"/>
            <a:ext cx="496373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Garamond" panose="02020404030301010803" pitchFamily="18" charset="0"/>
              </a:rPr>
              <a:t>Chicago: </a:t>
            </a:r>
            <a:r>
              <a:rPr lang="en-US">
                <a:latin typeface="Garamond" panose="02020404030301010803" pitchFamily="18" charset="0"/>
              </a:rPr>
              <a:t>The alpha value indicates more weight to older values. No increase or decrease in trend. Very seasonal. Market Description: Stable market – Buy in the winter sell in the summer.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6294B-5F2F-0641-A231-C8C4C51D0FA9}"/>
              </a:ext>
            </a:extLst>
          </p:cNvPr>
          <p:cNvSpPr txBox="1"/>
          <p:nvPr/>
        </p:nvSpPr>
        <p:spPr>
          <a:xfrm>
            <a:off x="6976902" y="884873"/>
            <a:ext cx="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Chicago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0FA80-C229-AC48-9CB7-E4172AAFB01B}"/>
              </a:ext>
            </a:extLst>
          </p:cNvPr>
          <p:cNvSpPr txBox="1"/>
          <p:nvPr/>
        </p:nvSpPr>
        <p:spPr>
          <a:xfrm>
            <a:off x="695996" y="3038448"/>
            <a:ext cx="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L.A.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3B605-D535-974B-A8B7-EFFD220E6A8A}"/>
              </a:ext>
            </a:extLst>
          </p:cNvPr>
          <p:cNvSpPr txBox="1"/>
          <p:nvPr/>
        </p:nvSpPr>
        <p:spPr>
          <a:xfrm>
            <a:off x="531675" y="5317820"/>
            <a:ext cx="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Dallas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252D8-5E84-1944-8500-D727126C796B}"/>
              </a:ext>
            </a:extLst>
          </p:cNvPr>
          <p:cNvSpPr txBox="1"/>
          <p:nvPr/>
        </p:nvSpPr>
        <p:spPr>
          <a:xfrm>
            <a:off x="6979561" y="2951948"/>
            <a:ext cx="496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Market Descriptions</a:t>
            </a:r>
          </a:p>
        </p:txBody>
      </p:sp>
    </p:spTree>
    <p:extLst>
      <p:ext uri="{BB962C8B-B14F-4D97-AF65-F5344CB8AC3E}">
        <p14:creationId xmlns:p14="http://schemas.microsoft.com/office/powerpoint/2010/main" val="394716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err="1">
                <a:latin typeface="Garamond" panose="02020404030301010803" pitchFamily="18" charset="0"/>
              </a:rPr>
              <a:t>sARIMA</a:t>
            </a:r>
            <a:r>
              <a:rPr lang="en-US" b="1">
                <a:latin typeface="Garamond" panose="02020404030301010803" pitchFamily="18" charset="0"/>
              </a:rPr>
              <a:t> – Model Exploration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E5B0D-5C53-453A-98FD-E905499C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801401"/>
            <a:ext cx="6920064" cy="3948438"/>
          </a:xfrm>
          <a:prstGeom prst="rect">
            <a:avLst/>
          </a:prstGeom>
        </p:spPr>
      </p:pic>
      <p:sp>
        <p:nvSpPr>
          <p:cNvPr id="12" name="Google Shape;118;p4">
            <a:extLst>
              <a:ext uri="{FF2B5EF4-FFF2-40B4-BE49-F238E27FC236}">
                <a16:creationId xmlns:a16="http://schemas.microsoft.com/office/drawing/2014/main" id="{017254D8-BE3F-4EF2-875E-5F9294F51765}"/>
              </a:ext>
            </a:extLst>
          </p:cNvPr>
          <p:cNvSpPr txBox="1">
            <a:spLocks/>
          </p:cNvSpPr>
          <p:nvPr/>
        </p:nvSpPr>
        <p:spPr>
          <a:xfrm>
            <a:off x="7828059" y="2045528"/>
            <a:ext cx="3842831" cy="394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latin typeface="Garamond"/>
              </a:rPr>
              <a:t>Transformed data based on EDA</a:t>
            </a: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16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latin typeface="Garamond"/>
              </a:rPr>
              <a:t>ACF spikes at lags 1, 2, and 12</a:t>
            </a:r>
          </a:p>
          <a:p>
            <a:pPr>
              <a:lnSpc>
                <a:spcPct val="110000"/>
              </a:lnSpc>
              <a:buSzPct val="75000"/>
            </a:pPr>
            <a:endParaRPr lang="en-US" sz="16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latin typeface="Garamond"/>
              </a:rPr>
              <a:t>PACF spike at lag 1. Lags 3, 10, and 12 also close to threshold </a:t>
            </a: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16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latin typeface="Garamond"/>
              </a:rPr>
              <a:t>Use EACF to find candidates for p and q in ARIMA(p,1,q)(P,1,Q)[12], where </a:t>
            </a:r>
            <a:r>
              <a:rPr lang="en-US" sz="1600" dirty="0" err="1">
                <a:latin typeface="Garamond"/>
              </a:rPr>
              <a:t>p,q</a:t>
            </a:r>
            <a:r>
              <a:rPr lang="en-US" sz="1600" dirty="0">
                <a:latin typeface="Garamond"/>
              </a:rPr>
              <a:t>&lt;=3 and P,Q&lt;=1</a:t>
            </a: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16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latin typeface="Garamond"/>
              </a:rPr>
              <a:t>Pick candidates that perform best on </a:t>
            </a:r>
            <a:r>
              <a:rPr lang="en-US" sz="1600" dirty="0" err="1">
                <a:latin typeface="Garamond"/>
              </a:rPr>
              <a:t>AICc</a:t>
            </a:r>
            <a:r>
              <a:rPr lang="en-US" sz="1600" dirty="0">
                <a:latin typeface="Garamond"/>
              </a:rPr>
              <a:t> and RMSE during 2015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9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err="1">
                <a:latin typeface="Garamond" panose="02020404030301010803" pitchFamily="18" charset="0"/>
              </a:rPr>
              <a:t>sARIMA</a:t>
            </a:r>
            <a:r>
              <a:rPr lang="en-US" b="1">
                <a:latin typeface="Garamond" panose="02020404030301010803" pitchFamily="18" charset="0"/>
              </a:rPr>
              <a:t> – Cross Validation Results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7570DB-90D7-4154-A04E-71CBBEBE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39389"/>
              </p:ext>
            </p:extLst>
          </p:nvPr>
        </p:nvGraphicFramePr>
        <p:xfrm>
          <a:off x="7494186" y="3143145"/>
          <a:ext cx="4375355" cy="1200150"/>
        </p:xfrm>
        <a:graphic>
          <a:graphicData uri="http://schemas.openxmlformats.org/drawingml/2006/table">
            <a:tbl>
              <a:tblPr>
                <a:tableStyleId>{0E312740-CF41-4916-87E7-F12403BCB56B}</a:tableStyleId>
              </a:tblPr>
              <a:tblGrid>
                <a:gridCol w="2439715">
                  <a:extLst>
                    <a:ext uri="{9D8B030D-6E8A-4147-A177-3AD203B41FA5}">
                      <a16:colId xmlns:a16="http://schemas.microsoft.com/office/drawing/2014/main" val="210445574"/>
                    </a:ext>
                  </a:extLst>
                </a:gridCol>
                <a:gridCol w="967820">
                  <a:extLst>
                    <a:ext uri="{9D8B030D-6E8A-4147-A177-3AD203B41FA5}">
                      <a16:colId xmlns:a16="http://schemas.microsoft.com/office/drawing/2014/main" val="3014155975"/>
                    </a:ext>
                  </a:extLst>
                </a:gridCol>
                <a:gridCol w="967820">
                  <a:extLst>
                    <a:ext uri="{9D8B030D-6E8A-4147-A177-3AD203B41FA5}">
                      <a16:colId xmlns:a16="http://schemas.microsoft.com/office/drawing/2014/main" val="413734424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MAE '16-'18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RMSE ‘16-’18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1918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ARIMA(0,1,2)(0,1,1)[12]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5,587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768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ARIMA(1,1,2)(0,1,1)[12]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4,520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5,594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7313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ARIMA(2,1,2)(0,1,1)[12]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055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ARIMA(1,1,3)(0,1,1)[12]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4,694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5,881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3704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ARIMA(3,1,2)(0,1,1)[12]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3,766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Garamond"/>
                        </a:rPr>
                        <a:t>4,740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1559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374913-7F5A-4799-930B-2C42F8E1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3" y="2368521"/>
            <a:ext cx="6719564" cy="29003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B2E9CD-6B0B-420A-B5AB-93B30CDC9587}"/>
              </a:ext>
            </a:extLst>
          </p:cNvPr>
          <p:cNvSpPr/>
          <p:nvPr/>
        </p:nvSpPr>
        <p:spPr>
          <a:xfrm>
            <a:off x="2536912" y="3432115"/>
            <a:ext cx="3044117" cy="606286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1A65E-CEA5-4C5C-BA3B-DBCEE8ECE400}"/>
              </a:ext>
            </a:extLst>
          </p:cNvPr>
          <p:cNvSpPr/>
          <p:nvPr/>
        </p:nvSpPr>
        <p:spPr>
          <a:xfrm>
            <a:off x="126758" y="2169846"/>
            <a:ext cx="6998042" cy="3339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B219AB-5D86-48FE-B33F-07DE00A90B10}"/>
              </a:ext>
            </a:extLst>
          </p:cNvPr>
          <p:cNvSpPr/>
          <p:nvPr/>
        </p:nvSpPr>
        <p:spPr>
          <a:xfrm>
            <a:off x="5581029" y="3627691"/>
            <a:ext cx="1755734" cy="216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2E763-31E5-4EEA-BCC6-3CF64E2BE1C8}"/>
              </a:ext>
            </a:extLst>
          </p:cNvPr>
          <p:cNvSpPr/>
          <p:nvPr/>
        </p:nvSpPr>
        <p:spPr>
          <a:xfrm>
            <a:off x="5675127" y="2691782"/>
            <a:ext cx="978408" cy="61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9BC98-F6E9-48D4-8AF3-58F2D92E189F}"/>
              </a:ext>
            </a:extLst>
          </p:cNvPr>
          <p:cNvSpPr/>
          <p:nvPr/>
        </p:nvSpPr>
        <p:spPr>
          <a:xfrm>
            <a:off x="1466799" y="4172890"/>
            <a:ext cx="978408" cy="61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err="1">
                <a:latin typeface="Garamond" panose="02020404030301010803" pitchFamily="18" charset="0"/>
              </a:rPr>
              <a:t>sARIMA</a:t>
            </a:r>
            <a:r>
              <a:rPr lang="en-US" b="1">
                <a:latin typeface="Garamond" panose="02020404030301010803" pitchFamily="18" charset="0"/>
              </a:rPr>
              <a:t> – Test Set Results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50ABC-6B5F-4252-9A49-130D815B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0" y="1690688"/>
            <a:ext cx="5671718" cy="3946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6E2C1-FEB7-4CB4-B263-967DA9F0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90" y="2082482"/>
            <a:ext cx="5169310" cy="34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Regression with ARIMA Errors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C6912-2C97-FC46-8664-8D6CABD82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" r="10600"/>
          <a:stretch/>
        </p:blipFill>
        <p:spPr>
          <a:xfrm>
            <a:off x="1083129" y="1919660"/>
            <a:ext cx="5012871" cy="38572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2FB499-358B-634C-88D2-FEF8291D7949}"/>
              </a:ext>
            </a:extLst>
          </p:cNvPr>
          <p:cNvCxnSpPr/>
          <p:nvPr/>
        </p:nvCxnSpPr>
        <p:spPr>
          <a:xfrm flipV="1">
            <a:off x="2960914" y="2294165"/>
            <a:ext cx="0" cy="24329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8;p4">
            <a:extLst>
              <a:ext uri="{FF2B5EF4-FFF2-40B4-BE49-F238E27FC236}">
                <a16:creationId xmlns:a16="http://schemas.microsoft.com/office/drawing/2014/main" id="{1316120A-3011-194A-9B46-B5911C086FDC}"/>
              </a:ext>
            </a:extLst>
          </p:cNvPr>
          <p:cNvSpPr txBox="1">
            <a:spLocks/>
          </p:cNvSpPr>
          <p:nvPr/>
        </p:nvSpPr>
        <p:spPr>
          <a:xfrm>
            <a:off x="6774023" y="2294165"/>
            <a:ext cx="4767553" cy="394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</a:rPr>
              <a:t>Google Trends Search Terms “Homes for Sale” x “Realtor” as predictor (correlation = 0.4)</a:t>
            </a: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0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</a:rPr>
              <a:t>2012+ for training with sliding window cross validation </a:t>
            </a: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000" dirty="0">
              <a:latin typeface="Garamond"/>
            </a:endParaRPr>
          </a:p>
          <a:p>
            <a:pPr marL="457200" indent="-457200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</a:rPr>
              <a:t>Google Trends Box Cox Transformation with Lambda = 0.2</a:t>
            </a: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9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Regression with ARIMA Errors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74DDF1-85AA-3049-A91D-A27977BA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5106"/>
            <a:ext cx="5026605" cy="3140666"/>
          </a:xfrm>
          <a:prstGeom prst="rect">
            <a:avLst/>
          </a:prstGeom>
        </p:spPr>
      </p:pic>
      <p:sp>
        <p:nvSpPr>
          <p:cNvPr id="9" name="Google Shape;118;p4">
            <a:extLst>
              <a:ext uri="{FF2B5EF4-FFF2-40B4-BE49-F238E27FC236}">
                <a16:creationId xmlns:a16="http://schemas.microsoft.com/office/drawing/2014/main" id="{6986CD77-641A-D842-89F7-82D009448053}"/>
              </a:ext>
            </a:extLst>
          </p:cNvPr>
          <p:cNvSpPr txBox="1">
            <a:spLocks/>
          </p:cNvSpPr>
          <p:nvPr/>
        </p:nvSpPr>
        <p:spPr>
          <a:xfrm>
            <a:off x="1133341" y="5595801"/>
            <a:ext cx="4018209" cy="68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buSzPct val="75000"/>
            </a:pPr>
            <a:r>
              <a:rPr lang="en-US" sz="1600" b="1">
                <a:latin typeface="Garamond"/>
              </a:rPr>
              <a:t>No remaining autocorrelation</a:t>
            </a:r>
          </a:p>
          <a:p>
            <a:pPr algn="ctr">
              <a:lnSpc>
                <a:spcPct val="110000"/>
              </a:lnSpc>
              <a:buSzPct val="75000"/>
            </a:pPr>
            <a:r>
              <a:rPr lang="en-US" sz="1600" b="1" err="1">
                <a:latin typeface="Garamond"/>
              </a:rPr>
              <a:t>Ljung</a:t>
            </a:r>
            <a:r>
              <a:rPr lang="en-US" sz="1600" b="1">
                <a:latin typeface="Garamond"/>
              </a:rPr>
              <a:t>-Box Text p=0.06</a:t>
            </a:r>
            <a:endParaRPr lang="en-US" sz="1600" b="1">
              <a:latin typeface="Garamond" panose="02020404030301010803" pitchFamily="18" charset="0"/>
            </a:endParaRPr>
          </a:p>
        </p:txBody>
      </p:sp>
      <p:sp>
        <p:nvSpPr>
          <p:cNvPr id="8" name="Google Shape;118;p4">
            <a:extLst>
              <a:ext uri="{FF2B5EF4-FFF2-40B4-BE49-F238E27FC236}">
                <a16:creationId xmlns:a16="http://schemas.microsoft.com/office/drawing/2014/main" id="{CAAE7126-5B75-0748-94EA-EF81302CB251}"/>
              </a:ext>
            </a:extLst>
          </p:cNvPr>
          <p:cNvSpPr txBox="1">
            <a:spLocks/>
          </p:cNvSpPr>
          <p:nvPr/>
        </p:nvSpPr>
        <p:spPr>
          <a:xfrm>
            <a:off x="6957323" y="5595801"/>
            <a:ext cx="4018209" cy="68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buSzPct val="75000"/>
            </a:pPr>
            <a:r>
              <a:rPr lang="en-US" sz="1600" b="1">
                <a:latin typeface="Garamond"/>
              </a:rPr>
              <a:t>RMSE: 6188</a:t>
            </a:r>
          </a:p>
          <a:p>
            <a:pPr algn="ctr">
              <a:lnSpc>
                <a:spcPct val="110000"/>
              </a:lnSpc>
              <a:buSzPct val="75000"/>
            </a:pPr>
            <a:r>
              <a:rPr lang="en-US" sz="1600" b="1">
                <a:latin typeface="Garamond"/>
              </a:rPr>
              <a:t>MAE: 5267 </a:t>
            </a:r>
            <a:endParaRPr lang="en-US" sz="1600" b="1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C42CAC-60A2-5F44-8BD3-0B839869E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18" y="2363462"/>
            <a:ext cx="5295581" cy="30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1345688" y="3627120"/>
            <a:ext cx="9504189" cy="106484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8679" y="4334555"/>
            <a:ext cx="23714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345723" y="2718440"/>
            <a:ext cx="2664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EDA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283842" y="4334555"/>
            <a:ext cx="2615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Modeling and Results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189656" y="2706424"/>
            <a:ext cx="2578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steps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871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VAR model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1"/>
          </p:nvPr>
        </p:nvSpPr>
        <p:spPr>
          <a:xfrm>
            <a:off x="1525341" y="1747282"/>
            <a:ext cx="9130553" cy="474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  <a:ea typeface="Avenir"/>
              </a:rPr>
              <a:t>VAR models are used for multivariate time series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  <a:ea typeface="Avenir"/>
              </a:rPr>
              <a:t>Our options for the model together with Average Median Price: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Unemployment rate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Average US Mortgage Rate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Consumer Price Index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Labor Force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Dow Jones Industrial Average Index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ea typeface="Avenir"/>
              </a:rPr>
              <a:t>S&amp;P/Case Schiller Home Price Index</a:t>
            </a:r>
            <a:endParaRPr lang="en-US" sz="1800" u="sng" dirty="0">
              <a:latin typeface="Avenir"/>
              <a:ea typeface="Avenir"/>
              <a:cs typeface="Avenir"/>
            </a:endParaRPr>
          </a:p>
          <a:p>
            <a:pPr marL="685800" lvl="1" indent="-101600">
              <a:lnSpc>
                <a:spcPct val="150000"/>
              </a:lnSpc>
              <a:buSzPct val="75000"/>
              <a:buNone/>
            </a:pPr>
            <a:endParaRPr lang="en-US" sz="1800" b="1" dirty="0">
              <a:latin typeface="Avenir"/>
              <a:ea typeface="Avenir"/>
              <a:cs typeface="Avenir"/>
            </a:endParaRPr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A40FBFF8-B099-8448-BC9E-7010C87E4158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69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Garamond"/>
              </a:rPr>
              <a:t>VAR model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E52AA-28BD-45D7-AD00-82DF2F7D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1" y="2584109"/>
            <a:ext cx="5115707" cy="3626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6A7511-AA6B-4425-B387-C9012C06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10" y="2586160"/>
            <a:ext cx="5115707" cy="3595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A934B-315B-49AE-90CC-16EE4F13795A}"/>
              </a:ext>
            </a:extLst>
          </p:cNvPr>
          <p:cNvSpPr txBox="1"/>
          <p:nvPr/>
        </p:nvSpPr>
        <p:spPr>
          <a:xfrm>
            <a:off x="847725" y="1695450"/>
            <a:ext cx="10801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Garamond"/>
              </a:rPr>
              <a:t>Average Median Price &amp;  S&amp;P/Case Schiller Home Price Index (correlation = 0.9)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9050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VAR model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1"/>
          </p:nvPr>
        </p:nvSpPr>
        <p:spPr>
          <a:xfrm>
            <a:off x="268041" y="1975882"/>
            <a:ext cx="6015878" cy="37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Both variables are non-stationary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0"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Stationary after 1</a:t>
            </a:r>
            <a:r>
              <a:rPr lang="en-US" sz="1800" baseline="30000" dirty="0">
                <a:solidFill>
                  <a:schemeClr val="tx1"/>
                </a:solidFill>
                <a:latin typeface="Garamond"/>
                <a:sym typeface="Garamond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 order differencing (trend and seasonality)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0"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P-values: small for ADF test and large for KPSS test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0"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Correlation: dropped from 0.9 to 0.11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Recommended: VAR(6) based on AIC score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/>
                <a:sym typeface="Garamond"/>
              </a:rPr>
              <a:t>Other options: VAR(5), VAR(4), VAR(1)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</p:txBody>
      </p:sp>
      <p:pic>
        <p:nvPicPr>
          <p:cNvPr id="2" name="Picture 2" descr="Chart, timeline, box and whisker chart&#10;&#10;Description automatically generated">
            <a:extLst>
              <a:ext uri="{FF2B5EF4-FFF2-40B4-BE49-F238E27FC236}">
                <a16:creationId xmlns:a16="http://schemas.microsoft.com/office/drawing/2014/main" id="{B6B08565-4BC3-4EEE-A807-600FEF82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8" y="282073"/>
            <a:ext cx="4739014" cy="2939781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4C6A4256-6FD5-4D02-964D-A616F83D5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80" y="3691390"/>
            <a:ext cx="4747364" cy="29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Garamond"/>
              </a:rPr>
              <a:t>Model of choice – VAR(5)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6DC540-A245-4467-AAEC-10F9B381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87784"/>
              </p:ext>
            </p:extLst>
          </p:nvPr>
        </p:nvGraphicFramePr>
        <p:xfrm>
          <a:off x="708422" y="1807535"/>
          <a:ext cx="4679155" cy="1715592"/>
        </p:xfrm>
        <a:graphic>
          <a:graphicData uri="http://schemas.openxmlformats.org/drawingml/2006/table">
            <a:tbl>
              <a:tblPr firstRow="1" bandRow="1">
                <a:tableStyleId>{0E312740-CF41-4916-87E7-F12403BCB56B}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70564885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737617108"/>
                    </a:ext>
                  </a:extLst>
                </a:gridCol>
                <a:gridCol w="1154905">
                  <a:extLst>
                    <a:ext uri="{9D8B030D-6E8A-4147-A177-3AD203B41FA5}">
                      <a16:colId xmlns:a16="http://schemas.microsoft.com/office/drawing/2014/main" val="22651291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76055831"/>
                    </a:ext>
                  </a:extLst>
                </a:gridCol>
              </a:tblGrid>
              <a:tr h="603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Portmanteau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Garamond"/>
                        </a:rPr>
                        <a:t>Var(6)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FF0000"/>
                          </a:solidFill>
                          <a:latin typeface="Garamond"/>
                        </a:rPr>
                        <a:t>0.03672</a:t>
                      </a:r>
                      <a:endParaRPr lang="en-US" sz="1600" b="0">
                        <a:solidFill>
                          <a:srgbClr val="FF0000"/>
                        </a:solidFill>
                        <a:latin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aramond"/>
                        </a:rPr>
                        <a:t>4061.737 </a:t>
                      </a:r>
                      <a:endParaRPr lang="en-US" sz="1600" b="0">
                        <a:solidFill>
                          <a:srgbClr val="FF0000"/>
                        </a:solidFill>
                        <a:latin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aramond"/>
                        </a:rPr>
                        <a:t>3305.597</a:t>
                      </a:r>
                      <a:endParaRPr lang="en-US" sz="1600" b="0">
                        <a:solidFill>
                          <a:srgbClr val="FF0000"/>
                        </a:solidFill>
                        <a:latin typeface="Garam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Garamond"/>
                        </a:rPr>
                        <a:t>Var(5)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0.05457</a:t>
                      </a:r>
                      <a:endParaRPr lang="en-US" sz="1600" b="0" dirty="0">
                        <a:latin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4207.025 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3337.969 </a:t>
                      </a:r>
                      <a:endParaRPr lang="en-US" sz="1600" b="0" dirty="0">
                        <a:latin typeface="Garam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8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Garamond"/>
                        </a:rPr>
                        <a:t>Var(4)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0.05343</a:t>
                      </a:r>
                      <a:endParaRPr lang="en-US" sz="1600" b="0" dirty="0">
                        <a:latin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4650.828 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3802.752</a:t>
                      </a:r>
                      <a:endParaRPr lang="en-US" sz="1600" b="0" dirty="0">
                        <a:latin typeface="Garam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71588"/>
                  </a:ext>
                </a:extLst>
              </a:tr>
            </a:tbl>
          </a:graphicData>
        </a:graphic>
      </p:graphicFrame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A62CC2-FEF6-4163-885B-E17372D3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4030497"/>
            <a:ext cx="4305300" cy="2664721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215CD9-4476-4885-AAE6-ED3F2C7F2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030497"/>
            <a:ext cx="4152900" cy="2569754"/>
          </a:xfrm>
          <a:prstGeom prst="rect">
            <a:avLst/>
          </a:prstGeom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F9A920-8174-49B0-B67B-6D79319D3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5" y="1159367"/>
            <a:ext cx="4257675" cy="26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Model Performance: 2019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E957809-567E-3F41-B9E2-AF8D859C1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389324"/>
              </p:ext>
            </p:extLst>
          </p:nvPr>
        </p:nvGraphicFramePr>
        <p:xfrm>
          <a:off x="690275" y="2096433"/>
          <a:ext cx="10663525" cy="4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508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Next Steps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4">
            <a:extLst>
              <a:ext uri="{FF2B5EF4-FFF2-40B4-BE49-F238E27FC236}">
                <a16:creationId xmlns:a16="http://schemas.microsoft.com/office/drawing/2014/main" id="{BF129E37-919C-1E4A-92ED-49DA2F2A3529}"/>
              </a:ext>
            </a:extLst>
          </p:cNvPr>
          <p:cNvSpPr txBox="1">
            <a:spLocks/>
          </p:cNvSpPr>
          <p:nvPr/>
        </p:nvSpPr>
        <p:spPr>
          <a:xfrm>
            <a:off x="2876744" y="2371060"/>
            <a:ext cx="8435062" cy="273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</a:pPr>
            <a:endParaRPr lang="en-US" sz="2200" dirty="0">
              <a:latin typeface="Garamon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Try models on other markets, particularly those with less seasonality to assess performance 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Build more complex VAR models (3+ predictors)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Identify additional predictors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endParaRPr lang="en-US" sz="22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329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highlight>
                  <a:srgbClr val="1277E1"/>
                </a:highlight>
                <a:latin typeface="Garamond" panose="02020404030301010803" pitchFamily="18" charset="0"/>
              </a:rPr>
              <a:t>Our Team</a:t>
            </a:r>
            <a:endParaRPr lang="en-US" sz="3600">
              <a:solidFill>
                <a:schemeClr val="bg1"/>
              </a:solidFill>
              <a:highlight>
                <a:srgbClr val="1277E1"/>
              </a:highlight>
              <a:latin typeface="Garamond" panose="02020404030301010803" pitchFamily="18" charset="0"/>
            </a:endParaRPr>
          </a:p>
        </p:txBody>
      </p:sp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348657B-41FE-4B7F-9563-EE7FD57D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0" y="2418428"/>
            <a:ext cx="2015313" cy="20153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983210" y="4426284"/>
            <a:ext cx="201531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Garamond" panose="02020404030301010803" pitchFamily="18" charset="0"/>
              </a:rPr>
              <a:t>Chris Reimann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Garamond" panose="02020404030301010803" pitchFamily="18" charset="0"/>
              </a:rPr>
              <a:t>Mike Thompson</a:t>
            </a:r>
          </a:p>
        </p:txBody>
      </p:sp>
      <p:pic>
        <p:nvPicPr>
          <p:cNvPr id="20" name="Picture 19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DCDDA3F-4037-4E68-90DE-105DED56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74" y="2328519"/>
            <a:ext cx="2017096" cy="20918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285335" y="4421355"/>
            <a:ext cx="256452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Garamond" panose="02020404030301010803" pitchFamily="18" charset="0"/>
              </a:rPr>
              <a:t>Kyla </a:t>
            </a:r>
            <a:r>
              <a:rPr lang="en-US" sz="2000" b="1" err="1">
                <a:latin typeface="Garamond" panose="02020404030301010803" pitchFamily="18" charset="0"/>
              </a:rPr>
              <a:t>Ronellenfitsch</a:t>
            </a:r>
            <a:r>
              <a:rPr lang="en-US" sz="2400" b="1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85019" y="4392155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Garamond" panose="02020404030301010803" pitchFamily="18" charset="0"/>
              </a:rPr>
              <a:t>Oleksiy Anokhin</a:t>
            </a:r>
            <a:r>
              <a:rPr lang="en-US" sz="2400" b="1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8E460C-23EF-425E-A569-E2E272E8E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93" y="2262060"/>
            <a:ext cx="1437836" cy="23338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Sources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  <a:hlinkClick r:id="rId3"/>
              </a:rPr>
              <a:t>GitHub repository</a:t>
            </a:r>
            <a:endParaRPr lang="en-US">
              <a:latin typeface="Garamond" panose="02020404030301010803" pitchFamily="18" charset="0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venir"/>
              <a:ea typeface="Avenir"/>
              <a:cs typeface="Avenir"/>
              <a:sym typeface="Avenir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u="sng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F4BA24C-EA7A-1641-B3D3-DC1B4C59E228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720618" y="2572583"/>
            <a:ext cx="8435062" cy="288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200">
                <a:latin typeface="Garamond"/>
              </a:rPr>
              <a:t>Real estate prices are of great interest to current and prospective property owners, lenders and government.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endParaRPr lang="en-US" sz="2200">
              <a:latin typeface="Garamond"/>
            </a:endParaRP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200">
                <a:latin typeface="Garamond"/>
              </a:rPr>
              <a:t>Understanding evolving trends in price is extremely valuable, especially in a competitive, yet highly seasonal market like Chicago. 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endParaRPr lang="en-US" sz="2200">
              <a:latin typeface="Garamond"/>
            </a:endParaRP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200">
                <a:latin typeface="Garamond"/>
              </a:rPr>
              <a:t>In this project, we forecast median home sale prices in the City of Chicago. </a:t>
            </a: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Data Sources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333285" y="2880792"/>
            <a:ext cx="2156212" cy="100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938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Zillow (primary) 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ea typeface="Garamond"/>
                <a:cs typeface="Garamond"/>
                <a:sym typeface="Garamond"/>
              </a:rPr>
              <a:t>139 observations 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ea typeface="Garamond"/>
                <a:cs typeface="Garamond"/>
                <a:sym typeface="Garamond"/>
              </a:rPr>
              <a:t>Complete</a:t>
            </a:r>
          </a:p>
        </p:txBody>
      </p:sp>
      <p:sp>
        <p:nvSpPr>
          <p:cNvPr id="8" name="Google Shape;119;p4">
            <a:extLst>
              <a:ext uri="{FF2B5EF4-FFF2-40B4-BE49-F238E27FC236}">
                <a16:creationId xmlns:a16="http://schemas.microsoft.com/office/drawing/2014/main" id="{30DEB713-586F-9A4B-AB70-60561B2896C5}"/>
              </a:ext>
            </a:extLst>
          </p:cNvPr>
          <p:cNvSpPr txBox="1">
            <a:spLocks/>
          </p:cNvSpPr>
          <p:nvPr/>
        </p:nvSpPr>
        <p:spPr>
          <a:xfrm>
            <a:off x="4579235" y="2880792"/>
            <a:ext cx="26212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938" indent="0" algn="ctr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1600" b="1">
                <a:latin typeface="Garamond"/>
                <a:sym typeface="Garamond"/>
              </a:rPr>
              <a:t>Google Trends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sym typeface="Garamond"/>
              </a:rPr>
              <a:t>“Homes for Sale”, “Realtor”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sym typeface="Garamond"/>
              </a:rPr>
              <a:t>Feb 2008 – Jan 2020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sym typeface="Garamond"/>
              </a:rPr>
              <a:t>139 observations 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>
                <a:latin typeface="Garamond"/>
                <a:sym typeface="Garamond"/>
              </a:rPr>
              <a:t>Complete</a:t>
            </a:r>
          </a:p>
        </p:txBody>
      </p:sp>
      <p:sp>
        <p:nvSpPr>
          <p:cNvPr id="10" name="Google Shape;119;p4">
            <a:extLst>
              <a:ext uri="{FF2B5EF4-FFF2-40B4-BE49-F238E27FC236}">
                <a16:creationId xmlns:a16="http://schemas.microsoft.com/office/drawing/2014/main" id="{DA4484F7-A3A7-6147-8504-BF5F43E71C2F}"/>
              </a:ext>
            </a:extLst>
          </p:cNvPr>
          <p:cNvSpPr txBox="1">
            <a:spLocks/>
          </p:cNvSpPr>
          <p:nvPr/>
        </p:nvSpPr>
        <p:spPr>
          <a:xfrm>
            <a:off x="7933602" y="2880792"/>
            <a:ext cx="3005390" cy="90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1600" b="1" dirty="0">
                <a:latin typeface="Garamond" panose="02020404030301010803" pitchFamily="18" charset="0"/>
              </a:rPr>
              <a:t>S&amp;P/Case-Shiller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1600" b="1" dirty="0">
                <a:latin typeface="Garamond" panose="02020404030301010803" pitchFamily="18" charset="0"/>
              </a:rPr>
              <a:t>Home Price Index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latin typeface="Garamond"/>
                <a:sym typeface="Garamond"/>
              </a:rPr>
              <a:t>Feb 2008 – Jan 2020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latin typeface="Garamond"/>
                <a:sym typeface="Garamond"/>
              </a:rPr>
              <a:t>139 observations</a:t>
            </a:r>
          </a:p>
          <a:p>
            <a:pPr marL="7938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latin typeface="Garamond"/>
                <a:sym typeface="Garamond"/>
              </a:rPr>
              <a:t>Complete</a:t>
            </a:r>
          </a:p>
        </p:txBody>
      </p:sp>
      <p:pic>
        <p:nvPicPr>
          <p:cNvPr id="3" name="Graphic 2" descr="Mortgage">
            <a:extLst>
              <a:ext uri="{FF2B5EF4-FFF2-40B4-BE49-F238E27FC236}">
                <a16:creationId xmlns:a16="http://schemas.microsoft.com/office/drawing/2014/main" id="{34F45DED-73AC-BD46-AAEF-6C0CC3EEF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745" y="4206355"/>
            <a:ext cx="1086682" cy="1086682"/>
          </a:xfrm>
          <a:prstGeom prst="rect">
            <a:avLst/>
          </a:prstGeom>
        </p:spPr>
      </p:pic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5F7351A0-576B-B442-AC38-BE68A123F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516" y="4203622"/>
            <a:ext cx="1086682" cy="1086682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51ED8193-8222-5B49-A818-8945AFBB7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9096" y="1966390"/>
            <a:ext cx="914401" cy="914401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E82F04E0-E0FA-6747-A838-0EC881B12A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2675" y="1966391"/>
            <a:ext cx="914400" cy="914400"/>
          </a:xfrm>
          <a:prstGeom prst="rect">
            <a:avLst/>
          </a:prstGeom>
        </p:spPr>
      </p:pic>
      <p:pic>
        <p:nvPicPr>
          <p:cNvPr id="14" name="Graphic 13" descr="City with solid fill">
            <a:extLst>
              <a:ext uri="{FF2B5EF4-FFF2-40B4-BE49-F238E27FC236}">
                <a16:creationId xmlns:a16="http://schemas.microsoft.com/office/drawing/2014/main" id="{1AA94794-DB60-5D45-AC4D-6D3E1A2DD6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2711" y="1973967"/>
            <a:ext cx="914400" cy="914400"/>
          </a:xfrm>
          <a:prstGeom prst="rect">
            <a:avLst/>
          </a:prstGeom>
        </p:spPr>
      </p:pic>
      <p:sp>
        <p:nvSpPr>
          <p:cNvPr id="17" name="Google Shape;119;p4">
            <a:extLst>
              <a:ext uri="{FF2B5EF4-FFF2-40B4-BE49-F238E27FC236}">
                <a16:creationId xmlns:a16="http://schemas.microsoft.com/office/drawing/2014/main" id="{F9E848F0-E35C-9B46-A065-DC5FE348B262}"/>
              </a:ext>
            </a:extLst>
          </p:cNvPr>
          <p:cNvSpPr txBox="1">
            <a:spLocks/>
          </p:cNvSpPr>
          <p:nvPr/>
        </p:nvSpPr>
        <p:spPr>
          <a:xfrm>
            <a:off x="3255980" y="5290304"/>
            <a:ext cx="2156212" cy="100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Mortgage </a:t>
            </a:r>
          </a:p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139 observations 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Complete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</p:txBody>
      </p:sp>
      <p:sp>
        <p:nvSpPr>
          <p:cNvPr id="18" name="Google Shape;119;p4">
            <a:extLst>
              <a:ext uri="{FF2B5EF4-FFF2-40B4-BE49-F238E27FC236}">
                <a16:creationId xmlns:a16="http://schemas.microsoft.com/office/drawing/2014/main" id="{64FA09BF-9BA9-DC47-8C98-C392ABAE4F80}"/>
              </a:ext>
            </a:extLst>
          </p:cNvPr>
          <p:cNvSpPr txBox="1">
            <a:spLocks/>
          </p:cNvSpPr>
          <p:nvPr/>
        </p:nvSpPr>
        <p:spPr>
          <a:xfrm>
            <a:off x="6433216" y="5277905"/>
            <a:ext cx="26212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1600" b="1" dirty="0">
                <a:solidFill>
                  <a:schemeClr val="tx1"/>
                </a:solidFill>
                <a:latin typeface="Garamond"/>
                <a:sym typeface="Garamond"/>
              </a:rPr>
              <a:t>Dow Jones</a:t>
            </a:r>
            <a:endParaRPr lang="en-US" sz="1600" b="1" dirty="0">
              <a:solidFill>
                <a:schemeClr val="tx1"/>
              </a:solidFill>
              <a:latin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sym typeface="Garamond"/>
              </a:rPr>
              <a:t>“Homes for Sale”, “Realtor”</a:t>
            </a:r>
            <a:endParaRPr lang="en-US" sz="1600" dirty="0">
              <a:solidFill>
                <a:schemeClr val="tx1"/>
              </a:solidFill>
              <a:latin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sym typeface="Garamond"/>
              </a:rPr>
              <a:t>Feb 2008 – Jan 2020</a:t>
            </a:r>
            <a:endParaRPr lang="en-US" sz="1600" dirty="0">
              <a:solidFill>
                <a:schemeClr val="tx1"/>
              </a:solidFill>
              <a:latin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sym typeface="Garamond"/>
              </a:rPr>
              <a:t>139 observations </a:t>
            </a:r>
            <a:endParaRPr lang="en-US" sz="1600" dirty="0">
              <a:solidFill>
                <a:schemeClr val="tx1"/>
              </a:solidFill>
              <a:latin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sym typeface="Garamond"/>
              </a:rPr>
              <a:t>Complete</a:t>
            </a:r>
            <a:endParaRPr lang="en-US" sz="1600" dirty="0">
              <a:solidFill>
                <a:schemeClr val="tx1"/>
              </a:solidFill>
              <a:latin typeface="Garamond"/>
            </a:endParaRPr>
          </a:p>
        </p:txBody>
      </p:sp>
      <p:pic>
        <p:nvPicPr>
          <p:cNvPr id="11" name="Graphic 10" descr="Construction worker">
            <a:extLst>
              <a:ext uri="{FF2B5EF4-FFF2-40B4-BE49-F238E27FC236}">
                <a16:creationId xmlns:a16="http://schemas.microsoft.com/office/drawing/2014/main" id="{C264DBD2-32E5-4942-A72D-B630129FB1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526" y="4382692"/>
            <a:ext cx="914400" cy="914400"/>
          </a:xfrm>
          <a:prstGeom prst="rect">
            <a:avLst/>
          </a:prstGeom>
        </p:spPr>
      </p:pic>
      <p:sp>
        <p:nvSpPr>
          <p:cNvPr id="19" name="Google Shape;119;p4">
            <a:extLst>
              <a:ext uri="{FF2B5EF4-FFF2-40B4-BE49-F238E27FC236}">
                <a16:creationId xmlns:a16="http://schemas.microsoft.com/office/drawing/2014/main" id="{563AE58E-8889-45AF-AFB7-32E3E6E51930}"/>
              </a:ext>
            </a:extLst>
          </p:cNvPr>
          <p:cNvSpPr txBox="1">
            <a:spLocks/>
          </p:cNvSpPr>
          <p:nvPr/>
        </p:nvSpPr>
        <p:spPr>
          <a:xfrm>
            <a:off x="289198" y="5297092"/>
            <a:ext cx="2156212" cy="100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Labor Force </a:t>
            </a:r>
          </a:p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139 observations 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Complete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</p:txBody>
      </p:sp>
      <p:pic>
        <p:nvPicPr>
          <p:cNvPr id="13" name="Graphic 12" descr="Tag">
            <a:extLst>
              <a:ext uri="{FF2B5EF4-FFF2-40B4-BE49-F238E27FC236}">
                <a16:creationId xmlns:a16="http://schemas.microsoft.com/office/drawing/2014/main" id="{0E58E08A-7000-4795-B598-8933A806F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95758" y="4363505"/>
            <a:ext cx="914400" cy="914400"/>
          </a:xfrm>
          <a:prstGeom prst="rect">
            <a:avLst/>
          </a:prstGeom>
        </p:spPr>
      </p:pic>
      <p:sp>
        <p:nvSpPr>
          <p:cNvPr id="20" name="Google Shape;119;p4">
            <a:extLst>
              <a:ext uri="{FF2B5EF4-FFF2-40B4-BE49-F238E27FC236}">
                <a16:creationId xmlns:a16="http://schemas.microsoft.com/office/drawing/2014/main" id="{D430D034-3B33-4EBB-8BFA-AB1BD1BFB20A}"/>
              </a:ext>
            </a:extLst>
          </p:cNvPr>
          <p:cNvSpPr txBox="1">
            <a:spLocks/>
          </p:cNvSpPr>
          <p:nvPr/>
        </p:nvSpPr>
        <p:spPr>
          <a:xfrm>
            <a:off x="9679859" y="5293037"/>
            <a:ext cx="2156212" cy="100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Consumer Price Index </a:t>
            </a:r>
          </a:p>
          <a:p>
            <a:pPr marL="762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139 observations 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  <a:p>
            <a:pPr marL="7620" lvl="1" indent="0" algn="ctr">
              <a:lnSpc>
                <a:spcPct val="100000"/>
              </a:lnSpc>
              <a:spcBef>
                <a:spcPts val="0"/>
              </a:spcBef>
              <a:buSzPct val="750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Complete</a:t>
            </a:r>
            <a:endParaRPr lang="en-US" sz="1600" dirty="0">
              <a:solidFill>
                <a:schemeClr val="tx1"/>
              </a:solidFill>
              <a:latin typeface="Garamond"/>
              <a:ea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743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8;p4">
            <a:extLst>
              <a:ext uri="{FF2B5EF4-FFF2-40B4-BE49-F238E27FC236}">
                <a16:creationId xmlns:a16="http://schemas.microsoft.com/office/drawing/2014/main" id="{84716AB8-8C1A-B345-BDCA-F8B89DDB4F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  <a:buFont typeface="Garamond"/>
              <a:buNone/>
            </a:pPr>
            <a:r>
              <a:rPr lang="en-US" sz="4400" b="1">
                <a:latin typeface="Garamond" panose="02020404030301010803" pitchFamily="18" charset="0"/>
              </a:rPr>
              <a:t>Chicago vs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5592D-AC24-4743-9DB0-45ABF625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16" y="2353402"/>
            <a:ext cx="7450768" cy="3963669"/>
          </a:xfrm>
          <a:prstGeom prst="rect">
            <a:avLst/>
          </a:prstGeom>
        </p:spPr>
      </p:pic>
      <p:sp>
        <p:nvSpPr>
          <p:cNvPr id="9" name="Google Shape;119;p4">
            <a:extLst>
              <a:ext uri="{FF2B5EF4-FFF2-40B4-BE49-F238E27FC236}">
                <a16:creationId xmlns:a16="http://schemas.microsoft.com/office/drawing/2014/main" id="{A0E920BC-1A64-7747-AD6E-33BD4D132A39}"/>
              </a:ext>
            </a:extLst>
          </p:cNvPr>
          <p:cNvSpPr txBox="1">
            <a:spLocks/>
          </p:cNvSpPr>
          <p:nvPr/>
        </p:nvSpPr>
        <p:spPr>
          <a:xfrm>
            <a:off x="1143001" y="1614488"/>
            <a:ext cx="10773518" cy="58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>
                <a:latin typeface="Garamond"/>
              </a:rPr>
              <a:t>Like other cities with cold-climates, Chicago shows significant seasonal volatility. </a:t>
            </a:r>
          </a:p>
        </p:txBody>
      </p:sp>
    </p:spTree>
    <p:extLst>
      <p:ext uri="{BB962C8B-B14F-4D97-AF65-F5344CB8AC3E}">
        <p14:creationId xmlns:p14="http://schemas.microsoft.com/office/powerpoint/2010/main" val="262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A2B93-5BD8-4E52-8C31-9DC8CAA8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5372596" cy="3810795"/>
          </a:xfrm>
          <a:prstGeom prst="rect">
            <a:avLst/>
          </a:prstGeom>
        </p:spPr>
      </p:pic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Google Shape;118;p4">
            <a:extLst>
              <a:ext uri="{FF2B5EF4-FFF2-40B4-BE49-F238E27FC236}">
                <a16:creationId xmlns:a16="http://schemas.microsoft.com/office/drawing/2014/main" id="{18C85933-73BA-7249-9FD6-021B9E60A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Exploratory Data Analysis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110F52-D826-6040-BA52-183346B3A8AC}"/>
              </a:ext>
            </a:extLst>
          </p:cNvPr>
          <p:cNvSpPr/>
          <p:nvPr/>
        </p:nvSpPr>
        <p:spPr>
          <a:xfrm>
            <a:off x="5593278" y="2489200"/>
            <a:ext cx="502722" cy="850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18;p4">
            <a:extLst>
              <a:ext uri="{FF2B5EF4-FFF2-40B4-BE49-F238E27FC236}">
                <a16:creationId xmlns:a16="http://schemas.microsoft.com/office/drawing/2014/main" id="{7E372800-825B-2744-A983-A239DF7BAD44}"/>
              </a:ext>
            </a:extLst>
          </p:cNvPr>
          <p:cNvSpPr txBox="1">
            <a:spLocks/>
          </p:cNvSpPr>
          <p:nvPr/>
        </p:nvSpPr>
        <p:spPr>
          <a:xfrm>
            <a:off x="6914506" y="1995163"/>
            <a:ext cx="4243522" cy="404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4400"/>
              <a:buFont typeface="Arial" panose="020B0604020202020204" pitchFamily="34" charset="0"/>
              <a:buChar char="•"/>
            </a:pPr>
            <a:endParaRPr lang="en-US" sz="2000">
              <a:latin typeface="Garamond" panose="02020404030301010803" pitchFamily="18" charset="0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>
                <a:latin typeface="Garamond"/>
              </a:rPr>
              <a:t>Negative trend 2008 – 2013</a:t>
            </a: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0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>
                <a:latin typeface="Garamond"/>
              </a:rPr>
              <a:t>Positive trend 2013 – present   </a:t>
            </a: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0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>
                <a:latin typeface="Garamond"/>
              </a:rPr>
              <a:t>Additive seasonality </a:t>
            </a: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0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000">
                <a:latin typeface="Garamond"/>
              </a:rPr>
              <a:t>COVID period </a:t>
            </a:r>
          </a:p>
          <a:p>
            <a:pPr marL="444500" algn="just">
              <a:lnSpc>
                <a:spcPct val="110000"/>
              </a:lnSpc>
              <a:buSzPct val="75000"/>
            </a:pPr>
            <a:r>
              <a:rPr lang="en-US" sz="2000">
                <a:latin typeface="Garamond"/>
              </a:rPr>
              <a:t>(post Dec 2019) omitted from analysis</a:t>
            </a:r>
          </a:p>
          <a:p>
            <a:pPr marL="285750" indent="-285750">
              <a:buSzPts val="4400"/>
              <a:buFont typeface="Arial" panose="020B0604020202020204" pitchFamily="34" charset="0"/>
              <a:buChar char="•"/>
            </a:pPr>
            <a:endParaRPr lang="en-US" sz="2000">
              <a:latin typeface="Garamond" panose="02020404030301010803" pitchFamily="18" charset="0"/>
            </a:endParaRPr>
          </a:p>
          <a:p>
            <a:pPr marL="285750" indent="-285750">
              <a:buSzPts val="4400"/>
              <a:buFont typeface="Arial" panose="020B0604020202020204" pitchFamily="34" charset="0"/>
              <a:buChar char="•"/>
            </a:pPr>
            <a:endParaRPr lang="en-US" sz="20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ACF &amp; PACF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F9D1B-3DE1-C04E-A6C2-3FE6584C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57" y="3858337"/>
            <a:ext cx="4133597" cy="2634538"/>
          </a:xfrm>
          <a:prstGeom prst="rect">
            <a:avLst/>
          </a:prstGeom>
        </p:spPr>
      </p:pic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8;p4">
            <a:extLst>
              <a:ext uri="{FF2B5EF4-FFF2-40B4-BE49-F238E27FC236}">
                <a16:creationId xmlns:a16="http://schemas.microsoft.com/office/drawing/2014/main" id="{4A9767AD-8857-2A4A-8E1C-306AA48B0FFC}"/>
              </a:ext>
            </a:extLst>
          </p:cNvPr>
          <p:cNvSpPr txBox="1">
            <a:spLocks/>
          </p:cNvSpPr>
          <p:nvPr/>
        </p:nvSpPr>
        <p:spPr>
          <a:xfrm>
            <a:off x="5827059" y="1938200"/>
            <a:ext cx="5526741" cy="394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>
                <a:latin typeface="Garamond"/>
              </a:rPr>
              <a:t>Slow decay indicates trend</a:t>
            </a: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>
                <a:latin typeface="Garamond"/>
              </a:rPr>
              <a:t>Peaks at lag 12 show annual seasonality</a:t>
            </a: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algn="just">
              <a:lnSpc>
                <a:spcPct val="110000"/>
              </a:lnSpc>
              <a:buSzPct val="75000"/>
            </a:pPr>
            <a:endParaRPr lang="en-US" sz="2400">
              <a:latin typeface="Garamond"/>
            </a:endParaRPr>
          </a:p>
          <a:p>
            <a:pPr algn="just">
              <a:lnSpc>
                <a:spcPct val="110000"/>
              </a:lnSpc>
              <a:buSzPct val="75000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>
                <a:latin typeface="Garamond"/>
              </a:rPr>
              <a:t>Decays slowly</a:t>
            </a:r>
          </a:p>
          <a:p>
            <a:pPr algn="just">
              <a:lnSpc>
                <a:spcPct val="110000"/>
              </a:lnSpc>
              <a:buSzPct val="75000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457200" indent="-457200" algn="just">
              <a:lnSpc>
                <a:spcPct val="110000"/>
              </a:lnSpc>
              <a:buSzPct val="75000"/>
              <a:buFont typeface="Arial" panose="020B0604020202020204" pitchFamily="34" charset="0"/>
              <a:buChar char="•"/>
            </a:pPr>
            <a:endParaRPr lang="en-US" sz="2400">
              <a:latin typeface="Garamond"/>
            </a:endParaRPr>
          </a:p>
          <a:p>
            <a:pPr marL="285750" indent="-285750">
              <a:buSzPts val="4400"/>
              <a:buFont typeface="Arial" panose="020B0604020202020204" pitchFamily="34" charset="0"/>
              <a:buChar char="•"/>
            </a:pPr>
            <a:endParaRPr lang="en-US" sz="2400">
              <a:latin typeface="Garamond" panose="02020404030301010803" pitchFamily="18" charset="0"/>
            </a:endParaRPr>
          </a:p>
          <a:p>
            <a:pPr marL="285750" indent="-285750">
              <a:buSzPts val="4400"/>
              <a:buFont typeface="Arial" panose="020B0604020202020204" pitchFamily="34" charset="0"/>
              <a:buChar char="•"/>
            </a:pPr>
            <a:endParaRPr lang="en-US" sz="240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A2C7C-A7A6-0E44-B137-9C011F6B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596" y="1474380"/>
            <a:ext cx="3697194" cy="23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Seasonality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4A82B-72BD-924C-8DB8-10B8D52D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4"/>
          <a:stretch/>
        </p:blipFill>
        <p:spPr>
          <a:xfrm>
            <a:off x="6239908" y="3437920"/>
            <a:ext cx="4761148" cy="2683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DED2-D6AD-224B-AC33-9C898D4DF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83" y="3218751"/>
            <a:ext cx="4931215" cy="2971056"/>
          </a:xfrm>
          <a:prstGeom prst="rect">
            <a:avLst/>
          </a:prstGeom>
        </p:spPr>
      </p:pic>
      <p:sp>
        <p:nvSpPr>
          <p:cNvPr id="10" name="Google Shape;119;p4">
            <a:extLst>
              <a:ext uri="{FF2B5EF4-FFF2-40B4-BE49-F238E27FC236}">
                <a16:creationId xmlns:a16="http://schemas.microsoft.com/office/drawing/2014/main" id="{193330B1-257E-BD46-A88E-FCB3917364ED}"/>
              </a:ext>
            </a:extLst>
          </p:cNvPr>
          <p:cNvSpPr txBox="1">
            <a:spLocks/>
          </p:cNvSpPr>
          <p:nvPr/>
        </p:nvSpPr>
        <p:spPr>
          <a:xfrm>
            <a:off x="1143001" y="1624702"/>
            <a:ext cx="10056274" cy="58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</a:rPr>
              <a:t>There is one dominating seasonal trend: annual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</a:rPr>
              <a:t>Median price peaks during the summer months 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</a:rPr>
              <a:t>Range is narrower in summer months than in rest of year</a:t>
            </a:r>
          </a:p>
        </p:txBody>
      </p:sp>
    </p:spTree>
    <p:extLst>
      <p:ext uri="{BB962C8B-B14F-4D97-AF65-F5344CB8AC3E}">
        <p14:creationId xmlns:p14="http://schemas.microsoft.com/office/powerpoint/2010/main" val="60490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7AA48-42B0-064A-B18F-3CC36DA7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3347154"/>
            <a:ext cx="3797536" cy="2392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5CABC-53E2-3A48-9E6C-3960DDAB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82" y="3380382"/>
            <a:ext cx="3797536" cy="2325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B736E-FCA0-4647-8F1A-F611ACF99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735" y="3347154"/>
            <a:ext cx="3797536" cy="2316497"/>
          </a:xfrm>
          <a:prstGeom prst="rect">
            <a:avLst/>
          </a:prstGeom>
        </p:spPr>
      </p:pic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8;p4">
            <a:extLst>
              <a:ext uri="{FF2B5EF4-FFF2-40B4-BE49-F238E27FC236}">
                <a16:creationId xmlns:a16="http://schemas.microsoft.com/office/drawing/2014/main" id="{439FB693-38FF-CC4B-AE59-33C32F45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>
                <a:latin typeface="Garamond" panose="02020404030301010803" pitchFamily="18" charset="0"/>
              </a:rPr>
              <a:t>De-Trending</a:t>
            </a:r>
            <a:endParaRPr b="1">
              <a:latin typeface="Garamond" panose="02020404030301010803" pitchFamily="18" charset="0"/>
            </a:endParaRPr>
          </a:p>
        </p:txBody>
      </p:sp>
      <p:sp>
        <p:nvSpPr>
          <p:cNvPr id="8" name="Google Shape;119;p4">
            <a:extLst>
              <a:ext uri="{FF2B5EF4-FFF2-40B4-BE49-F238E27FC236}">
                <a16:creationId xmlns:a16="http://schemas.microsoft.com/office/drawing/2014/main" id="{5ADD996B-AE3E-EF48-8D7B-9AF7B948104B}"/>
              </a:ext>
            </a:extLst>
          </p:cNvPr>
          <p:cNvSpPr txBox="1">
            <a:spLocks/>
          </p:cNvSpPr>
          <p:nvPr/>
        </p:nvSpPr>
        <p:spPr>
          <a:xfrm>
            <a:off x="1143001" y="1843592"/>
            <a:ext cx="10056274" cy="58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lnSpc>
                <a:spcPct val="10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>
                <a:latin typeface="Garamond"/>
              </a:rPr>
              <a:t>Detrending requires Box Cox transformation (lambda=2), first-order differencing and seasonal differencing</a:t>
            </a:r>
          </a:p>
        </p:txBody>
      </p:sp>
    </p:spTree>
    <p:extLst>
      <p:ext uri="{BB962C8B-B14F-4D97-AF65-F5344CB8AC3E}">
        <p14:creationId xmlns:p14="http://schemas.microsoft.com/office/powerpoint/2010/main" val="29425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1281</Words>
  <Application>Microsoft Office PowerPoint</Application>
  <PresentationFormat>Widescreen</PresentationFormat>
  <Paragraphs>267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Garamond</vt:lpstr>
      <vt:lpstr>Arial</vt:lpstr>
      <vt:lpstr>Avenir</vt:lpstr>
      <vt:lpstr>Calibri</vt:lpstr>
      <vt:lpstr>Office Theme</vt:lpstr>
      <vt:lpstr>PowerPoint Presentation</vt:lpstr>
      <vt:lpstr>Agenda</vt:lpstr>
      <vt:lpstr>Introduction</vt:lpstr>
      <vt:lpstr>Data Sources</vt:lpstr>
      <vt:lpstr>PowerPoint Presentation</vt:lpstr>
      <vt:lpstr>Exploratory Data Analysis</vt:lpstr>
      <vt:lpstr>ACF &amp; PACF</vt:lpstr>
      <vt:lpstr>Seasonality</vt:lpstr>
      <vt:lpstr>De-Trending</vt:lpstr>
      <vt:lpstr>Model Selection</vt:lpstr>
      <vt:lpstr>Exponential Smoothing Unaltered Data – Initial Impressions</vt:lpstr>
      <vt:lpstr>Exponential Smoothing ETS Auto-Generated Model</vt:lpstr>
      <vt:lpstr>PowerPoint Presentation</vt:lpstr>
      <vt:lpstr>Exponential Smoothing City Comparison </vt:lpstr>
      <vt:lpstr>sARIMA – Model Exploration</vt:lpstr>
      <vt:lpstr>sARIMA – Cross Validation Results</vt:lpstr>
      <vt:lpstr>sARIMA – Test Set Results</vt:lpstr>
      <vt:lpstr>Regression with ARIMA Errors</vt:lpstr>
      <vt:lpstr>Regression with ARIMA Errors</vt:lpstr>
      <vt:lpstr>VAR model</vt:lpstr>
      <vt:lpstr>VAR model</vt:lpstr>
      <vt:lpstr>VAR model</vt:lpstr>
      <vt:lpstr>Model of choice – VAR(5)</vt:lpstr>
      <vt:lpstr>Model Performance: 2019</vt:lpstr>
      <vt:lpstr>Next Steps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Kyla Ronellenfitsch</dc:creator>
  <cp:lastModifiedBy>Test</cp:lastModifiedBy>
  <cp:revision>5</cp:revision>
  <dcterms:created xsi:type="dcterms:W3CDTF">2020-12-07T17:49:22Z</dcterms:created>
  <dcterms:modified xsi:type="dcterms:W3CDTF">2020-12-10T05:56:21Z</dcterms:modified>
</cp:coreProperties>
</file>