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308" r:id="rId4"/>
    <p:sldId id="309" r:id="rId5"/>
    <p:sldId id="307" r:id="rId6"/>
    <p:sldId id="301" r:id="rId7"/>
    <p:sldId id="304" r:id="rId8"/>
    <p:sldId id="312" r:id="rId9"/>
    <p:sldId id="314" r:id="rId10"/>
    <p:sldId id="302" r:id="rId11"/>
    <p:sldId id="321" r:id="rId12"/>
    <p:sldId id="327" r:id="rId13"/>
    <p:sldId id="329" r:id="rId14"/>
    <p:sldId id="326" r:id="rId15"/>
    <p:sldId id="336" r:id="rId16"/>
    <p:sldId id="331" r:id="rId17"/>
    <p:sldId id="328" r:id="rId18"/>
    <p:sldId id="319" r:id="rId19"/>
    <p:sldId id="320" r:id="rId20"/>
    <p:sldId id="338" r:id="rId21"/>
    <p:sldId id="337" r:id="rId22"/>
    <p:sldId id="315" r:id="rId23"/>
    <p:sldId id="339" r:id="rId24"/>
    <p:sldId id="318" r:id="rId25"/>
    <p:sldId id="306" r:id="rId26"/>
    <p:sldId id="296" r:id="rId27"/>
    <p:sldId id="295" r:id="rId28"/>
    <p:sldId id="29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Garamond" panose="02020404030301010803"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TCzAL9hyNzH0wzHDgWhRNAeDhC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est" lastIdx="1" clrIdx="0">
    <p:extLst>
      <p:ext uri="{19B8F6BF-5375-455C-9EA6-DF929625EA0E}">
        <p15:presenceInfo xmlns:p15="http://schemas.microsoft.com/office/powerpoint/2012/main" userId="Test" providerId="None"/>
      </p:ext>
    </p:extLst>
  </p:cmAuthor>
  <p:cmAuthor id="2" name="Kyla Ronellenfitsch" initials="KR" lastIdx="3" clrIdx="1">
    <p:extLst>
      <p:ext uri="{19B8F6BF-5375-455C-9EA6-DF929625EA0E}">
        <p15:presenceInfo xmlns:p15="http://schemas.microsoft.com/office/powerpoint/2012/main" userId="S::kmr1@uchicago.edu::7dc6c2a8-c1af-47b5-915b-630a517d73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D65A3-57D4-A819-F76C-60445ADD617B}" v="37" dt="2020-12-11T01:30:40.499"/>
    <p1510:client id="{41C74F0D-2F5C-E440-8F97-AAB6587C21E8}" v="13" dt="2020-12-11T06:33:53.300"/>
  </p1510:revLst>
</p1510:revInfo>
</file>

<file path=ppt/tableStyles.xml><?xml version="1.0" encoding="utf-8"?>
<a:tblStyleLst xmlns:a="http://schemas.openxmlformats.org/drawingml/2006/main" def="{0E312740-CF41-4916-87E7-F12403BCB56B}">
  <a:tblStyle styleId="{0E312740-CF41-4916-87E7-F12403BCB56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18DD9E-178E-4E9C-A8CA-3D3819AA2345}"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BE0420B-0D48-430C-BDCE-AE037915D214}"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81742" autoAdjust="0"/>
  </p:normalViewPr>
  <p:slideViewPr>
    <p:cSldViewPr snapToGrid="0" snapToObjects="1">
      <p:cViewPr varScale="1">
        <p:scale>
          <a:sx n="62" d="100"/>
          <a:sy n="62" d="100"/>
        </p:scale>
        <p:origin x="15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9.xml"/><Relationship Id="rId6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4441191443451E-2"/>
          <c:y val="3.5684554667230674E-2"/>
          <c:w val="0.97171117617113101"/>
          <c:h val="0.71466967264976844"/>
        </c:manualLayout>
      </c:layout>
      <c:barChart>
        <c:barDir val="col"/>
        <c:grouping val="clustered"/>
        <c:varyColors val="0"/>
        <c:ser>
          <c:idx val="0"/>
          <c:order val="0"/>
          <c:tx>
            <c:strRef>
              <c:f>Sheet1!$B$1</c:f>
              <c:strCache>
                <c:ptCount val="1"/>
                <c:pt idx="0">
                  <c:v>MAE</c:v>
                </c:pt>
              </c:strCache>
            </c:strRef>
          </c:tx>
          <c:spPr>
            <a:solidFill>
              <a:srgbClr val="1277E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Garamond" panose="02020404030301010803" pitchFamily="18"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VAR</c:v>
                </c:pt>
                <c:pt idx="1">
                  <c:v>sARIMA</c:v>
                </c:pt>
                <c:pt idx="2">
                  <c:v>Exponential Smoothing</c:v>
                </c:pt>
                <c:pt idx="3">
                  <c:v>Regression w ARIMA Errors</c:v>
                </c:pt>
              </c:strCache>
            </c:strRef>
          </c:cat>
          <c:val>
            <c:numRef>
              <c:f>Sheet1!$B$2:$B$5</c:f>
              <c:numCache>
                <c:formatCode>0</c:formatCode>
                <c:ptCount val="4"/>
                <c:pt idx="0">
                  <c:v>3337</c:v>
                </c:pt>
                <c:pt idx="1">
                  <c:v>3445</c:v>
                </c:pt>
                <c:pt idx="2">
                  <c:v>4634</c:v>
                </c:pt>
                <c:pt idx="3">
                  <c:v>5267</c:v>
                </c:pt>
              </c:numCache>
            </c:numRef>
          </c:val>
          <c:extLst>
            <c:ext xmlns:c16="http://schemas.microsoft.com/office/drawing/2014/chart" uri="{C3380CC4-5D6E-409C-BE32-E72D297353CC}">
              <c16:uniqueId val="{00000000-A21D-BA44-9E03-D368E5069061}"/>
            </c:ext>
          </c:extLst>
        </c:ser>
        <c:ser>
          <c:idx val="1"/>
          <c:order val="1"/>
          <c:tx>
            <c:strRef>
              <c:f>Sheet1!$C$1</c:f>
              <c:strCache>
                <c:ptCount val="1"/>
                <c:pt idx="0">
                  <c:v>RMSE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Garamond" panose="02020404030301010803" pitchFamily="18"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VAR</c:v>
                </c:pt>
                <c:pt idx="1">
                  <c:v>sARIMA</c:v>
                </c:pt>
                <c:pt idx="2">
                  <c:v>Exponential Smoothing</c:v>
                </c:pt>
                <c:pt idx="3">
                  <c:v>Regression w ARIMA Errors</c:v>
                </c:pt>
              </c:strCache>
            </c:strRef>
          </c:cat>
          <c:val>
            <c:numRef>
              <c:f>Sheet1!$C$2:$C$5</c:f>
              <c:numCache>
                <c:formatCode>0</c:formatCode>
                <c:ptCount val="4"/>
                <c:pt idx="0">
                  <c:v>4207</c:v>
                </c:pt>
                <c:pt idx="1">
                  <c:v>4539</c:v>
                </c:pt>
                <c:pt idx="2">
                  <c:v>5428</c:v>
                </c:pt>
                <c:pt idx="3">
                  <c:v>6188</c:v>
                </c:pt>
              </c:numCache>
            </c:numRef>
          </c:val>
          <c:extLst>
            <c:ext xmlns:c16="http://schemas.microsoft.com/office/drawing/2014/chart" uri="{C3380CC4-5D6E-409C-BE32-E72D297353CC}">
              <c16:uniqueId val="{00000001-A21D-BA44-9E03-D368E5069061}"/>
            </c:ext>
          </c:extLst>
        </c:ser>
        <c:dLbls>
          <c:showLegendKey val="0"/>
          <c:showVal val="0"/>
          <c:showCatName val="0"/>
          <c:showSerName val="0"/>
          <c:showPercent val="0"/>
          <c:showBubbleSize val="0"/>
        </c:dLbls>
        <c:gapWidth val="219"/>
        <c:overlap val="-27"/>
        <c:axId val="31317759"/>
        <c:axId val="148918239"/>
      </c:barChart>
      <c:catAx>
        <c:axId val="31317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Garamond" panose="02020404030301010803" pitchFamily="18" charset="0"/>
                <a:ea typeface="+mn-ea"/>
                <a:cs typeface="+mn-cs"/>
              </a:defRPr>
            </a:pPr>
            <a:endParaRPr lang="en-US"/>
          </a:p>
        </c:txPr>
        <c:crossAx val="148918239"/>
        <c:crosses val="autoZero"/>
        <c:auto val="1"/>
        <c:lblAlgn val="ctr"/>
        <c:lblOffset val="100"/>
        <c:noMultiLvlLbl val="0"/>
      </c:catAx>
      <c:valAx>
        <c:axId val="148918239"/>
        <c:scaling>
          <c:orientation val="minMax"/>
        </c:scaling>
        <c:delete val="1"/>
        <c:axPos val="l"/>
        <c:numFmt formatCode="0" sourceLinked="1"/>
        <c:majorTickMark val="none"/>
        <c:minorTickMark val="none"/>
        <c:tickLblPos val="nextTo"/>
        <c:crossAx val="31317759"/>
        <c:crosses val="autoZero"/>
        <c:crossBetween val="between"/>
      </c:valAx>
      <c:spPr>
        <a:noFill/>
        <a:ln>
          <a:noFill/>
        </a:ln>
        <a:effectLst/>
      </c:spPr>
    </c:plotArea>
    <c:legend>
      <c:legendPos val="b"/>
      <c:layout>
        <c:manualLayout>
          <c:xMode val="edge"/>
          <c:yMode val="edge"/>
          <c:x val="0.35286764029899892"/>
          <c:y val="0.88882639195945501"/>
          <c:w val="0.29040705126777266"/>
          <c:h val="9.1709305494782831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Garamond" panose="020204040303010108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176937-E5BA-DB4F-AABC-A324179AB108}" type="doc">
      <dgm:prSet loTypeId="urn:microsoft.com/office/officeart/2005/8/layout/lProcess1" loCatId="" qsTypeId="urn:microsoft.com/office/officeart/2005/8/quickstyle/simple1" qsCatId="simple" csTypeId="urn:microsoft.com/office/officeart/2005/8/colors/accent1_2" csCatId="accent1" phldr="1"/>
      <dgm:spPr/>
      <dgm:t>
        <a:bodyPr/>
        <a:lstStyle/>
        <a:p>
          <a:endParaRPr lang="en-US"/>
        </a:p>
      </dgm:t>
    </dgm:pt>
    <dgm:pt modelId="{02BF20D9-C441-3F4D-9208-1DD0E69E6558}">
      <dgm:prSet phldrT="[Text]" custT="1"/>
      <dgm:spPr>
        <a:solidFill>
          <a:srgbClr val="1277E1"/>
        </a:solidFill>
        <a:ln>
          <a:noFill/>
        </a:ln>
      </dgm:spPr>
      <dgm:t>
        <a:bodyPr/>
        <a:lstStyle/>
        <a:p>
          <a:pPr>
            <a:spcAft>
              <a:spcPts val="0"/>
            </a:spcAft>
          </a:pPr>
          <a:r>
            <a:rPr lang="en-US" sz="1600" b="1">
              <a:latin typeface="Garamond" panose="02020404030301010803" pitchFamily="18" charset="0"/>
            </a:rPr>
            <a:t>Auto-Generated</a:t>
          </a:r>
        </a:p>
        <a:p>
          <a:pPr>
            <a:spcAft>
              <a:spcPts val="0"/>
            </a:spcAft>
          </a:pPr>
          <a:r>
            <a:rPr lang="en-US" sz="1600" b="0">
              <a:latin typeface="Garamond" panose="02020404030301010803" pitchFamily="18" charset="0"/>
            </a:rPr>
            <a:t>ETS(M, Ad, A)</a:t>
          </a:r>
        </a:p>
      </dgm:t>
    </dgm:pt>
    <dgm:pt modelId="{B7E44575-2250-D14A-A815-2369BA674C10}" type="parTrans" cxnId="{4E6254EA-417F-C143-B818-72F7607EBAD6}">
      <dgm:prSet/>
      <dgm:spPr/>
      <dgm:t>
        <a:bodyPr/>
        <a:lstStyle/>
        <a:p>
          <a:endParaRPr lang="en-US"/>
        </a:p>
      </dgm:t>
    </dgm:pt>
    <dgm:pt modelId="{8C5F965D-9273-5648-AD9C-8613FCC43023}" type="sibTrans" cxnId="{4E6254EA-417F-C143-B818-72F7607EBAD6}">
      <dgm:prSet/>
      <dgm:spPr/>
      <dgm:t>
        <a:bodyPr/>
        <a:lstStyle/>
        <a:p>
          <a:endParaRPr lang="en-US"/>
        </a:p>
      </dgm:t>
    </dgm:pt>
    <dgm:pt modelId="{4A46BCA0-B22A-A44A-B8A0-A59CB900CF51}">
      <dgm:prSet phldrT="[Text]" custT="1"/>
      <dgm:spPr>
        <a:solidFill>
          <a:schemeClr val="bg1">
            <a:lumMod val="95000"/>
            <a:alpha val="90000"/>
          </a:schemeClr>
        </a:solidFill>
        <a:ln>
          <a:noFill/>
        </a:ln>
      </dgm:spPr>
      <dgm:t>
        <a:bodyPr/>
        <a:lstStyle/>
        <a:p>
          <a:pPr>
            <a:lnSpc>
              <a:spcPct val="100000"/>
            </a:lnSpc>
            <a:spcAft>
              <a:spcPts val="0"/>
            </a:spcAft>
          </a:pPr>
          <a:r>
            <a:rPr lang="en-US" sz="1400">
              <a:latin typeface="Garamond" panose="02020404030301010803" pitchFamily="18" charset="0"/>
            </a:rPr>
            <a:t>alpha: 0.8893</a:t>
          </a:r>
        </a:p>
        <a:p>
          <a:pPr>
            <a:lnSpc>
              <a:spcPct val="100000"/>
            </a:lnSpc>
            <a:spcAft>
              <a:spcPts val="0"/>
            </a:spcAft>
          </a:pPr>
          <a:r>
            <a:rPr lang="en-US" sz="1400">
              <a:latin typeface="Garamond" panose="02020404030301010803" pitchFamily="18" charset="0"/>
            </a:rPr>
            <a:t>beta: 5e-04</a:t>
          </a:r>
        </a:p>
        <a:p>
          <a:pPr>
            <a:lnSpc>
              <a:spcPct val="100000"/>
            </a:lnSpc>
            <a:spcAft>
              <a:spcPts val="0"/>
            </a:spcAft>
          </a:pPr>
          <a:r>
            <a:rPr lang="en-US" sz="1400">
              <a:latin typeface="Garamond" panose="02020404030301010803" pitchFamily="18" charset="0"/>
            </a:rPr>
            <a:t>gamma: 1e-04</a:t>
          </a:r>
        </a:p>
        <a:p>
          <a:pPr>
            <a:lnSpc>
              <a:spcPct val="100000"/>
            </a:lnSpc>
            <a:spcAft>
              <a:spcPts val="0"/>
            </a:spcAft>
          </a:pPr>
          <a:r>
            <a:rPr lang="en-US" sz="1400">
              <a:latin typeface="Garamond" panose="02020404030301010803" pitchFamily="18" charset="0"/>
            </a:rPr>
            <a:t>phi: 0.9611   </a:t>
          </a:r>
        </a:p>
      </dgm:t>
    </dgm:pt>
    <dgm:pt modelId="{777D4F94-3D5C-AA46-8BEC-20DC014BC367}" type="parTrans" cxnId="{7CC187D7-50D0-F74B-96E0-E37CB69B6C4E}">
      <dgm:prSet/>
      <dgm:spPr/>
      <dgm:t>
        <a:bodyPr/>
        <a:lstStyle/>
        <a:p>
          <a:endParaRPr lang="en-US"/>
        </a:p>
      </dgm:t>
    </dgm:pt>
    <dgm:pt modelId="{E5648D24-2DC7-A646-8D6B-05BA33656A8F}" type="sibTrans" cxnId="{7CC187D7-50D0-F74B-96E0-E37CB69B6C4E}">
      <dgm:prSet/>
      <dgm:spPr/>
      <dgm:t>
        <a:bodyPr/>
        <a:lstStyle/>
        <a:p>
          <a:endParaRPr lang="en-US"/>
        </a:p>
      </dgm:t>
    </dgm:pt>
    <dgm:pt modelId="{AACA9185-1347-4046-A9AD-3BF86F63414C}">
      <dgm:prSet phldrT="[Text]" custT="1"/>
      <dgm:spPr>
        <a:solidFill>
          <a:schemeClr val="bg1">
            <a:lumMod val="95000"/>
            <a:alpha val="90000"/>
          </a:schemeClr>
        </a:solidFill>
        <a:ln>
          <a:noFill/>
        </a:ln>
      </dgm:spPr>
      <dgm:t>
        <a:bodyPr/>
        <a:lstStyle/>
        <a:p>
          <a:pPr>
            <a:spcAft>
              <a:spcPts val="0"/>
            </a:spcAft>
          </a:pPr>
          <a:r>
            <a:rPr lang="en-US" sz="1400">
              <a:latin typeface="Garamond" panose="02020404030301010803" pitchFamily="18" charset="0"/>
            </a:rPr>
            <a:t>Remaining autocorrelation in residuals</a:t>
          </a:r>
          <a:br>
            <a:rPr lang="en-US" sz="1400">
              <a:latin typeface="Garamond" panose="02020404030301010803" pitchFamily="18" charset="0"/>
            </a:rPr>
          </a:br>
          <a:r>
            <a:rPr lang="en-US" sz="1400">
              <a:latin typeface="Garamond" panose="02020404030301010803" pitchFamily="18" charset="0"/>
            </a:rPr>
            <a:t>(</a:t>
          </a:r>
          <a:r>
            <a:rPr lang="en-US" sz="1400" err="1">
              <a:latin typeface="Garamond" panose="02020404030301010803" pitchFamily="18" charset="0"/>
            </a:rPr>
            <a:t>Ljung</a:t>
          </a:r>
          <a:r>
            <a:rPr lang="en-US" sz="1400">
              <a:latin typeface="Garamond" panose="02020404030301010803" pitchFamily="18" charset="0"/>
            </a:rPr>
            <a:t>-Box p=4.775e-12)</a:t>
          </a:r>
        </a:p>
      </dgm:t>
    </dgm:pt>
    <dgm:pt modelId="{AD276850-70D2-A341-9E91-BF5C08A5466B}" type="parTrans" cxnId="{53F1947D-B0D4-1F42-A039-122ACBD831AA}">
      <dgm:prSet/>
      <dgm:spPr/>
      <dgm:t>
        <a:bodyPr/>
        <a:lstStyle/>
        <a:p>
          <a:endParaRPr lang="en-US"/>
        </a:p>
      </dgm:t>
    </dgm:pt>
    <dgm:pt modelId="{F9D1DDFC-D923-4C4F-9AA0-3CF0F545F492}" type="sibTrans" cxnId="{53F1947D-B0D4-1F42-A039-122ACBD831AA}">
      <dgm:prSet/>
      <dgm:spPr/>
      <dgm:t>
        <a:bodyPr/>
        <a:lstStyle/>
        <a:p>
          <a:endParaRPr lang="en-US"/>
        </a:p>
      </dgm:t>
    </dgm:pt>
    <dgm:pt modelId="{ADDDDB48-10DA-E645-A0BC-C32FD47241C2}">
      <dgm:prSet phldrT="[Text]" custT="1"/>
      <dgm:spPr>
        <a:solidFill>
          <a:schemeClr val="bg1">
            <a:lumMod val="95000"/>
            <a:alpha val="90000"/>
          </a:schemeClr>
        </a:solidFill>
        <a:ln>
          <a:noFill/>
        </a:ln>
      </dgm:spPr>
      <dgm:t>
        <a:bodyPr/>
        <a:lstStyle/>
        <a:p>
          <a:pPr>
            <a:spcAft>
              <a:spcPts val="0"/>
            </a:spcAft>
          </a:pPr>
          <a:r>
            <a:rPr lang="en-US" sz="1400">
              <a:latin typeface="Garamond" panose="02020404030301010803" pitchFamily="18" charset="0"/>
            </a:rPr>
            <a:t>Conclusion: automatically selected model not appropriate, need for manual adjustments</a:t>
          </a:r>
        </a:p>
      </dgm:t>
    </dgm:pt>
    <dgm:pt modelId="{FC3D66CC-4EDA-A341-AD4A-3EEAC7230EBE}" type="parTrans" cxnId="{689DEA6B-E204-D24D-BF81-0EF6F0E48647}">
      <dgm:prSet/>
      <dgm:spPr/>
      <dgm:t>
        <a:bodyPr/>
        <a:lstStyle/>
        <a:p>
          <a:endParaRPr lang="en-US"/>
        </a:p>
      </dgm:t>
    </dgm:pt>
    <dgm:pt modelId="{6DBD44CD-1C24-3B4A-899A-3982E7732BEB}" type="sibTrans" cxnId="{689DEA6B-E204-D24D-BF81-0EF6F0E48647}">
      <dgm:prSet/>
      <dgm:spPr/>
      <dgm:t>
        <a:bodyPr/>
        <a:lstStyle/>
        <a:p>
          <a:endParaRPr lang="en-US"/>
        </a:p>
      </dgm:t>
    </dgm:pt>
    <dgm:pt modelId="{8EDE5A35-4BA0-CD4C-8AC7-0EA93D4629DB}" type="pres">
      <dgm:prSet presAssocID="{70176937-E5BA-DB4F-AABC-A324179AB108}" presName="Name0" presStyleCnt="0">
        <dgm:presLayoutVars>
          <dgm:dir/>
          <dgm:animLvl val="lvl"/>
          <dgm:resizeHandles val="exact"/>
        </dgm:presLayoutVars>
      </dgm:prSet>
      <dgm:spPr/>
    </dgm:pt>
    <dgm:pt modelId="{8E786E7B-AC20-354E-8CC9-809B3212DA25}" type="pres">
      <dgm:prSet presAssocID="{02BF20D9-C441-3F4D-9208-1DD0E69E6558}" presName="vertFlow" presStyleCnt="0"/>
      <dgm:spPr/>
    </dgm:pt>
    <dgm:pt modelId="{9FEEEFA2-E48A-D649-B440-A73013BCCD63}" type="pres">
      <dgm:prSet presAssocID="{02BF20D9-C441-3F4D-9208-1DD0E69E6558}" presName="header" presStyleLbl="node1" presStyleIdx="0" presStyleCnt="1"/>
      <dgm:spPr/>
    </dgm:pt>
    <dgm:pt modelId="{C7B9B250-EDA8-AB4F-95AE-1A11046375B5}" type="pres">
      <dgm:prSet presAssocID="{777D4F94-3D5C-AA46-8BEC-20DC014BC367}" presName="parTrans" presStyleLbl="sibTrans2D1" presStyleIdx="0" presStyleCnt="3"/>
      <dgm:spPr/>
    </dgm:pt>
    <dgm:pt modelId="{AD90AD09-1765-2844-AB9B-20FF00A1A918}" type="pres">
      <dgm:prSet presAssocID="{4A46BCA0-B22A-A44A-B8A0-A59CB900CF51}" presName="child" presStyleLbl="alignAccFollowNode1" presStyleIdx="0" presStyleCnt="3">
        <dgm:presLayoutVars>
          <dgm:chMax val="0"/>
          <dgm:bulletEnabled val="1"/>
        </dgm:presLayoutVars>
      </dgm:prSet>
      <dgm:spPr/>
    </dgm:pt>
    <dgm:pt modelId="{07C064BF-5647-5540-9000-A80E3FB02FD3}" type="pres">
      <dgm:prSet presAssocID="{E5648D24-2DC7-A646-8D6B-05BA33656A8F}" presName="sibTrans" presStyleLbl="sibTrans2D1" presStyleIdx="1" presStyleCnt="3"/>
      <dgm:spPr/>
    </dgm:pt>
    <dgm:pt modelId="{27D866C9-6411-7342-B82A-DDA76A696AEF}" type="pres">
      <dgm:prSet presAssocID="{AACA9185-1347-4046-A9AD-3BF86F63414C}" presName="child" presStyleLbl="alignAccFollowNode1" presStyleIdx="1" presStyleCnt="3">
        <dgm:presLayoutVars>
          <dgm:chMax val="0"/>
          <dgm:bulletEnabled val="1"/>
        </dgm:presLayoutVars>
      </dgm:prSet>
      <dgm:spPr/>
    </dgm:pt>
    <dgm:pt modelId="{CDEB72D9-D500-C845-8FD4-E8AC006554E2}" type="pres">
      <dgm:prSet presAssocID="{F9D1DDFC-D923-4C4F-9AA0-3CF0F545F492}" presName="sibTrans" presStyleLbl="sibTrans2D1" presStyleIdx="2" presStyleCnt="3"/>
      <dgm:spPr/>
    </dgm:pt>
    <dgm:pt modelId="{2A554E35-9CDC-524E-8FFC-736722E49EED}" type="pres">
      <dgm:prSet presAssocID="{ADDDDB48-10DA-E645-A0BC-C32FD47241C2}" presName="child" presStyleLbl="alignAccFollowNode1" presStyleIdx="2" presStyleCnt="3">
        <dgm:presLayoutVars>
          <dgm:chMax val="0"/>
          <dgm:bulletEnabled val="1"/>
        </dgm:presLayoutVars>
      </dgm:prSet>
      <dgm:spPr/>
    </dgm:pt>
  </dgm:ptLst>
  <dgm:cxnLst>
    <dgm:cxn modelId="{7A19B304-8EDA-0B47-B202-9197F626FFCA}" type="presOf" srcId="{4A46BCA0-B22A-A44A-B8A0-A59CB900CF51}" destId="{AD90AD09-1765-2844-AB9B-20FF00A1A918}" srcOrd="0" destOrd="0" presId="urn:microsoft.com/office/officeart/2005/8/layout/lProcess1"/>
    <dgm:cxn modelId="{F961B424-1803-CC40-8D35-B624ADDDE2D5}" type="presOf" srcId="{70176937-E5BA-DB4F-AABC-A324179AB108}" destId="{8EDE5A35-4BA0-CD4C-8AC7-0EA93D4629DB}" srcOrd="0" destOrd="0" presId="urn:microsoft.com/office/officeart/2005/8/layout/lProcess1"/>
    <dgm:cxn modelId="{689DEA6B-E204-D24D-BF81-0EF6F0E48647}" srcId="{02BF20D9-C441-3F4D-9208-1DD0E69E6558}" destId="{ADDDDB48-10DA-E645-A0BC-C32FD47241C2}" srcOrd="2" destOrd="0" parTransId="{FC3D66CC-4EDA-A341-AD4A-3EEAC7230EBE}" sibTransId="{6DBD44CD-1C24-3B4A-899A-3982E7732BEB}"/>
    <dgm:cxn modelId="{53F1947D-B0D4-1F42-A039-122ACBD831AA}" srcId="{02BF20D9-C441-3F4D-9208-1DD0E69E6558}" destId="{AACA9185-1347-4046-A9AD-3BF86F63414C}" srcOrd="1" destOrd="0" parTransId="{AD276850-70D2-A341-9E91-BF5C08A5466B}" sibTransId="{F9D1DDFC-D923-4C4F-9AA0-3CF0F545F492}"/>
    <dgm:cxn modelId="{0DFDC381-721E-BA4C-AE98-19F6638FDCEC}" type="presOf" srcId="{F9D1DDFC-D923-4C4F-9AA0-3CF0F545F492}" destId="{CDEB72D9-D500-C845-8FD4-E8AC006554E2}" srcOrd="0" destOrd="0" presId="urn:microsoft.com/office/officeart/2005/8/layout/lProcess1"/>
    <dgm:cxn modelId="{4D1FD182-0CB8-FC4B-B202-4327F367ED84}" type="presOf" srcId="{ADDDDB48-10DA-E645-A0BC-C32FD47241C2}" destId="{2A554E35-9CDC-524E-8FFC-736722E49EED}" srcOrd="0" destOrd="0" presId="urn:microsoft.com/office/officeart/2005/8/layout/lProcess1"/>
    <dgm:cxn modelId="{6249C284-5E42-F34C-AE52-AB3EA7FD746A}" type="presOf" srcId="{02BF20D9-C441-3F4D-9208-1DD0E69E6558}" destId="{9FEEEFA2-E48A-D649-B440-A73013BCCD63}" srcOrd="0" destOrd="0" presId="urn:microsoft.com/office/officeart/2005/8/layout/lProcess1"/>
    <dgm:cxn modelId="{AE6F7BA4-96DE-F54D-BE12-746AC1DBEE15}" type="presOf" srcId="{AACA9185-1347-4046-A9AD-3BF86F63414C}" destId="{27D866C9-6411-7342-B82A-DDA76A696AEF}" srcOrd="0" destOrd="0" presId="urn:microsoft.com/office/officeart/2005/8/layout/lProcess1"/>
    <dgm:cxn modelId="{7CC187D7-50D0-F74B-96E0-E37CB69B6C4E}" srcId="{02BF20D9-C441-3F4D-9208-1DD0E69E6558}" destId="{4A46BCA0-B22A-A44A-B8A0-A59CB900CF51}" srcOrd="0" destOrd="0" parTransId="{777D4F94-3D5C-AA46-8BEC-20DC014BC367}" sibTransId="{E5648D24-2DC7-A646-8D6B-05BA33656A8F}"/>
    <dgm:cxn modelId="{4E6254EA-417F-C143-B818-72F7607EBAD6}" srcId="{70176937-E5BA-DB4F-AABC-A324179AB108}" destId="{02BF20D9-C441-3F4D-9208-1DD0E69E6558}" srcOrd="0" destOrd="0" parTransId="{B7E44575-2250-D14A-A815-2369BA674C10}" sibTransId="{8C5F965D-9273-5648-AD9C-8613FCC43023}"/>
    <dgm:cxn modelId="{903F40EB-C16E-8A4D-8ADE-67EC152A0916}" type="presOf" srcId="{777D4F94-3D5C-AA46-8BEC-20DC014BC367}" destId="{C7B9B250-EDA8-AB4F-95AE-1A11046375B5}" srcOrd="0" destOrd="0" presId="urn:microsoft.com/office/officeart/2005/8/layout/lProcess1"/>
    <dgm:cxn modelId="{87A504F9-8997-7448-9CC0-8DB3841B8A7F}" type="presOf" srcId="{E5648D24-2DC7-A646-8D6B-05BA33656A8F}" destId="{07C064BF-5647-5540-9000-A80E3FB02FD3}" srcOrd="0" destOrd="0" presId="urn:microsoft.com/office/officeart/2005/8/layout/lProcess1"/>
    <dgm:cxn modelId="{3D263530-F2C9-F54C-B91F-A286EE051642}" type="presParOf" srcId="{8EDE5A35-4BA0-CD4C-8AC7-0EA93D4629DB}" destId="{8E786E7B-AC20-354E-8CC9-809B3212DA25}" srcOrd="0" destOrd="0" presId="urn:microsoft.com/office/officeart/2005/8/layout/lProcess1"/>
    <dgm:cxn modelId="{E025E89B-9081-9B47-B6A3-46C06227DCD1}" type="presParOf" srcId="{8E786E7B-AC20-354E-8CC9-809B3212DA25}" destId="{9FEEEFA2-E48A-D649-B440-A73013BCCD63}" srcOrd="0" destOrd="0" presId="urn:microsoft.com/office/officeart/2005/8/layout/lProcess1"/>
    <dgm:cxn modelId="{77E7D750-0BB6-584B-9E0D-05892E8BBD0A}" type="presParOf" srcId="{8E786E7B-AC20-354E-8CC9-809B3212DA25}" destId="{C7B9B250-EDA8-AB4F-95AE-1A11046375B5}" srcOrd="1" destOrd="0" presId="urn:microsoft.com/office/officeart/2005/8/layout/lProcess1"/>
    <dgm:cxn modelId="{8339DDE0-73C5-1D4A-8B2E-AF57E5FD60F5}" type="presParOf" srcId="{8E786E7B-AC20-354E-8CC9-809B3212DA25}" destId="{AD90AD09-1765-2844-AB9B-20FF00A1A918}" srcOrd="2" destOrd="0" presId="urn:microsoft.com/office/officeart/2005/8/layout/lProcess1"/>
    <dgm:cxn modelId="{A4BC9A8D-8071-3E49-B77F-A5172F793562}" type="presParOf" srcId="{8E786E7B-AC20-354E-8CC9-809B3212DA25}" destId="{07C064BF-5647-5540-9000-A80E3FB02FD3}" srcOrd="3" destOrd="0" presId="urn:microsoft.com/office/officeart/2005/8/layout/lProcess1"/>
    <dgm:cxn modelId="{D1EE3205-8AC8-0146-BE90-3BCC757E344D}" type="presParOf" srcId="{8E786E7B-AC20-354E-8CC9-809B3212DA25}" destId="{27D866C9-6411-7342-B82A-DDA76A696AEF}" srcOrd="4" destOrd="0" presId="urn:microsoft.com/office/officeart/2005/8/layout/lProcess1"/>
    <dgm:cxn modelId="{B130C40F-F724-D442-A324-A10D84EA489F}" type="presParOf" srcId="{8E786E7B-AC20-354E-8CC9-809B3212DA25}" destId="{CDEB72D9-D500-C845-8FD4-E8AC006554E2}" srcOrd="5" destOrd="0" presId="urn:microsoft.com/office/officeart/2005/8/layout/lProcess1"/>
    <dgm:cxn modelId="{8EBD72CD-C924-8947-ADC8-A63F096367A9}" type="presParOf" srcId="{8E786E7B-AC20-354E-8CC9-809B3212DA25}" destId="{2A554E35-9CDC-524E-8FFC-736722E49EED}"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EEFA2-E48A-D649-B440-A73013BCCD63}">
      <dsp:nvSpPr>
        <dsp:cNvPr id="0" name=""/>
        <dsp:cNvSpPr/>
      </dsp:nvSpPr>
      <dsp:spPr>
        <a:xfrm>
          <a:off x="1129779" y="243"/>
          <a:ext cx="3511850" cy="877962"/>
        </a:xfrm>
        <a:prstGeom prst="roundRect">
          <a:avLst>
            <a:gd name="adj" fmla="val 10000"/>
          </a:avLst>
        </a:prstGeom>
        <a:solidFill>
          <a:srgbClr val="1277E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ts val="0"/>
            </a:spcAft>
            <a:buNone/>
          </a:pPr>
          <a:r>
            <a:rPr lang="en-US" sz="1600" b="1" kern="1200">
              <a:latin typeface="Garamond" panose="02020404030301010803" pitchFamily="18" charset="0"/>
            </a:rPr>
            <a:t>Auto-Generated</a:t>
          </a:r>
        </a:p>
        <a:p>
          <a:pPr marL="0" lvl="0" indent="0" algn="ctr" defTabSz="711200">
            <a:lnSpc>
              <a:spcPct val="90000"/>
            </a:lnSpc>
            <a:spcBef>
              <a:spcPct val="0"/>
            </a:spcBef>
            <a:spcAft>
              <a:spcPts val="0"/>
            </a:spcAft>
            <a:buNone/>
          </a:pPr>
          <a:r>
            <a:rPr lang="en-US" sz="1600" b="0" kern="1200">
              <a:latin typeface="Garamond" panose="02020404030301010803" pitchFamily="18" charset="0"/>
            </a:rPr>
            <a:t>ETS(M, Ad, A)</a:t>
          </a:r>
        </a:p>
      </dsp:txBody>
      <dsp:txXfrm>
        <a:off x="1155494" y="25958"/>
        <a:ext cx="3460420" cy="826532"/>
      </dsp:txXfrm>
    </dsp:sp>
    <dsp:sp modelId="{C7B9B250-EDA8-AB4F-95AE-1A11046375B5}">
      <dsp:nvSpPr>
        <dsp:cNvPr id="0" name=""/>
        <dsp:cNvSpPr/>
      </dsp:nvSpPr>
      <dsp:spPr>
        <a:xfrm rot="5400000">
          <a:off x="2808882" y="955028"/>
          <a:ext cx="153643" cy="15364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90AD09-1765-2844-AB9B-20FF00A1A918}">
      <dsp:nvSpPr>
        <dsp:cNvPr id="0" name=""/>
        <dsp:cNvSpPr/>
      </dsp:nvSpPr>
      <dsp:spPr>
        <a:xfrm>
          <a:off x="1129779" y="1185493"/>
          <a:ext cx="3511850" cy="877962"/>
        </a:xfrm>
        <a:prstGeom prst="roundRect">
          <a:avLst>
            <a:gd name="adj" fmla="val 10000"/>
          </a:avLst>
        </a:prstGeom>
        <a:solidFill>
          <a:schemeClr val="bg1">
            <a:lumMod val="9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ts val="0"/>
            </a:spcAft>
            <a:buNone/>
          </a:pPr>
          <a:r>
            <a:rPr lang="en-US" sz="1400" kern="1200">
              <a:latin typeface="Garamond" panose="02020404030301010803" pitchFamily="18" charset="0"/>
            </a:rPr>
            <a:t>alpha: 0.8893</a:t>
          </a:r>
        </a:p>
        <a:p>
          <a:pPr marL="0" lvl="0" indent="0" algn="ctr" defTabSz="622300">
            <a:lnSpc>
              <a:spcPct val="100000"/>
            </a:lnSpc>
            <a:spcBef>
              <a:spcPct val="0"/>
            </a:spcBef>
            <a:spcAft>
              <a:spcPts val="0"/>
            </a:spcAft>
            <a:buNone/>
          </a:pPr>
          <a:r>
            <a:rPr lang="en-US" sz="1400" kern="1200">
              <a:latin typeface="Garamond" panose="02020404030301010803" pitchFamily="18" charset="0"/>
            </a:rPr>
            <a:t>beta: 5e-04</a:t>
          </a:r>
        </a:p>
        <a:p>
          <a:pPr marL="0" lvl="0" indent="0" algn="ctr" defTabSz="622300">
            <a:lnSpc>
              <a:spcPct val="100000"/>
            </a:lnSpc>
            <a:spcBef>
              <a:spcPct val="0"/>
            </a:spcBef>
            <a:spcAft>
              <a:spcPts val="0"/>
            </a:spcAft>
            <a:buNone/>
          </a:pPr>
          <a:r>
            <a:rPr lang="en-US" sz="1400" kern="1200">
              <a:latin typeface="Garamond" panose="02020404030301010803" pitchFamily="18" charset="0"/>
            </a:rPr>
            <a:t>gamma: 1e-04</a:t>
          </a:r>
        </a:p>
        <a:p>
          <a:pPr marL="0" lvl="0" indent="0" algn="ctr" defTabSz="622300">
            <a:lnSpc>
              <a:spcPct val="100000"/>
            </a:lnSpc>
            <a:spcBef>
              <a:spcPct val="0"/>
            </a:spcBef>
            <a:spcAft>
              <a:spcPts val="0"/>
            </a:spcAft>
            <a:buNone/>
          </a:pPr>
          <a:r>
            <a:rPr lang="en-US" sz="1400" kern="1200">
              <a:latin typeface="Garamond" panose="02020404030301010803" pitchFamily="18" charset="0"/>
            </a:rPr>
            <a:t>phi: 0.9611   </a:t>
          </a:r>
        </a:p>
      </dsp:txBody>
      <dsp:txXfrm>
        <a:off x="1155494" y="1211208"/>
        <a:ext cx="3460420" cy="826532"/>
      </dsp:txXfrm>
    </dsp:sp>
    <dsp:sp modelId="{07C064BF-5647-5540-9000-A80E3FB02FD3}">
      <dsp:nvSpPr>
        <dsp:cNvPr id="0" name=""/>
        <dsp:cNvSpPr/>
      </dsp:nvSpPr>
      <dsp:spPr>
        <a:xfrm rot="5400000">
          <a:off x="2808882" y="2140277"/>
          <a:ext cx="153643" cy="15364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866C9-6411-7342-B82A-DDA76A696AEF}">
      <dsp:nvSpPr>
        <dsp:cNvPr id="0" name=""/>
        <dsp:cNvSpPr/>
      </dsp:nvSpPr>
      <dsp:spPr>
        <a:xfrm>
          <a:off x="1129779" y="2370742"/>
          <a:ext cx="3511850" cy="877962"/>
        </a:xfrm>
        <a:prstGeom prst="roundRect">
          <a:avLst>
            <a:gd name="adj" fmla="val 10000"/>
          </a:avLst>
        </a:prstGeom>
        <a:solidFill>
          <a:schemeClr val="bg1">
            <a:lumMod val="9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ts val="0"/>
            </a:spcAft>
            <a:buNone/>
          </a:pPr>
          <a:r>
            <a:rPr lang="en-US" sz="1400" kern="1200">
              <a:latin typeface="Garamond" panose="02020404030301010803" pitchFamily="18" charset="0"/>
            </a:rPr>
            <a:t>Remaining autocorrelation in residuals</a:t>
          </a:r>
          <a:br>
            <a:rPr lang="en-US" sz="1400" kern="1200">
              <a:latin typeface="Garamond" panose="02020404030301010803" pitchFamily="18" charset="0"/>
            </a:rPr>
          </a:br>
          <a:r>
            <a:rPr lang="en-US" sz="1400" kern="1200">
              <a:latin typeface="Garamond" panose="02020404030301010803" pitchFamily="18" charset="0"/>
            </a:rPr>
            <a:t>(</a:t>
          </a:r>
          <a:r>
            <a:rPr lang="en-US" sz="1400" kern="1200" err="1">
              <a:latin typeface="Garamond" panose="02020404030301010803" pitchFamily="18" charset="0"/>
            </a:rPr>
            <a:t>Ljung</a:t>
          </a:r>
          <a:r>
            <a:rPr lang="en-US" sz="1400" kern="1200">
              <a:latin typeface="Garamond" panose="02020404030301010803" pitchFamily="18" charset="0"/>
            </a:rPr>
            <a:t>-Box p=4.775e-12)</a:t>
          </a:r>
        </a:p>
      </dsp:txBody>
      <dsp:txXfrm>
        <a:off x="1155494" y="2396457"/>
        <a:ext cx="3460420" cy="826532"/>
      </dsp:txXfrm>
    </dsp:sp>
    <dsp:sp modelId="{CDEB72D9-D500-C845-8FD4-E8AC006554E2}">
      <dsp:nvSpPr>
        <dsp:cNvPr id="0" name=""/>
        <dsp:cNvSpPr/>
      </dsp:nvSpPr>
      <dsp:spPr>
        <a:xfrm rot="5400000">
          <a:off x="2808882" y="3325527"/>
          <a:ext cx="153643" cy="15364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554E35-9CDC-524E-8FFC-736722E49EED}">
      <dsp:nvSpPr>
        <dsp:cNvPr id="0" name=""/>
        <dsp:cNvSpPr/>
      </dsp:nvSpPr>
      <dsp:spPr>
        <a:xfrm>
          <a:off x="1129779" y="3555992"/>
          <a:ext cx="3511850" cy="877962"/>
        </a:xfrm>
        <a:prstGeom prst="roundRect">
          <a:avLst>
            <a:gd name="adj" fmla="val 10000"/>
          </a:avLst>
        </a:prstGeom>
        <a:solidFill>
          <a:schemeClr val="bg1">
            <a:lumMod val="9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ts val="0"/>
            </a:spcAft>
            <a:buNone/>
          </a:pPr>
          <a:r>
            <a:rPr lang="en-US" sz="1400" kern="1200">
              <a:latin typeface="Garamond" panose="02020404030301010803" pitchFamily="18" charset="0"/>
            </a:rPr>
            <a:t>Conclusion: automatically selected model not appropriate, need for manual adjustments</a:t>
          </a:r>
        </a:p>
      </dsp:txBody>
      <dsp:txXfrm>
        <a:off x="1155494" y="3581707"/>
        <a:ext cx="3460420" cy="82653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47482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3847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a:latin typeface="Garamond" panose="02020404030301010803" pitchFamily="18" charset="0"/>
              </a:rPr>
              <a:t>The ETS function has returned a Multiplicative smoothing parameter model, with very low trend and seasonal effects. This is very surprising based on our initial observations of the data. </a:t>
            </a:r>
          </a:p>
          <a:p>
            <a:endParaRPr lang="en-US" sz="1200">
              <a:latin typeface="Garamond" panose="02020404030301010803" pitchFamily="18" charset="0"/>
            </a:endParaRPr>
          </a:p>
          <a:p>
            <a:r>
              <a:rPr lang="en-US" sz="1200">
                <a:latin typeface="Garamond" panose="02020404030301010803" pitchFamily="18" charset="0"/>
              </a:rPr>
              <a:t>Based on the examination of the residuals, this is clearly not a good model. According to the </a:t>
            </a:r>
            <a:r>
              <a:rPr lang="en-US" sz="1200" err="1">
                <a:latin typeface="Garamond" panose="02020404030301010803" pitchFamily="18" charset="0"/>
              </a:rPr>
              <a:t>Ljung</a:t>
            </a:r>
            <a:r>
              <a:rPr lang="en-US" sz="1200">
                <a:latin typeface="Garamond" panose="02020404030301010803" pitchFamily="18" charset="0"/>
              </a:rPr>
              <a:t>-Box test, the residuals still have serial correlation. Also, it’s clear from the ACF chart the residual correlation is seasonal in nature. </a:t>
            </a:r>
          </a:p>
          <a:p>
            <a:endParaRPr lang="en-US" sz="1200">
              <a:latin typeface="Garamond" panose="02020404030301010803" pitchFamily="18" charset="0"/>
            </a:endParaRPr>
          </a:p>
          <a:p>
            <a:r>
              <a:rPr lang="en-US" sz="1200">
                <a:latin typeface="Garamond" panose="02020404030301010803" pitchFamily="18" charset="0"/>
              </a:rPr>
              <a:t>We need to manually change the model parameters.</a:t>
            </a: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52884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Garamond" panose="02020404030301010803" pitchFamily="18" charset="0"/>
              </a:rPr>
              <a:t>Based on our initial observation, we are set the ETS model to an additive model with seasonality. </a:t>
            </a:r>
          </a:p>
          <a:p>
            <a:r>
              <a:rPr lang="en-US" sz="1200">
                <a:latin typeface="Garamond" panose="02020404030301010803" pitchFamily="18" charset="0"/>
              </a:rPr>
              <a:t>After various iterations, we arrived at the following parameters, which seem to work well.</a:t>
            </a:r>
          </a:p>
          <a:p>
            <a:endParaRPr lang="en-US" sz="1200">
              <a:latin typeface="Garamond" panose="020204040303010108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a:latin typeface="Garamond" panose="02020404030301010803" pitchFamily="18" charset="0"/>
              </a:rPr>
              <a:t>For further examination, we manipulated the data provided to the ETS model. In this example, we use 1-degree differencing and seasonal differencing. We also only use housing prices after the recession.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a:latin typeface="Garamond" panose="020204040303010108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a:latin typeface="Garamond" panose="02020404030301010803" pitchFamily="18" charset="0"/>
              </a:rPr>
              <a:t>This results in a very simple and uninteresting model. But, there is no serial correlation and the residuals look good. We will now compare the two models predictions.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a:latin typeface="Garamond" panose="02020404030301010803" pitchFamily="18" charset="0"/>
            </a:endParaRPr>
          </a:p>
          <a:p>
            <a:endParaRPr lang="en-US" sz="1200">
              <a:latin typeface="Garamond" panose="020204040303010108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1099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Extra analysis:</a:t>
            </a:r>
          </a:p>
          <a:p>
            <a:pPr marL="0" lvl="0" indent="0" algn="l" rtl="0">
              <a:spcBef>
                <a:spcPts val="0"/>
              </a:spcBef>
              <a:spcAft>
                <a:spcPts val="0"/>
              </a:spcAft>
              <a:buNone/>
            </a:pPr>
            <a:endParaRPr lang="en-US"/>
          </a:p>
          <a:p>
            <a:pPr marL="0" lvl="0" indent="0" algn="l" rtl="0">
              <a:spcBef>
                <a:spcPts val="0"/>
              </a:spcBef>
              <a:spcAft>
                <a:spcPts val="0"/>
              </a:spcAft>
              <a:buNone/>
            </a:pPr>
            <a:r>
              <a:rPr lang="en-US"/>
              <a:t>Good things about </a:t>
            </a:r>
            <a:r>
              <a:rPr lang="en-US" err="1"/>
              <a:t>ets</a:t>
            </a:r>
            <a:r>
              <a:rPr lang="en-US"/>
              <a:t> models is the parameters are very interpretable. </a:t>
            </a:r>
          </a:p>
          <a:p>
            <a:pPr marL="0" lvl="0" indent="0" algn="l" rtl="0">
              <a:spcBef>
                <a:spcPts val="0"/>
              </a:spcBef>
              <a:spcAft>
                <a:spcPts val="0"/>
              </a:spcAft>
              <a:buNone/>
            </a:pPr>
            <a:endParaRPr lang="en-US"/>
          </a:p>
          <a:p>
            <a:pPr marL="0" lvl="0" indent="0" algn="l" rtl="0">
              <a:spcBef>
                <a:spcPts val="0"/>
              </a:spcBef>
              <a:spcAft>
                <a:spcPts val="0"/>
              </a:spcAft>
              <a:buNone/>
            </a:pPr>
            <a:r>
              <a:rPr lang="en-US"/>
              <a:t>Chicago </a:t>
            </a:r>
            <a:r>
              <a:rPr lang="en-US" err="1"/>
              <a:t>ets</a:t>
            </a:r>
            <a:r>
              <a:rPr lang="en-US"/>
              <a:t> </a:t>
            </a:r>
            <a:r>
              <a:rPr lang="en-US" err="1"/>
              <a:t>paramters</a:t>
            </a:r>
            <a:r>
              <a:rPr lang="en-US"/>
              <a:t>: alpha around .6 similar to LA – so longer memory, whereas Dallas is alpha .8, shorter memory</a:t>
            </a:r>
          </a:p>
          <a:p>
            <a:pPr marL="0" lvl="0" indent="0" algn="l" rtl="0">
              <a:spcBef>
                <a:spcPts val="0"/>
              </a:spcBef>
              <a:spcAft>
                <a:spcPts val="0"/>
              </a:spcAft>
              <a:buNone/>
            </a:pPr>
            <a:r>
              <a:rPr lang="en-US"/>
              <a:t>Chicago has largest gamma parameter, which makes sense because of it’s seasonality.</a:t>
            </a:r>
          </a:p>
          <a:p>
            <a:pPr marL="0" lvl="0" indent="0" algn="l" rtl="0">
              <a:spcBef>
                <a:spcPts val="0"/>
              </a:spcBef>
              <a:spcAft>
                <a:spcPts val="0"/>
              </a:spcAft>
              <a:buNone/>
            </a:pPr>
            <a:r>
              <a:rPr lang="en-US"/>
              <a:t>Unfortunately for Chicago homeowners, smallest beta value (not an increasing slope, like LA and Dallas)</a:t>
            </a: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07923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4070019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223882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3265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20759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66804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a:latin typeface="Garamond"/>
                <a:ea typeface="Avenir"/>
              </a:rPr>
              <a:t>Variable is a linear function of past lags and past lags of other variables</a:t>
            </a:r>
            <a:endParaRPr lang="en-US" sz="1200">
              <a:solidFill>
                <a:schemeClr val="tx1"/>
              </a:solidFill>
              <a:latin typeface="Garamond"/>
              <a:ea typeface="Avenir"/>
            </a:endParaRPr>
          </a:p>
          <a:p>
            <a:pPr marL="0" indent="0"/>
            <a:endParaRPr lang="en-US"/>
          </a:p>
        </p:txBody>
      </p:sp>
      <p:sp>
        <p:nvSpPr>
          <p:cNvPr id="505" name="Google Shape;5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760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019548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en-US"/>
          </a:p>
        </p:txBody>
      </p:sp>
      <p:sp>
        <p:nvSpPr>
          <p:cNvPr id="505" name="Google Shape;5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3178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baseline="0" dirty="0">
                <a:solidFill>
                  <a:schemeClr val="dk1"/>
                </a:solidFill>
                <a:latin typeface="Calibri"/>
                <a:ea typeface="Calibri"/>
                <a:cs typeface="Calibri"/>
                <a:sym typeface="Calibri"/>
              </a:rPr>
              <a:t>The null hypothesis of no serial correlation in the residuals is rejected for both a VAR (6) (i.e., p-value&lt;0.05) – slides 67-68 of the Week 7 presentation by Professor </a:t>
            </a:r>
            <a:r>
              <a:rPr lang="en-US" sz="1200" b="0" i="0" u="none" strike="noStrike" cap="none" baseline="0" dirty="0" err="1">
                <a:solidFill>
                  <a:schemeClr val="dk1"/>
                </a:solidFill>
                <a:latin typeface="Calibri"/>
                <a:ea typeface="Calibri"/>
                <a:cs typeface="Calibri"/>
                <a:sym typeface="Calibri"/>
              </a:rPr>
              <a:t>Abado</a:t>
            </a:r>
            <a:r>
              <a:rPr lang="en-US" sz="1200" b="0" i="0" u="none" strike="noStrike" cap="none" baseline="0" dirty="0">
                <a:solidFill>
                  <a:schemeClr val="dk1"/>
                </a:solidFill>
                <a:latin typeface="Calibri"/>
                <a:ea typeface="Calibri"/>
                <a:cs typeface="Calibri"/>
                <a:sym typeface="Calibri"/>
              </a:rPr>
              <a:t>. </a:t>
            </a:r>
          </a:p>
        </p:txBody>
      </p:sp>
      <p:sp>
        <p:nvSpPr>
          <p:cNvPr id="505" name="Google Shape;5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615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19078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958315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Each group member was an equal contributor to the final project. We each completed EDA, experimented with different models, and contributed to the final report. Additionally, we were individually responsible for inclusion of the following models:</a:t>
            </a:r>
            <a:br>
              <a:rPr lang="en-US" dirty="0"/>
            </a:br>
            <a:r>
              <a:rPr lang="en-US" sz="1200" b="0" i="0" u="none" strike="noStrike" cap="none" dirty="0">
                <a:solidFill>
                  <a:schemeClr val="dk1"/>
                </a:solidFill>
                <a:effectLst/>
                <a:latin typeface="Calibri"/>
                <a:ea typeface="Calibri"/>
                <a:cs typeface="Calibri"/>
                <a:sym typeface="Calibri"/>
              </a:rPr>
              <a:t>·     Chris: Exponential Smoothing</a:t>
            </a:r>
            <a:br>
              <a:rPr lang="en-US" dirty="0"/>
            </a:br>
            <a:r>
              <a:rPr lang="en-US" sz="1200" b="0" i="0" u="none" strike="noStrike" cap="none" dirty="0">
                <a:solidFill>
                  <a:schemeClr val="dk1"/>
                </a:solidFill>
                <a:effectLst/>
                <a:latin typeface="Calibri"/>
                <a:ea typeface="Calibri"/>
                <a:cs typeface="Calibri"/>
                <a:sym typeface="Calibri"/>
              </a:rPr>
              <a:t>·     Mike: </a:t>
            </a:r>
            <a:r>
              <a:rPr lang="en-US" sz="1200" b="0" i="0" u="none" strike="noStrike" cap="none" dirty="0" err="1">
                <a:solidFill>
                  <a:schemeClr val="dk1"/>
                </a:solidFill>
                <a:effectLst/>
                <a:latin typeface="Calibri"/>
                <a:ea typeface="Calibri"/>
                <a:cs typeface="Calibri"/>
                <a:sym typeface="Calibri"/>
              </a:rPr>
              <a:t>sARIMA</a:t>
            </a:r>
            <a:br>
              <a:rPr lang="en-US" dirty="0"/>
            </a:br>
            <a:r>
              <a:rPr lang="en-US" sz="1200" b="0" i="0" u="none" strike="noStrike" cap="none" dirty="0">
                <a:solidFill>
                  <a:schemeClr val="dk1"/>
                </a:solidFill>
                <a:effectLst/>
                <a:latin typeface="Calibri"/>
                <a:ea typeface="Calibri"/>
                <a:cs typeface="Calibri"/>
                <a:sym typeface="Calibri"/>
              </a:rPr>
              <a:t>·     Kyla: Regression with ARIMA errors</a:t>
            </a:r>
            <a:br>
              <a:rPr lang="en-US" dirty="0"/>
            </a:br>
            <a:r>
              <a:rPr lang="en-US" sz="1200" b="0" i="0" u="none" strike="noStrike" cap="none" dirty="0">
                <a:solidFill>
                  <a:schemeClr val="dk1"/>
                </a:solidFill>
                <a:effectLst/>
                <a:latin typeface="Calibri"/>
                <a:ea typeface="Calibri"/>
                <a:cs typeface="Calibri"/>
                <a:sym typeface="Calibri"/>
              </a:rPr>
              <a:t>·     Oleksiy: VAR</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6996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5207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Zillow: 12 years of monthly observations. Starts right before housing crisis and ends Dec 2019. </a:t>
            </a:r>
          </a:p>
          <a:p>
            <a:pPr marL="0" lvl="0" indent="0" algn="l" rtl="0">
              <a:spcBef>
                <a:spcPts val="0"/>
              </a:spcBef>
              <a:spcAft>
                <a:spcPts val="0"/>
              </a:spcAft>
              <a:buNone/>
            </a:pPr>
            <a:endParaRPr lang="en-US"/>
          </a:p>
          <a:p>
            <a:pPr marL="0" lvl="0" indent="0" algn="l" rtl="0">
              <a:spcBef>
                <a:spcPts val="0"/>
              </a:spcBef>
              <a:spcAft>
                <a:spcPts val="0"/>
              </a:spcAft>
              <a:buNone/>
            </a:pPr>
            <a:r>
              <a:rPr lang="en-US"/>
              <a:t>Other Data: Don't talk about this, just say it's used in VAR model.</a:t>
            </a: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97370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Chicago - Blue. Pretty close to the National average, but with seasonality.</a:t>
            </a:r>
          </a:p>
          <a:p>
            <a:endParaRPr lang="en-US"/>
          </a:p>
          <a:p>
            <a:r>
              <a:rPr lang="en-US"/>
              <a:t>Northern cities show seasonality</a:t>
            </a:r>
          </a:p>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470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indent="-457200" algn="just" rtl="0">
              <a:lnSpc>
                <a:spcPct val="150000"/>
              </a:lnSpc>
              <a:spcBef>
                <a:spcPts val="0"/>
              </a:spcBef>
              <a:spcAft>
                <a:spcPts val="0"/>
              </a:spcAft>
              <a:buClr>
                <a:schemeClr val="dk1"/>
              </a:buClr>
              <a:buSzPts val="2800"/>
              <a:buFont typeface="Arial" panose="020B0604020202020204" pitchFamily="34" charset="0"/>
              <a:buChar char="•"/>
            </a:pPr>
            <a:r>
              <a:rPr lang="en-US">
                <a:latin typeface="Garamond"/>
                <a:ea typeface="Garamond"/>
                <a:cs typeface="Garamond"/>
                <a:sym typeface="Garamond"/>
              </a:rPr>
              <a:t>Non-stationary</a:t>
            </a:r>
          </a:p>
          <a:p>
            <a:pPr lvl="0" indent="-457200" algn="just" rtl="0">
              <a:lnSpc>
                <a:spcPct val="150000"/>
              </a:lnSpc>
              <a:spcBef>
                <a:spcPts val="0"/>
              </a:spcBef>
              <a:spcAft>
                <a:spcPts val="0"/>
              </a:spcAft>
              <a:buClr>
                <a:schemeClr val="dk1"/>
              </a:buClr>
              <a:buSzPts val="2800"/>
              <a:buFont typeface="Arial" panose="020B0604020202020204" pitchFamily="34" charset="0"/>
              <a:buChar char="•"/>
            </a:pPr>
            <a:r>
              <a:rPr lang="en-US">
                <a:latin typeface="Garamond"/>
                <a:ea typeface="Garamond"/>
                <a:cs typeface="Garamond"/>
                <a:sym typeface="Garamond"/>
              </a:rPr>
              <a:t>Unusual high seasonality</a:t>
            </a:r>
          </a:p>
          <a:p>
            <a:pPr lvl="0" indent="-457200" algn="just" rtl="0">
              <a:lnSpc>
                <a:spcPct val="150000"/>
              </a:lnSpc>
              <a:spcBef>
                <a:spcPts val="0"/>
              </a:spcBef>
              <a:spcAft>
                <a:spcPts val="0"/>
              </a:spcAft>
              <a:buClr>
                <a:schemeClr val="dk1"/>
              </a:buClr>
              <a:buSzPts val="2800"/>
              <a:buFont typeface="Arial" panose="020B0604020202020204" pitchFamily="34" charset="0"/>
              <a:buChar char="•"/>
            </a:pPr>
            <a:r>
              <a:rPr lang="en-US">
                <a:latin typeface="Garamond"/>
                <a:ea typeface="Garamond"/>
                <a:cs typeface="Garamond"/>
                <a:sym typeface="Garamond"/>
              </a:rPr>
              <a:t>Two trends – down and up</a:t>
            </a:r>
          </a:p>
          <a:p>
            <a:pPr lvl="0" indent="-457200" algn="just" rtl="0">
              <a:lnSpc>
                <a:spcPct val="150000"/>
              </a:lnSpc>
              <a:spcBef>
                <a:spcPts val="0"/>
              </a:spcBef>
              <a:spcAft>
                <a:spcPts val="0"/>
              </a:spcAft>
              <a:buClr>
                <a:schemeClr val="dk1"/>
              </a:buClr>
              <a:buSzPts val="2800"/>
              <a:buFont typeface="Arial" panose="020B0604020202020204" pitchFamily="34" charset="0"/>
              <a:buChar char="•"/>
            </a:pPr>
            <a:r>
              <a:rPr lang="en-US">
                <a:latin typeface="Garamond"/>
                <a:ea typeface="Garamond"/>
                <a:cs typeface="Garamond"/>
                <a:sym typeface="Garamond"/>
              </a:rPr>
              <a:t>The same magnitude</a:t>
            </a:r>
          </a:p>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a:latin typeface="Garamond"/>
              <a:ea typeface="Garamond"/>
              <a:cs typeface="Garamond"/>
              <a:sym typeface="Garamond"/>
            </a:endParaRPr>
          </a:p>
          <a:p>
            <a:pPr lvl="0" indent="-457200" algn="just" rtl="0">
              <a:lnSpc>
                <a:spcPct val="9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90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Slow decay of </a:t>
            </a:r>
            <a:r>
              <a:rPr lang="en-US" err="1"/>
              <a:t>acf</a:t>
            </a:r>
            <a:r>
              <a:rPr lang="en-US"/>
              <a:t> and </a:t>
            </a:r>
            <a:r>
              <a:rPr lang="en-US" err="1"/>
              <a:t>pacf</a:t>
            </a:r>
            <a:r>
              <a:rPr lang="en-US"/>
              <a:t> indicates both auto regression and moving average </a:t>
            </a:r>
          </a:p>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71291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8672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707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3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 name="Google Shape;18;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4" name="Google Shape;24;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3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3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1" name="Google Shape;41;p3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8" name="Google Shape;48;p3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9" name="Google Shape;49;p3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50" name="Google Shape;50;p3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 name="Google Shape;51;p3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2" name="Google Shape;62;p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4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9" name="Google Shape;69;p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leksiyAnokhin/MSCA-31008-Data-Mining-Principles-Team-Projec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4.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5113" y="0"/>
            <a:ext cx="12197113" cy="3779312"/>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
          <p:cNvSpPr txBox="1">
            <a:spLocks noGrp="1"/>
          </p:cNvSpPr>
          <p:nvPr>
            <p:ph type="subTitle" idx="1"/>
          </p:nvPr>
        </p:nvSpPr>
        <p:spPr>
          <a:xfrm>
            <a:off x="364666" y="2323007"/>
            <a:ext cx="11457543" cy="82296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6000"/>
              <a:buNone/>
            </a:pPr>
            <a:r>
              <a:rPr lang="en-US" sz="4800" b="1">
                <a:solidFill>
                  <a:schemeClr val="lt1"/>
                </a:solidFill>
                <a:latin typeface="Garamond"/>
                <a:sym typeface="Garamond"/>
              </a:rPr>
              <a:t>Forecasting Chicago </a:t>
            </a:r>
          </a:p>
          <a:p>
            <a:pPr marL="0" lvl="0" indent="0" algn="ctr" rtl="0">
              <a:lnSpc>
                <a:spcPct val="90000"/>
              </a:lnSpc>
              <a:spcBef>
                <a:spcPts val="0"/>
              </a:spcBef>
              <a:spcAft>
                <a:spcPts val="0"/>
              </a:spcAft>
              <a:buClr>
                <a:schemeClr val="lt1"/>
              </a:buClr>
              <a:buSzPts val="6000"/>
              <a:buNone/>
            </a:pPr>
            <a:r>
              <a:rPr lang="en-US" sz="4800" b="1">
                <a:solidFill>
                  <a:schemeClr val="lt1"/>
                </a:solidFill>
                <a:latin typeface="Garamond"/>
                <a:sym typeface="Garamond"/>
              </a:rPr>
              <a:t>Home Prices</a:t>
            </a:r>
            <a:endParaRPr lang="en-US" sz="1800"/>
          </a:p>
        </p:txBody>
      </p:sp>
      <p:sp>
        <p:nvSpPr>
          <p:cNvPr id="91" name="Google Shape;91;p2"/>
          <p:cNvSpPr txBox="1"/>
          <p:nvPr/>
        </p:nvSpPr>
        <p:spPr>
          <a:xfrm>
            <a:off x="639637" y="3932018"/>
            <a:ext cx="10907600" cy="1754286"/>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Garamond"/>
                <a:ea typeface="Avenir"/>
                <a:sym typeface="Avenir"/>
              </a:rPr>
              <a:t>Oleksiy </a:t>
            </a:r>
            <a:r>
              <a:rPr lang="en-US" sz="2400" b="1" dirty="0" err="1">
                <a:solidFill>
                  <a:schemeClr val="dk1"/>
                </a:solidFill>
                <a:latin typeface="Garamond"/>
                <a:ea typeface="Avenir"/>
                <a:sym typeface="Avenir"/>
              </a:rPr>
              <a:t>Anokhin</a:t>
            </a:r>
            <a:r>
              <a:rPr lang="en-US" sz="2400" b="1" dirty="0">
                <a:solidFill>
                  <a:schemeClr val="dk1"/>
                </a:solidFill>
                <a:latin typeface="Garamond"/>
                <a:ea typeface="Avenir"/>
                <a:sym typeface="Avenir"/>
              </a:rPr>
              <a:t>, C</a:t>
            </a:r>
            <a:r>
              <a:rPr lang="en-US" sz="2400" b="1" dirty="0">
                <a:solidFill>
                  <a:schemeClr val="dk1"/>
                </a:solidFill>
                <a:latin typeface="Garamond"/>
                <a:ea typeface="Avenir"/>
                <a:cs typeface="Avenir"/>
                <a:sym typeface="Avenir"/>
              </a:rPr>
              <a:t>hris Reimann, Kyla </a:t>
            </a:r>
            <a:r>
              <a:rPr lang="en-US" sz="2400" b="1" dirty="0" err="1">
                <a:solidFill>
                  <a:schemeClr val="dk1"/>
                </a:solidFill>
                <a:latin typeface="Garamond"/>
                <a:ea typeface="Avenir"/>
                <a:cs typeface="Avenir"/>
                <a:sym typeface="Avenir"/>
              </a:rPr>
              <a:t>Ronellenfitsch</a:t>
            </a:r>
            <a:r>
              <a:rPr lang="en-US" sz="2400" b="1" dirty="0">
                <a:solidFill>
                  <a:schemeClr val="dk1"/>
                </a:solidFill>
                <a:latin typeface="Garamond"/>
                <a:ea typeface="Avenir"/>
                <a:cs typeface="Avenir"/>
                <a:sym typeface="Avenir"/>
              </a:rPr>
              <a:t>,  Mike Thompson</a:t>
            </a:r>
          </a:p>
          <a:p>
            <a:pPr marL="0" marR="0" lvl="0" indent="0" algn="ctr" rtl="0">
              <a:spcBef>
                <a:spcPts val="0"/>
              </a:spcBef>
              <a:spcAft>
                <a:spcPts val="0"/>
              </a:spcAft>
              <a:buNone/>
            </a:pPr>
            <a:endParaRPr lang="en-US" sz="1100" b="1" dirty="0">
              <a:solidFill>
                <a:schemeClr val="dk1"/>
              </a:solidFill>
              <a:latin typeface="Garamond" panose="02020404030301010803" pitchFamily="18" charset="0"/>
              <a:ea typeface="Avenir"/>
              <a:cs typeface="Avenir"/>
              <a:sym typeface="Avenir"/>
            </a:endParaRPr>
          </a:p>
          <a:p>
            <a:pPr marL="0" marR="0" lvl="0" indent="0" algn="ctr" rtl="0">
              <a:spcBef>
                <a:spcPts val="0"/>
              </a:spcBef>
              <a:spcAft>
                <a:spcPts val="0"/>
              </a:spcAft>
              <a:buNone/>
            </a:pPr>
            <a:r>
              <a:rPr lang="en-US" sz="2400" b="1" dirty="0">
                <a:solidFill>
                  <a:schemeClr val="dk1"/>
                </a:solidFill>
                <a:latin typeface="Garamond" panose="02020404030301010803" pitchFamily="18" charset="0"/>
                <a:ea typeface="Avenir"/>
                <a:cs typeface="Avenir"/>
                <a:sym typeface="Avenir"/>
              </a:rPr>
              <a:t>Time Series Analysis and Forecasting</a:t>
            </a:r>
            <a:endParaRPr sz="2400" b="1" dirty="0">
              <a:solidFill>
                <a:schemeClr val="dk1"/>
              </a:solidFill>
              <a:latin typeface="Garamond" panose="02020404030301010803" pitchFamily="18" charset="0"/>
              <a:ea typeface="Avenir"/>
              <a:cs typeface="Avenir"/>
              <a:sym typeface="Avenir"/>
            </a:endParaRPr>
          </a:p>
          <a:p>
            <a:pPr marL="0" marR="0" lvl="0" indent="0" algn="ctr" rtl="0">
              <a:spcBef>
                <a:spcPts val="0"/>
              </a:spcBef>
              <a:spcAft>
                <a:spcPts val="0"/>
              </a:spcAft>
              <a:buNone/>
            </a:pPr>
            <a:r>
              <a:rPr lang="en-US" sz="2400" b="1" dirty="0">
                <a:solidFill>
                  <a:schemeClr val="dk1"/>
                </a:solidFill>
                <a:latin typeface="Garamond" panose="02020404030301010803" pitchFamily="18" charset="0"/>
                <a:ea typeface="Garamond"/>
                <a:cs typeface="Garamond"/>
                <a:sym typeface="Garamond"/>
              </a:rPr>
              <a:t>University of Chicago</a:t>
            </a:r>
          </a:p>
          <a:p>
            <a:pPr marL="0" marR="0" lvl="0" indent="0" algn="ctr" rtl="0">
              <a:spcBef>
                <a:spcPts val="0"/>
              </a:spcBef>
              <a:spcAft>
                <a:spcPts val="0"/>
              </a:spcAft>
              <a:buNone/>
            </a:pPr>
            <a:r>
              <a:rPr lang="en-US" sz="2400" b="1" dirty="0">
                <a:solidFill>
                  <a:schemeClr val="dk1"/>
                </a:solidFill>
                <a:latin typeface="Garamond" panose="02020404030301010803" pitchFamily="18" charset="0"/>
                <a:ea typeface="Garamond"/>
                <a:cs typeface="Garamond"/>
                <a:sym typeface="Garamond"/>
              </a:rPr>
              <a:t>December 11, 2020</a:t>
            </a:r>
            <a:endParaRPr sz="24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Model Selection</a:t>
            </a:r>
            <a:endParaRPr b="1">
              <a:latin typeface="Garamond" panose="02020404030301010803" pitchFamily="18" charset="0"/>
            </a:endParaRPr>
          </a:p>
        </p:txBody>
      </p:sp>
      <p:sp>
        <p:nvSpPr>
          <p:cNvPr id="5" name="Google Shape;119;p4">
            <a:extLst>
              <a:ext uri="{FF2B5EF4-FFF2-40B4-BE49-F238E27FC236}">
                <a16:creationId xmlns:a16="http://schemas.microsoft.com/office/drawing/2014/main" id="{6CF435D2-D4E0-DF4F-8601-D63F93450E06}"/>
              </a:ext>
            </a:extLst>
          </p:cNvPr>
          <p:cNvSpPr txBox="1">
            <a:spLocks noGrp="1"/>
          </p:cNvSpPr>
          <p:nvPr>
            <p:ph type="body" idx="1"/>
          </p:nvPr>
        </p:nvSpPr>
        <p:spPr>
          <a:xfrm>
            <a:off x="2137223" y="1983323"/>
            <a:ext cx="8435062" cy="2887051"/>
          </a:xfrm>
          <a:prstGeom prst="rect">
            <a:avLst/>
          </a:prstGeom>
          <a:noFill/>
          <a:ln>
            <a:noFill/>
          </a:ln>
        </p:spPr>
        <p:txBody>
          <a:bodyPr spcFirstLastPara="1" wrap="square" lIns="91425" tIns="45700" rIns="91425" bIns="45700" anchor="t" anchorCtr="0">
            <a:noAutofit/>
          </a:bodyPr>
          <a:lstStyle/>
          <a:p>
            <a:pPr lvl="0" indent="-457200" algn="just">
              <a:lnSpc>
                <a:spcPct val="100000"/>
              </a:lnSpc>
              <a:spcBef>
                <a:spcPts val="0"/>
              </a:spcBef>
              <a:buSzPct val="75000"/>
              <a:buFont typeface="+mj-lt"/>
              <a:buAutoNum type="arabicPeriod"/>
            </a:pPr>
            <a:r>
              <a:rPr lang="en-US" sz="3200" dirty="0">
                <a:latin typeface="Garamond"/>
              </a:rPr>
              <a:t>Exponential Smoothing</a:t>
            </a:r>
          </a:p>
          <a:p>
            <a:pPr lvl="0" indent="-457200" algn="just">
              <a:lnSpc>
                <a:spcPct val="100000"/>
              </a:lnSpc>
              <a:spcBef>
                <a:spcPts val="0"/>
              </a:spcBef>
              <a:buSzPct val="75000"/>
              <a:buFont typeface="+mj-lt"/>
              <a:buAutoNum type="arabicPeriod"/>
            </a:pPr>
            <a:endParaRPr lang="en-US" sz="3200" dirty="0">
              <a:latin typeface="Garamond"/>
            </a:endParaRPr>
          </a:p>
          <a:p>
            <a:pPr lvl="0" indent="-457200" algn="just">
              <a:lnSpc>
                <a:spcPct val="100000"/>
              </a:lnSpc>
              <a:spcBef>
                <a:spcPts val="0"/>
              </a:spcBef>
              <a:buSzPct val="75000"/>
              <a:buFont typeface="+mj-lt"/>
              <a:buAutoNum type="arabicPeriod"/>
            </a:pPr>
            <a:r>
              <a:rPr lang="en-US" sz="3200" dirty="0" err="1">
                <a:latin typeface="Garamond"/>
              </a:rPr>
              <a:t>sARIMA</a:t>
            </a:r>
            <a:endParaRPr lang="en-US" sz="3200" dirty="0">
              <a:latin typeface="Garamond"/>
            </a:endParaRPr>
          </a:p>
          <a:p>
            <a:pPr lvl="0" indent="-457200" algn="just">
              <a:lnSpc>
                <a:spcPct val="100000"/>
              </a:lnSpc>
              <a:spcBef>
                <a:spcPts val="0"/>
              </a:spcBef>
              <a:buSzPct val="75000"/>
              <a:buFont typeface="+mj-lt"/>
              <a:buAutoNum type="arabicPeriod"/>
            </a:pPr>
            <a:endParaRPr lang="en-US" sz="3200" dirty="0">
              <a:latin typeface="Garamond"/>
            </a:endParaRPr>
          </a:p>
          <a:p>
            <a:pPr lvl="0" indent="-457200" algn="just">
              <a:lnSpc>
                <a:spcPct val="100000"/>
              </a:lnSpc>
              <a:spcBef>
                <a:spcPts val="0"/>
              </a:spcBef>
              <a:buSzPct val="75000"/>
              <a:buFont typeface="+mj-lt"/>
              <a:buAutoNum type="arabicPeriod"/>
            </a:pPr>
            <a:r>
              <a:rPr lang="en-US" sz="3200" dirty="0">
                <a:latin typeface="Garamond"/>
              </a:rPr>
              <a:t>Regression with ARIMA errors</a:t>
            </a:r>
          </a:p>
          <a:p>
            <a:pPr lvl="0" indent="-457200" algn="just">
              <a:lnSpc>
                <a:spcPct val="100000"/>
              </a:lnSpc>
              <a:spcBef>
                <a:spcPts val="0"/>
              </a:spcBef>
              <a:buSzPct val="75000"/>
              <a:buFont typeface="+mj-lt"/>
              <a:buAutoNum type="arabicPeriod"/>
            </a:pPr>
            <a:endParaRPr lang="en-US" sz="3200" dirty="0">
              <a:latin typeface="Garamond"/>
            </a:endParaRPr>
          </a:p>
          <a:p>
            <a:pPr lvl="0" indent="-457200" algn="just">
              <a:lnSpc>
                <a:spcPct val="100000"/>
              </a:lnSpc>
              <a:spcBef>
                <a:spcPts val="0"/>
              </a:spcBef>
              <a:buSzPct val="75000"/>
              <a:buFont typeface="+mj-lt"/>
              <a:buAutoNum type="arabicPeriod"/>
            </a:pPr>
            <a:r>
              <a:rPr lang="en-US" sz="3200" dirty="0">
                <a:latin typeface="Garamond"/>
              </a:rPr>
              <a:t>Vector Autoregression (VAR)</a:t>
            </a:r>
          </a:p>
        </p:txBody>
      </p:sp>
      <p:sp>
        <p:nvSpPr>
          <p:cNvPr id="6" name="Google Shape;120;p4">
            <a:extLst>
              <a:ext uri="{FF2B5EF4-FFF2-40B4-BE49-F238E27FC236}">
                <a16:creationId xmlns:a16="http://schemas.microsoft.com/office/drawing/2014/main" id="{A0AA18D7-9B38-5240-A93D-C80E79CBB70B}"/>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6006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6" name="Google Shape;118;p4">
            <a:extLst>
              <a:ext uri="{FF2B5EF4-FFF2-40B4-BE49-F238E27FC236}">
                <a16:creationId xmlns:a16="http://schemas.microsoft.com/office/drawing/2014/main" id="{E0E420BF-FA34-E546-9588-180393F1922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Exponential Smoothing</a:t>
            </a:r>
            <a:br>
              <a:rPr lang="en-US" b="1">
                <a:latin typeface="Garamond" panose="02020404030301010803" pitchFamily="18" charset="0"/>
              </a:rPr>
            </a:br>
            <a:r>
              <a:rPr lang="en-US" sz="2000" b="1">
                <a:latin typeface="Garamond" panose="02020404030301010803" pitchFamily="18" charset="0"/>
              </a:rPr>
              <a:t>Unaltered Data – Initial Impressions</a:t>
            </a:r>
            <a:endParaRPr sz="2000" b="1">
              <a:latin typeface="Garamond" panose="02020404030301010803" pitchFamily="18" charset="0"/>
            </a:endParaRPr>
          </a:p>
        </p:txBody>
      </p:sp>
      <p:sp>
        <p:nvSpPr>
          <p:cNvPr id="8" name="Google Shape;120;p4">
            <a:extLst>
              <a:ext uri="{FF2B5EF4-FFF2-40B4-BE49-F238E27FC236}">
                <a16:creationId xmlns:a16="http://schemas.microsoft.com/office/drawing/2014/main" id="{EFEC1643-0BFC-5542-BEF2-F5C49C0B3372}"/>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DEFF296A-3B92-8D46-8C3F-E3AA06D6DB48}"/>
              </a:ext>
            </a:extLst>
          </p:cNvPr>
          <p:cNvPicPr>
            <a:picLocks noChangeAspect="1"/>
          </p:cNvPicPr>
          <p:nvPr/>
        </p:nvPicPr>
        <p:blipFill>
          <a:blip r:embed="rId3"/>
          <a:stretch>
            <a:fillRect/>
          </a:stretch>
        </p:blipFill>
        <p:spPr>
          <a:xfrm>
            <a:off x="4434817" y="1690688"/>
            <a:ext cx="6783557" cy="4283332"/>
          </a:xfrm>
          <a:prstGeom prst="rect">
            <a:avLst/>
          </a:prstGeom>
        </p:spPr>
      </p:pic>
      <p:sp>
        <p:nvSpPr>
          <p:cNvPr id="10" name="Text Placeholder 4">
            <a:extLst>
              <a:ext uri="{FF2B5EF4-FFF2-40B4-BE49-F238E27FC236}">
                <a16:creationId xmlns:a16="http://schemas.microsoft.com/office/drawing/2014/main" id="{1C6FE7FF-A503-8348-AF31-82B8834369EF}"/>
              </a:ext>
            </a:extLst>
          </p:cNvPr>
          <p:cNvSpPr txBox="1">
            <a:spLocks/>
          </p:cNvSpPr>
          <p:nvPr/>
        </p:nvSpPr>
        <p:spPr>
          <a:xfrm>
            <a:off x="838200" y="2071033"/>
            <a:ext cx="3175660" cy="352264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200" b="1">
                <a:latin typeface="Garamond" panose="02020404030301010803" pitchFamily="18" charset="0"/>
              </a:rPr>
              <a:t>Trend: </a:t>
            </a:r>
            <a:r>
              <a:rPr lang="en-US" sz="2200">
                <a:latin typeface="Garamond" panose="02020404030301010803" pitchFamily="18" charset="0"/>
              </a:rPr>
              <a:t>Clear trend with a decrease during the housing recession, then additive increase thereafter.</a:t>
            </a:r>
          </a:p>
          <a:p>
            <a:pPr marL="114300" indent="0">
              <a:buFont typeface="Arial"/>
              <a:buNone/>
            </a:pPr>
            <a:r>
              <a:rPr lang="en-US" sz="2200" b="1">
                <a:latin typeface="Garamond" panose="02020404030301010803" pitchFamily="18" charset="0"/>
              </a:rPr>
              <a:t>Seasonality: </a:t>
            </a:r>
            <a:r>
              <a:rPr lang="en-US" sz="2200">
                <a:latin typeface="Garamond" panose="02020404030301010803" pitchFamily="18" charset="0"/>
              </a:rPr>
              <a:t>Appears to be additive as well. </a:t>
            </a:r>
          </a:p>
          <a:p>
            <a:pPr marL="114300" indent="0">
              <a:buFont typeface="Arial"/>
              <a:buNone/>
            </a:pPr>
            <a:r>
              <a:rPr lang="en-US" sz="2200" b="1">
                <a:latin typeface="Garamond" panose="02020404030301010803" pitchFamily="18" charset="0"/>
              </a:rPr>
              <a:t>Remainder: </a:t>
            </a:r>
            <a:r>
              <a:rPr lang="en-US" sz="2200">
                <a:latin typeface="Garamond" panose="02020404030301010803" pitchFamily="18" charset="0"/>
              </a:rPr>
              <a:t>Some clear seasonal autocorrelation left. </a:t>
            </a:r>
          </a:p>
        </p:txBody>
      </p:sp>
    </p:spTree>
    <p:extLst>
      <p:ext uri="{BB962C8B-B14F-4D97-AF65-F5344CB8AC3E}">
        <p14:creationId xmlns:p14="http://schemas.microsoft.com/office/powerpoint/2010/main" val="150192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6" name="Google Shape;118;p4">
            <a:extLst>
              <a:ext uri="{FF2B5EF4-FFF2-40B4-BE49-F238E27FC236}">
                <a16:creationId xmlns:a16="http://schemas.microsoft.com/office/drawing/2014/main" id="{E0E420BF-FA34-E546-9588-180393F1922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b="1">
                <a:solidFill>
                  <a:srgbClr val="000000"/>
                </a:solidFill>
                <a:latin typeface="Garamond" panose="02020404030301010803" pitchFamily="18" charset="0"/>
              </a:rPr>
              <a:t>Exponential Smoothing</a:t>
            </a:r>
            <a:br>
              <a:rPr lang="en-US" b="1">
                <a:solidFill>
                  <a:srgbClr val="000000"/>
                </a:solidFill>
                <a:latin typeface="Garamond" panose="02020404030301010803" pitchFamily="18" charset="0"/>
              </a:rPr>
            </a:br>
            <a:r>
              <a:rPr lang="en-US" sz="2000" b="1">
                <a:solidFill>
                  <a:srgbClr val="000000"/>
                </a:solidFill>
                <a:latin typeface="Garamond" panose="02020404030301010803" pitchFamily="18" charset="0"/>
              </a:rPr>
              <a:t>ETS Auto-Generated Model</a:t>
            </a:r>
            <a:endParaRPr b="1">
              <a:latin typeface="Garamond" panose="02020404030301010803" pitchFamily="18" charset="0"/>
            </a:endParaRPr>
          </a:p>
        </p:txBody>
      </p:sp>
      <p:graphicFrame>
        <p:nvGraphicFramePr>
          <p:cNvPr id="5" name="Diagram 4">
            <a:extLst>
              <a:ext uri="{FF2B5EF4-FFF2-40B4-BE49-F238E27FC236}">
                <a16:creationId xmlns:a16="http://schemas.microsoft.com/office/drawing/2014/main" id="{3EBC22BD-F0D6-6142-84D4-C6711FC8FF81}"/>
              </a:ext>
            </a:extLst>
          </p:cNvPr>
          <p:cNvGraphicFramePr/>
          <p:nvPr>
            <p:extLst>
              <p:ext uri="{D42A27DB-BD31-4B8C-83A1-F6EECF244321}">
                <p14:modId xmlns:p14="http://schemas.microsoft.com/office/powerpoint/2010/main" val="3673617614"/>
              </p:ext>
            </p:extLst>
          </p:nvPr>
        </p:nvGraphicFramePr>
        <p:xfrm>
          <a:off x="324591" y="1845067"/>
          <a:ext cx="5771409" cy="4434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ECAB75B2-CA60-D14F-BBE1-F4D77365D555}"/>
              </a:ext>
            </a:extLst>
          </p:cNvPr>
          <p:cNvPicPr>
            <a:picLocks noChangeAspect="1"/>
          </p:cNvPicPr>
          <p:nvPr/>
        </p:nvPicPr>
        <p:blipFill>
          <a:blip r:embed="rId8"/>
          <a:stretch>
            <a:fillRect/>
          </a:stretch>
        </p:blipFill>
        <p:spPr>
          <a:xfrm>
            <a:off x="6096000" y="2413440"/>
            <a:ext cx="5009437" cy="3058984"/>
          </a:xfrm>
          <a:prstGeom prst="rect">
            <a:avLst/>
          </a:prstGeom>
        </p:spPr>
      </p:pic>
    </p:spTree>
    <p:extLst>
      <p:ext uri="{BB962C8B-B14F-4D97-AF65-F5344CB8AC3E}">
        <p14:creationId xmlns:p14="http://schemas.microsoft.com/office/powerpoint/2010/main" val="264715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08E286-0F00-684E-87B8-B9230703283E}"/>
              </a:ext>
            </a:extLst>
          </p:cNvPr>
          <p:cNvPicPr>
            <a:picLocks noChangeAspect="1"/>
          </p:cNvPicPr>
          <p:nvPr/>
        </p:nvPicPr>
        <p:blipFill>
          <a:blip r:embed="rId3"/>
          <a:stretch>
            <a:fillRect/>
          </a:stretch>
        </p:blipFill>
        <p:spPr>
          <a:xfrm>
            <a:off x="6438294" y="1542881"/>
            <a:ext cx="3444112" cy="2167247"/>
          </a:xfrm>
          <a:prstGeom prst="rect">
            <a:avLst/>
          </a:prstGeom>
        </p:spPr>
      </p:pic>
      <p:pic>
        <p:nvPicPr>
          <p:cNvPr id="5" name="Picture 4">
            <a:extLst>
              <a:ext uri="{FF2B5EF4-FFF2-40B4-BE49-F238E27FC236}">
                <a16:creationId xmlns:a16="http://schemas.microsoft.com/office/drawing/2014/main" id="{45090629-EAFA-7041-AA1C-D48ED388E942}"/>
              </a:ext>
            </a:extLst>
          </p:cNvPr>
          <p:cNvPicPr>
            <a:picLocks noChangeAspect="1"/>
          </p:cNvPicPr>
          <p:nvPr/>
        </p:nvPicPr>
        <p:blipFill>
          <a:blip r:embed="rId4"/>
          <a:stretch>
            <a:fillRect/>
          </a:stretch>
        </p:blipFill>
        <p:spPr>
          <a:xfrm>
            <a:off x="6576946" y="4121688"/>
            <a:ext cx="3429001" cy="2167247"/>
          </a:xfrm>
          <a:prstGeom prst="rect">
            <a:avLst/>
          </a:prstGeom>
        </p:spPr>
      </p:pic>
      <p:sp>
        <p:nvSpPr>
          <p:cNvPr id="11" name="TextBox 10">
            <a:extLst>
              <a:ext uri="{FF2B5EF4-FFF2-40B4-BE49-F238E27FC236}">
                <a16:creationId xmlns:a16="http://schemas.microsoft.com/office/drawing/2014/main" id="{AA6E3045-4598-364B-B015-1FC6B1E4AA28}"/>
              </a:ext>
            </a:extLst>
          </p:cNvPr>
          <p:cNvSpPr txBox="1"/>
          <p:nvPr/>
        </p:nvSpPr>
        <p:spPr>
          <a:xfrm>
            <a:off x="10295678" y="2252145"/>
            <a:ext cx="1358735" cy="584775"/>
          </a:xfrm>
          <a:prstGeom prst="rect">
            <a:avLst/>
          </a:prstGeom>
          <a:noFill/>
        </p:spPr>
        <p:txBody>
          <a:bodyPr wrap="square" rtlCol="0">
            <a:spAutoFit/>
          </a:bodyPr>
          <a:lstStyle/>
          <a:p>
            <a:r>
              <a:rPr lang="en-US" sz="1600" b="1">
                <a:latin typeface="Garamond" panose="02020404030301010803" pitchFamily="18" charset="0"/>
              </a:rPr>
              <a:t>RMSE: 6296</a:t>
            </a:r>
          </a:p>
          <a:p>
            <a:r>
              <a:rPr lang="en-US" sz="1600" b="1">
                <a:latin typeface="Garamond" panose="02020404030301010803" pitchFamily="18" charset="0"/>
              </a:rPr>
              <a:t>MAE: 5399</a:t>
            </a:r>
          </a:p>
        </p:txBody>
      </p:sp>
      <p:sp>
        <p:nvSpPr>
          <p:cNvPr id="12" name="TextBox 11">
            <a:extLst>
              <a:ext uri="{FF2B5EF4-FFF2-40B4-BE49-F238E27FC236}">
                <a16:creationId xmlns:a16="http://schemas.microsoft.com/office/drawing/2014/main" id="{3221C827-0B3C-034B-B67F-5E9837E33F69}"/>
              </a:ext>
            </a:extLst>
          </p:cNvPr>
          <p:cNvSpPr txBox="1"/>
          <p:nvPr/>
        </p:nvSpPr>
        <p:spPr>
          <a:xfrm>
            <a:off x="10295678" y="4912925"/>
            <a:ext cx="1358735" cy="584775"/>
          </a:xfrm>
          <a:prstGeom prst="rect">
            <a:avLst/>
          </a:prstGeom>
          <a:noFill/>
        </p:spPr>
        <p:txBody>
          <a:bodyPr wrap="square" rtlCol="0">
            <a:spAutoFit/>
          </a:bodyPr>
          <a:lstStyle/>
          <a:p>
            <a:r>
              <a:rPr lang="en-US" sz="1600" b="1">
                <a:latin typeface="Garamond" panose="02020404030301010803" pitchFamily="18" charset="0"/>
              </a:rPr>
              <a:t>RMSE: 5428</a:t>
            </a:r>
          </a:p>
          <a:p>
            <a:r>
              <a:rPr lang="en-US" sz="1600" b="1">
                <a:latin typeface="Garamond" panose="02020404030301010803" pitchFamily="18" charset="0"/>
              </a:rPr>
              <a:t>MAE: 4634</a:t>
            </a:r>
          </a:p>
        </p:txBody>
      </p:sp>
      <p:pic>
        <p:nvPicPr>
          <p:cNvPr id="13" name="Picture 12">
            <a:extLst>
              <a:ext uri="{FF2B5EF4-FFF2-40B4-BE49-F238E27FC236}">
                <a16:creationId xmlns:a16="http://schemas.microsoft.com/office/drawing/2014/main" id="{2992F258-0BD7-E74A-8365-632B72A0F155}"/>
              </a:ext>
            </a:extLst>
          </p:cNvPr>
          <p:cNvPicPr>
            <a:picLocks noChangeAspect="1"/>
          </p:cNvPicPr>
          <p:nvPr/>
        </p:nvPicPr>
        <p:blipFill>
          <a:blip r:embed="rId5"/>
          <a:stretch>
            <a:fillRect/>
          </a:stretch>
        </p:blipFill>
        <p:spPr>
          <a:xfrm>
            <a:off x="2649185" y="1542881"/>
            <a:ext cx="3292714" cy="2019469"/>
          </a:xfrm>
          <a:prstGeom prst="rect">
            <a:avLst/>
          </a:prstGeom>
        </p:spPr>
      </p:pic>
      <p:pic>
        <p:nvPicPr>
          <p:cNvPr id="14" name="Picture 13">
            <a:extLst>
              <a:ext uri="{FF2B5EF4-FFF2-40B4-BE49-F238E27FC236}">
                <a16:creationId xmlns:a16="http://schemas.microsoft.com/office/drawing/2014/main" id="{258ABB1A-C45C-EE46-A49A-4C48BDB2B06F}"/>
              </a:ext>
            </a:extLst>
          </p:cNvPr>
          <p:cNvPicPr>
            <a:picLocks noChangeAspect="1"/>
          </p:cNvPicPr>
          <p:nvPr/>
        </p:nvPicPr>
        <p:blipFill>
          <a:blip r:embed="rId6"/>
          <a:stretch>
            <a:fillRect/>
          </a:stretch>
        </p:blipFill>
        <p:spPr>
          <a:xfrm>
            <a:off x="2559041" y="4186688"/>
            <a:ext cx="3398631" cy="2041064"/>
          </a:xfrm>
          <a:prstGeom prst="rect">
            <a:avLst/>
          </a:prstGeom>
        </p:spPr>
      </p:pic>
      <p:sp>
        <p:nvSpPr>
          <p:cNvPr id="15" name="Google Shape;118;p4">
            <a:extLst>
              <a:ext uri="{FF2B5EF4-FFF2-40B4-BE49-F238E27FC236}">
                <a16:creationId xmlns:a16="http://schemas.microsoft.com/office/drawing/2014/main" id="{AEF636D6-CE1A-3349-817B-498D05CF7B72}"/>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buFont typeface="Garamond"/>
              <a:buNone/>
            </a:pPr>
            <a:r>
              <a:rPr lang="en-US" sz="4400" b="1">
                <a:latin typeface="Garamond" panose="02020404030301010803" pitchFamily="18" charset="0"/>
              </a:rPr>
              <a:t>Exponential Smoothing</a:t>
            </a:r>
          </a:p>
          <a:p>
            <a:pPr algn="l">
              <a:buSzPts val="4400"/>
            </a:pPr>
            <a:r>
              <a:rPr lang="en-US" sz="2000" b="1">
                <a:solidFill>
                  <a:srgbClr val="000000"/>
                </a:solidFill>
                <a:latin typeface="Garamond" panose="02020404030301010803" pitchFamily="18" charset="0"/>
              </a:rPr>
              <a:t>ETS Manual Models</a:t>
            </a:r>
            <a:endParaRPr lang="en-US" sz="4400" b="1">
              <a:latin typeface="Garamond" panose="02020404030301010803" pitchFamily="18" charset="0"/>
            </a:endParaRPr>
          </a:p>
        </p:txBody>
      </p:sp>
      <p:sp>
        <p:nvSpPr>
          <p:cNvPr id="17" name="Right Arrow 16">
            <a:extLst>
              <a:ext uri="{FF2B5EF4-FFF2-40B4-BE49-F238E27FC236}">
                <a16:creationId xmlns:a16="http://schemas.microsoft.com/office/drawing/2014/main" id="{DD8D7B98-0051-FA45-8A83-371AB2F7C978}"/>
              </a:ext>
            </a:extLst>
          </p:cNvPr>
          <p:cNvSpPr/>
          <p:nvPr/>
        </p:nvSpPr>
        <p:spPr>
          <a:xfrm>
            <a:off x="324942" y="1690688"/>
            <a:ext cx="1910971" cy="1798216"/>
          </a:xfrm>
          <a:prstGeom prst="rightArrow">
            <a:avLst>
              <a:gd name="adj1" fmla="val 50000"/>
              <a:gd name="adj2" fmla="val 23124"/>
            </a:avLst>
          </a:prstGeom>
          <a:solidFill>
            <a:srgbClr val="127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Garamond" panose="02020404030301010803" pitchFamily="18" charset="0"/>
              </a:rPr>
              <a:t>ETS (A,N,A)</a:t>
            </a:r>
          </a:p>
          <a:p>
            <a:pPr algn="ctr"/>
            <a:r>
              <a:rPr lang="en-US" sz="1600">
                <a:latin typeface="Garamond" panose="02020404030301010803" pitchFamily="18" charset="0"/>
              </a:rPr>
              <a:t>Original Data</a:t>
            </a:r>
          </a:p>
        </p:txBody>
      </p:sp>
      <p:sp>
        <p:nvSpPr>
          <p:cNvPr id="19" name="Rectangle 18">
            <a:extLst>
              <a:ext uri="{FF2B5EF4-FFF2-40B4-BE49-F238E27FC236}">
                <a16:creationId xmlns:a16="http://schemas.microsoft.com/office/drawing/2014/main" id="{668E6DBF-36B2-3741-BAEF-C94590605D8B}"/>
              </a:ext>
            </a:extLst>
          </p:cNvPr>
          <p:cNvSpPr/>
          <p:nvPr/>
        </p:nvSpPr>
        <p:spPr>
          <a:xfrm>
            <a:off x="3555596" y="3526477"/>
            <a:ext cx="1479892" cy="307777"/>
          </a:xfrm>
          <a:prstGeom prst="rect">
            <a:avLst/>
          </a:prstGeom>
        </p:spPr>
        <p:txBody>
          <a:bodyPr wrap="none">
            <a:spAutoFit/>
          </a:bodyPr>
          <a:lstStyle/>
          <a:p>
            <a:pPr lvl="0"/>
            <a:r>
              <a:rPr lang="en-US" err="1">
                <a:latin typeface="Garamond" panose="02020404030301010803" pitchFamily="18" charset="0"/>
              </a:rPr>
              <a:t>Ljung</a:t>
            </a:r>
            <a:r>
              <a:rPr lang="en-US">
                <a:latin typeface="Garamond" panose="02020404030301010803" pitchFamily="18" charset="0"/>
              </a:rPr>
              <a:t>-Box p=0.09</a:t>
            </a:r>
            <a:endParaRPr lang="en-US"/>
          </a:p>
        </p:txBody>
      </p:sp>
      <p:sp>
        <p:nvSpPr>
          <p:cNvPr id="20" name="Rectangle 19">
            <a:extLst>
              <a:ext uri="{FF2B5EF4-FFF2-40B4-BE49-F238E27FC236}">
                <a16:creationId xmlns:a16="http://schemas.microsoft.com/office/drawing/2014/main" id="{CF485F15-89A9-D84C-9518-EAF5FB8FF7DF}"/>
              </a:ext>
            </a:extLst>
          </p:cNvPr>
          <p:cNvSpPr/>
          <p:nvPr/>
        </p:nvSpPr>
        <p:spPr>
          <a:xfrm>
            <a:off x="3555596" y="6185098"/>
            <a:ext cx="1479892" cy="307777"/>
          </a:xfrm>
          <a:prstGeom prst="rect">
            <a:avLst/>
          </a:prstGeom>
        </p:spPr>
        <p:txBody>
          <a:bodyPr wrap="none">
            <a:spAutoFit/>
          </a:bodyPr>
          <a:lstStyle/>
          <a:p>
            <a:pPr lvl="0"/>
            <a:r>
              <a:rPr lang="en-US" err="1">
                <a:latin typeface="Garamond" panose="02020404030301010803" pitchFamily="18" charset="0"/>
              </a:rPr>
              <a:t>Ljung</a:t>
            </a:r>
            <a:r>
              <a:rPr lang="en-US">
                <a:latin typeface="Garamond" panose="02020404030301010803" pitchFamily="18" charset="0"/>
              </a:rPr>
              <a:t>-Box p=0.08</a:t>
            </a:r>
            <a:endParaRPr lang="en-US"/>
          </a:p>
        </p:txBody>
      </p:sp>
      <p:sp>
        <p:nvSpPr>
          <p:cNvPr id="21" name="Right Arrow 20">
            <a:extLst>
              <a:ext uri="{FF2B5EF4-FFF2-40B4-BE49-F238E27FC236}">
                <a16:creationId xmlns:a16="http://schemas.microsoft.com/office/drawing/2014/main" id="{D83BF7C6-881E-7F49-95C3-751F118BAB9A}"/>
              </a:ext>
            </a:extLst>
          </p:cNvPr>
          <p:cNvSpPr/>
          <p:nvPr/>
        </p:nvSpPr>
        <p:spPr>
          <a:xfrm>
            <a:off x="324941" y="4306203"/>
            <a:ext cx="1910971" cy="1798216"/>
          </a:xfrm>
          <a:prstGeom prst="rightArrow">
            <a:avLst>
              <a:gd name="adj1" fmla="val 50000"/>
              <a:gd name="adj2" fmla="val 23124"/>
            </a:avLst>
          </a:prstGeom>
          <a:solidFill>
            <a:srgbClr val="127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Garamond" panose="02020404030301010803" pitchFamily="18" charset="0"/>
              </a:rPr>
              <a:t>ETS (A,N,N)</a:t>
            </a:r>
          </a:p>
          <a:p>
            <a:pPr algn="ctr"/>
            <a:r>
              <a:rPr lang="en-US" sz="1600">
                <a:latin typeface="Garamond" panose="02020404030301010803" pitchFamily="18" charset="0"/>
              </a:rPr>
              <a:t>Differenced, Post 2014 Data</a:t>
            </a:r>
          </a:p>
        </p:txBody>
      </p:sp>
    </p:spTree>
    <p:extLst>
      <p:ext uri="{BB962C8B-B14F-4D97-AF65-F5344CB8AC3E}">
        <p14:creationId xmlns:p14="http://schemas.microsoft.com/office/powerpoint/2010/main" val="4917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6" name="Google Shape;118;p4">
            <a:extLst>
              <a:ext uri="{FF2B5EF4-FFF2-40B4-BE49-F238E27FC236}">
                <a16:creationId xmlns:a16="http://schemas.microsoft.com/office/drawing/2014/main" id="{E0E420BF-FA34-E546-9588-180393F1922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Exponential Smoothing</a:t>
            </a:r>
            <a:br>
              <a:rPr lang="en-US" b="1">
                <a:latin typeface="Garamond" panose="02020404030301010803" pitchFamily="18" charset="0"/>
              </a:rPr>
            </a:br>
            <a:r>
              <a:rPr lang="en-US" sz="2000" b="1">
                <a:latin typeface="Garamond" panose="02020404030301010803" pitchFamily="18" charset="0"/>
              </a:rPr>
              <a:t>City Comparison </a:t>
            </a:r>
            <a:endParaRPr b="1">
              <a:latin typeface="Garamond" panose="02020404030301010803" pitchFamily="18" charset="0"/>
            </a:endParaRPr>
          </a:p>
        </p:txBody>
      </p:sp>
      <p:sp>
        <p:nvSpPr>
          <p:cNvPr id="8" name="Google Shape;120;p4">
            <a:extLst>
              <a:ext uri="{FF2B5EF4-FFF2-40B4-BE49-F238E27FC236}">
                <a16:creationId xmlns:a16="http://schemas.microsoft.com/office/drawing/2014/main" id="{EFEC1643-0BFC-5542-BEF2-F5C49C0B3372}"/>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877D9E11-B635-8340-98C1-7620F2A95925}"/>
              </a:ext>
            </a:extLst>
          </p:cNvPr>
          <p:cNvSpPr txBox="1"/>
          <p:nvPr/>
        </p:nvSpPr>
        <p:spPr>
          <a:xfrm>
            <a:off x="838200" y="1591832"/>
            <a:ext cx="5693042" cy="738664"/>
          </a:xfrm>
          <a:prstGeom prst="rect">
            <a:avLst/>
          </a:prstGeom>
          <a:noFill/>
        </p:spPr>
        <p:txBody>
          <a:bodyPr wrap="square" rtlCol="0">
            <a:spAutoFit/>
          </a:bodyPr>
          <a:lstStyle/>
          <a:p>
            <a:r>
              <a:rPr lang="en-US">
                <a:latin typeface="Garamond" panose="02020404030301010803" pitchFamily="18" charset="0"/>
              </a:rPr>
              <a:t>A benefit of exponential smoothing is how interpretable the model parameters are. As such, we provide a comparison of best models for </a:t>
            </a:r>
          </a:p>
          <a:p>
            <a:r>
              <a:rPr lang="en-US">
                <a:latin typeface="Garamond" panose="02020404030301010803" pitchFamily="18" charset="0"/>
              </a:rPr>
              <a:t>Chicago, Dallas and Los Angeles (constrained to Additive Only).  </a:t>
            </a:r>
          </a:p>
        </p:txBody>
      </p:sp>
      <p:pic>
        <p:nvPicPr>
          <p:cNvPr id="7" name="Picture 6">
            <a:extLst>
              <a:ext uri="{FF2B5EF4-FFF2-40B4-BE49-F238E27FC236}">
                <a16:creationId xmlns:a16="http://schemas.microsoft.com/office/drawing/2014/main" id="{F3D17FA5-7535-474B-AC48-2FCB30D96E20}"/>
              </a:ext>
            </a:extLst>
          </p:cNvPr>
          <p:cNvPicPr>
            <a:picLocks noChangeAspect="1"/>
          </p:cNvPicPr>
          <p:nvPr/>
        </p:nvPicPr>
        <p:blipFill>
          <a:blip r:embed="rId3"/>
          <a:stretch>
            <a:fillRect/>
          </a:stretch>
        </p:blipFill>
        <p:spPr>
          <a:xfrm>
            <a:off x="1161707" y="4609868"/>
            <a:ext cx="3163157" cy="1838837"/>
          </a:xfrm>
          <a:prstGeom prst="rect">
            <a:avLst/>
          </a:prstGeom>
        </p:spPr>
      </p:pic>
      <p:pic>
        <p:nvPicPr>
          <p:cNvPr id="9" name="Picture 8">
            <a:extLst>
              <a:ext uri="{FF2B5EF4-FFF2-40B4-BE49-F238E27FC236}">
                <a16:creationId xmlns:a16="http://schemas.microsoft.com/office/drawing/2014/main" id="{D0938E03-633D-2C46-8CF4-A3B48F04B6CF}"/>
              </a:ext>
            </a:extLst>
          </p:cNvPr>
          <p:cNvPicPr>
            <a:picLocks noChangeAspect="1"/>
          </p:cNvPicPr>
          <p:nvPr/>
        </p:nvPicPr>
        <p:blipFill>
          <a:blip r:embed="rId4"/>
          <a:stretch>
            <a:fillRect/>
          </a:stretch>
        </p:blipFill>
        <p:spPr>
          <a:xfrm>
            <a:off x="1149351" y="2449220"/>
            <a:ext cx="3165649" cy="1838837"/>
          </a:xfrm>
          <a:prstGeom prst="rect">
            <a:avLst/>
          </a:prstGeom>
        </p:spPr>
      </p:pic>
      <p:pic>
        <p:nvPicPr>
          <p:cNvPr id="10" name="Picture 9">
            <a:extLst>
              <a:ext uri="{FF2B5EF4-FFF2-40B4-BE49-F238E27FC236}">
                <a16:creationId xmlns:a16="http://schemas.microsoft.com/office/drawing/2014/main" id="{BCDC1FE4-23FF-5E4E-BA4E-966AF2A640EF}"/>
              </a:ext>
            </a:extLst>
          </p:cNvPr>
          <p:cNvPicPr>
            <a:picLocks noChangeAspect="1"/>
          </p:cNvPicPr>
          <p:nvPr/>
        </p:nvPicPr>
        <p:blipFill>
          <a:blip r:embed="rId5"/>
          <a:stretch>
            <a:fillRect/>
          </a:stretch>
        </p:blipFill>
        <p:spPr>
          <a:xfrm>
            <a:off x="4365617" y="4704732"/>
            <a:ext cx="2631990" cy="1559019"/>
          </a:xfrm>
          <a:prstGeom prst="rect">
            <a:avLst/>
          </a:prstGeom>
        </p:spPr>
      </p:pic>
      <p:pic>
        <p:nvPicPr>
          <p:cNvPr id="13" name="Picture 12">
            <a:extLst>
              <a:ext uri="{FF2B5EF4-FFF2-40B4-BE49-F238E27FC236}">
                <a16:creationId xmlns:a16="http://schemas.microsoft.com/office/drawing/2014/main" id="{B45A74AB-9724-C14A-9150-67732219582D}"/>
              </a:ext>
            </a:extLst>
          </p:cNvPr>
          <p:cNvPicPr>
            <a:picLocks noChangeAspect="1"/>
          </p:cNvPicPr>
          <p:nvPr/>
        </p:nvPicPr>
        <p:blipFill>
          <a:blip r:embed="rId6"/>
          <a:stretch>
            <a:fillRect/>
          </a:stretch>
        </p:blipFill>
        <p:spPr>
          <a:xfrm>
            <a:off x="4389732" y="2547937"/>
            <a:ext cx="2141510" cy="1559019"/>
          </a:xfrm>
          <a:prstGeom prst="rect">
            <a:avLst/>
          </a:prstGeom>
        </p:spPr>
      </p:pic>
      <p:pic>
        <p:nvPicPr>
          <p:cNvPr id="14" name="Picture 13">
            <a:extLst>
              <a:ext uri="{FF2B5EF4-FFF2-40B4-BE49-F238E27FC236}">
                <a16:creationId xmlns:a16="http://schemas.microsoft.com/office/drawing/2014/main" id="{7ADC3B6E-5B72-2B48-AFA3-2A5594E4921E}"/>
              </a:ext>
            </a:extLst>
          </p:cNvPr>
          <p:cNvPicPr>
            <a:picLocks noChangeAspect="1"/>
          </p:cNvPicPr>
          <p:nvPr/>
        </p:nvPicPr>
        <p:blipFill>
          <a:blip r:embed="rId7"/>
          <a:stretch>
            <a:fillRect/>
          </a:stretch>
        </p:blipFill>
        <p:spPr>
          <a:xfrm>
            <a:off x="6766010" y="1251159"/>
            <a:ext cx="2811631" cy="1677393"/>
          </a:xfrm>
          <a:prstGeom prst="rect">
            <a:avLst/>
          </a:prstGeom>
        </p:spPr>
      </p:pic>
      <p:pic>
        <p:nvPicPr>
          <p:cNvPr id="15" name="Picture 14">
            <a:extLst>
              <a:ext uri="{FF2B5EF4-FFF2-40B4-BE49-F238E27FC236}">
                <a16:creationId xmlns:a16="http://schemas.microsoft.com/office/drawing/2014/main" id="{0EAD3690-A768-1E4A-9285-A6E5AC27C4EE}"/>
              </a:ext>
            </a:extLst>
          </p:cNvPr>
          <p:cNvPicPr>
            <a:picLocks noChangeAspect="1"/>
          </p:cNvPicPr>
          <p:nvPr/>
        </p:nvPicPr>
        <p:blipFill>
          <a:blip r:embed="rId8"/>
          <a:stretch>
            <a:fillRect/>
          </a:stretch>
        </p:blipFill>
        <p:spPr>
          <a:xfrm>
            <a:off x="9615651" y="1337068"/>
            <a:ext cx="2413000" cy="984250"/>
          </a:xfrm>
          <a:prstGeom prst="rect">
            <a:avLst/>
          </a:prstGeom>
        </p:spPr>
      </p:pic>
      <p:sp>
        <p:nvSpPr>
          <p:cNvPr id="16" name="TextBox 15">
            <a:extLst>
              <a:ext uri="{FF2B5EF4-FFF2-40B4-BE49-F238E27FC236}">
                <a16:creationId xmlns:a16="http://schemas.microsoft.com/office/drawing/2014/main" id="{33492DB1-3ABD-7C45-BF03-AA1F07AA9439}"/>
              </a:ext>
            </a:extLst>
          </p:cNvPr>
          <p:cNvSpPr txBox="1"/>
          <p:nvPr/>
        </p:nvSpPr>
        <p:spPr>
          <a:xfrm>
            <a:off x="6976902" y="4240409"/>
            <a:ext cx="4963736" cy="954107"/>
          </a:xfrm>
          <a:prstGeom prst="rect">
            <a:avLst/>
          </a:prstGeom>
          <a:noFill/>
          <a:ln>
            <a:solidFill>
              <a:schemeClr val="tx1"/>
            </a:solidFill>
          </a:ln>
        </p:spPr>
        <p:txBody>
          <a:bodyPr wrap="square" rtlCol="0">
            <a:spAutoFit/>
          </a:bodyPr>
          <a:lstStyle/>
          <a:p>
            <a:r>
              <a:rPr lang="en-US" b="1">
                <a:latin typeface="Garamond" panose="02020404030301010803" pitchFamily="18" charset="0"/>
              </a:rPr>
              <a:t>Los Angeles: </a:t>
            </a:r>
            <a:r>
              <a:rPr lang="en-US">
                <a:latin typeface="Garamond" panose="02020404030301010803" pitchFamily="18" charset="0"/>
              </a:rPr>
              <a:t>The alpha value indicates more weight to older values. The beta value also indicates a slightly increasing slope. There is also a little bit of dampening. Market Description: Stable market with houses increasing in value, but increase is slowing down.</a:t>
            </a:r>
          </a:p>
        </p:txBody>
      </p:sp>
      <p:sp>
        <p:nvSpPr>
          <p:cNvPr id="17" name="TextBox 16">
            <a:extLst>
              <a:ext uri="{FF2B5EF4-FFF2-40B4-BE49-F238E27FC236}">
                <a16:creationId xmlns:a16="http://schemas.microsoft.com/office/drawing/2014/main" id="{9293050A-A488-C642-A0FF-BC56FBBB5A9B}"/>
              </a:ext>
            </a:extLst>
          </p:cNvPr>
          <p:cNvSpPr txBox="1"/>
          <p:nvPr/>
        </p:nvSpPr>
        <p:spPr>
          <a:xfrm>
            <a:off x="6976902" y="5449830"/>
            <a:ext cx="4963736" cy="954107"/>
          </a:xfrm>
          <a:prstGeom prst="rect">
            <a:avLst/>
          </a:prstGeom>
          <a:noFill/>
          <a:ln>
            <a:solidFill>
              <a:schemeClr val="tx1"/>
            </a:solidFill>
          </a:ln>
        </p:spPr>
        <p:txBody>
          <a:bodyPr wrap="square" rtlCol="0">
            <a:spAutoFit/>
          </a:bodyPr>
          <a:lstStyle/>
          <a:p>
            <a:r>
              <a:rPr lang="en-US" b="1">
                <a:latin typeface="Garamond" panose="02020404030301010803" pitchFamily="18" charset="0"/>
              </a:rPr>
              <a:t>Dallas: </a:t>
            </a:r>
            <a:r>
              <a:rPr lang="en-US">
                <a:latin typeface="Garamond" panose="02020404030301010803" pitchFamily="18" charset="0"/>
              </a:rPr>
              <a:t>The alpha value indicates more weight to newer values. The beta value also indicates a slightly increasing slope. There is also a little bit of dampening. Market Description: Less stable market with houses increasing in value and not appearing to slow.</a:t>
            </a:r>
          </a:p>
        </p:txBody>
      </p:sp>
      <p:sp>
        <p:nvSpPr>
          <p:cNvPr id="18" name="TextBox 17">
            <a:extLst>
              <a:ext uri="{FF2B5EF4-FFF2-40B4-BE49-F238E27FC236}">
                <a16:creationId xmlns:a16="http://schemas.microsoft.com/office/drawing/2014/main" id="{A658D897-78F9-5B48-9EBF-641BA6381029}"/>
              </a:ext>
            </a:extLst>
          </p:cNvPr>
          <p:cNvSpPr txBox="1"/>
          <p:nvPr/>
        </p:nvSpPr>
        <p:spPr>
          <a:xfrm>
            <a:off x="6985250" y="3259725"/>
            <a:ext cx="4963736" cy="738664"/>
          </a:xfrm>
          <a:prstGeom prst="rect">
            <a:avLst/>
          </a:prstGeom>
          <a:noFill/>
          <a:ln>
            <a:solidFill>
              <a:schemeClr val="tx1"/>
            </a:solidFill>
          </a:ln>
        </p:spPr>
        <p:txBody>
          <a:bodyPr wrap="square" rtlCol="0">
            <a:spAutoFit/>
          </a:bodyPr>
          <a:lstStyle/>
          <a:p>
            <a:r>
              <a:rPr lang="en-US" b="1">
                <a:latin typeface="Garamond" panose="02020404030301010803" pitchFamily="18" charset="0"/>
              </a:rPr>
              <a:t>Chicago: </a:t>
            </a:r>
            <a:r>
              <a:rPr lang="en-US">
                <a:latin typeface="Garamond" panose="02020404030301010803" pitchFamily="18" charset="0"/>
              </a:rPr>
              <a:t>The alpha value indicates more weight to older values. No increase or decrease in trend. Very seasonal. Market Description: Stable market – Buy in the winter sell in the summer. </a:t>
            </a:r>
          </a:p>
        </p:txBody>
      </p:sp>
      <p:sp>
        <p:nvSpPr>
          <p:cNvPr id="19" name="TextBox 18">
            <a:extLst>
              <a:ext uri="{FF2B5EF4-FFF2-40B4-BE49-F238E27FC236}">
                <a16:creationId xmlns:a16="http://schemas.microsoft.com/office/drawing/2014/main" id="{2CC6294B-5F2F-0641-A231-C8C4C51D0FA9}"/>
              </a:ext>
            </a:extLst>
          </p:cNvPr>
          <p:cNvSpPr txBox="1"/>
          <p:nvPr/>
        </p:nvSpPr>
        <p:spPr>
          <a:xfrm>
            <a:off x="6976902" y="884873"/>
            <a:ext cx="931422" cy="307777"/>
          </a:xfrm>
          <a:prstGeom prst="rect">
            <a:avLst/>
          </a:prstGeom>
          <a:noFill/>
        </p:spPr>
        <p:txBody>
          <a:bodyPr wrap="square" rtlCol="0">
            <a:spAutoFit/>
          </a:bodyPr>
          <a:lstStyle/>
          <a:p>
            <a:r>
              <a:rPr lang="en-US" b="1"/>
              <a:t>Chicago </a:t>
            </a:r>
          </a:p>
        </p:txBody>
      </p:sp>
      <p:sp>
        <p:nvSpPr>
          <p:cNvPr id="20" name="TextBox 19">
            <a:extLst>
              <a:ext uri="{FF2B5EF4-FFF2-40B4-BE49-F238E27FC236}">
                <a16:creationId xmlns:a16="http://schemas.microsoft.com/office/drawing/2014/main" id="{F1B0FA80-C229-AC48-9CB7-E4172AAFB01B}"/>
              </a:ext>
            </a:extLst>
          </p:cNvPr>
          <p:cNvSpPr txBox="1"/>
          <p:nvPr/>
        </p:nvSpPr>
        <p:spPr>
          <a:xfrm>
            <a:off x="695996" y="3038448"/>
            <a:ext cx="931422" cy="307777"/>
          </a:xfrm>
          <a:prstGeom prst="rect">
            <a:avLst/>
          </a:prstGeom>
          <a:noFill/>
        </p:spPr>
        <p:txBody>
          <a:bodyPr wrap="square" rtlCol="0">
            <a:spAutoFit/>
          </a:bodyPr>
          <a:lstStyle/>
          <a:p>
            <a:r>
              <a:rPr lang="en-US" b="1"/>
              <a:t>L.A. </a:t>
            </a:r>
          </a:p>
        </p:txBody>
      </p:sp>
      <p:sp>
        <p:nvSpPr>
          <p:cNvPr id="21" name="TextBox 20">
            <a:extLst>
              <a:ext uri="{FF2B5EF4-FFF2-40B4-BE49-F238E27FC236}">
                <a16:creationId xmlns:a16="http://schemas.microsoft.com/office/drawing/2014/main" id="{DEC3B605-D535-974B-A8B7-EFFD220E6A8A}"/>
              </a:ext>
            </a:extLst>
          </p:cNvPr>
          <p:cNvSpPr txBox="1"/>
          <p:nvPr/>
        </p:nvSpPr>
        <p:spPr>
          <a:xfrm>
            <a:off x="531675" y="5317820"/>
            <a:ext cx="931422" cy="307777"/>
          </a:xfrm>
          <a:prstGeom prst="rect">
            <a:avLst/>
          </a:prstGeom>
          <a:noFill/>
        </p:spPr>
        <p:txBody>
          <a:bodyPr wrap="square" rtlCol="0">
            <a:spAutoFit/>
          </a:bodyPr>
          <a:lstStyle/>
          <a:p>
            <a:r>
              <a:rPr lang="en-US" b="1"/>
              <a:t>Dallas </a:t>
            </a:r>
          </a:p>
        </p:txBody>
      </p:sp>
      <p:sp>
        <p:nvSpPr>
          <p:cNvPr id="22" name="TextBox 21">
            <a:extLst>
              <a:ext uri="{FF2B5EF4-FFF2-40B4-BE49-F238E27FC236}">
                <a16:creationId xmlns:a16="http://schemas.microsoft.com/office/drawing/2014/main" id="{4C2252D8-5E84-1944-8500-D727126C796B}"/>
              </a:ext>
            </a:extLst>
          </p:cNvPr>
          <p:cNvSpPr txBox="1"/>
          <p:nvPr/>
        </p:nvSpPr>
        <p:spPr>
          <a:xfrm>
            <a:off x="6979561" y="2951948"/>
            <a:ext cx="4963736" cy="307777"/>
          </a:xfrm>
          <a:prstGeom prst="rect">
            <a:avLst/>
          </a:prstGeom>
          <a:noFill/>
        </p:spPr>
        <p:txBody>
          <a:bodyPr wrap="square" rtlCol="0">
            <a:spAutoFit/>
          </a:bodyPr>
          <a:lstStyle/>
          <a:p>
            <a:r>
              <a:rPr lang="en-US" b="1"/>
              <a:t>Market Descriptions</a:t>
            </a:r>
          </a:p>
        </p:txBody>
      </p:sp>
    </p:spTree>
    <p:extLst>
      <p:ext uri="{BB962C8B-B14F-4D97-AF65-F5344CB8AC3E}">
        <p14:creationId xmlns:p14="http://schemas.microsoft.com/office/powerpoint/2010/main" val="394716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err="1">
                <a:latin typeface="Garamond" panose="02020404030301010803" pitchFamily="18" charset="0"/>
              </a:rPr>
              <a:t>sARIMA</a:t>
            </a:r>
            <a:r>
              <a:rPr lang="en-US" b="1">
                <a:latin typeface="Garamond" panose="02020404030301010803" pitchFamily="18" charset="0"/>
              </a:rPr>
              <a:t> – Model Exploration</a:t>
            </a:r>
            <a:endParaRPr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A97E5B0D-5C53-453A-98FD-E905499CD76B}"/>
              </a:ext>
            </a:extLst>
          </p:cNvPr>
          <p:cNvPicPr>
            <a:picLocks noChangeAspect="1"/>
          </p:cNvPicPr>
          <p:nvPr/>
        </p:nvPicPr>
        <p:blipFill>
          <a:blip r:embed="rId3"/>
          <a:stretch>
            <a:fillRect/>
          </a:stretch>
        </p:blipFill>
        <p:spPr>
          <a:xfrm>
            <a:off x="521110" y="1801401"/>
            <a:ext cx="6920064" cy="3948438"/>
          </a:xfrm>
          <a:prstGeom prst="rect">
            <a:avLst/>
          </a:prstGeom>
        </p:spPr>
      </p:pic>
      <p:sp>
        <p:nvSpPr>
          <p:cNvPr id="12" name="Google Shape;118;p4">
            <a:extLst>
              <a:ext uri="{FF2B5EF4-FFF2-40B4-BE49-F238E27FC236}">
                <a16:creationId xmlns:a16="http://schemas.microsoft.com/office/drawing/2014/main" id="{017254D8-BE3F-4EF2-875E-5F9294F51765}"/>
              </a:ext>
            </a:extLst>
          </p:cNvPr>
          <p:cNvSpPr txBox="1">
            <a:spLocks/>
          </p:cNvSpPr>
          <p:nvPr/>
        </p:nvSpPr>
        <p:spPr>
          <a:xfrm>
            <a:off x="7828059" y="2045528"/>
            <a:ext cx="3842831" cy="39484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lnSpc>
                <a:spcPct val="110000"/>
              </a:lnSpc>
              <a:buSzPct val="75000"/>
              <a:buFont typeface="Arial" panose="020B0604020202020204" pitchFamily="34" charset="0"/>
              <a:buChar char="•"/>
            </a:pPr>
            <a:r>
              <a:rPr lang="en-US" sz="1600">
                <a:latin typeface="Garamond"/>
              </a:rPr>
              <a:t>Transformed data based on EDA</a:t>
            </a:r>
          </a:p>
          <a:p>
            <a:pPr marL="457200" indent="-457200">
              <a:lnSpc>
                <a:spcPct val="110000"/>
              </a:lnSpc>
              <a:buSzPct val="75000"/>
              <a:buFont typeface="Arial" panose="020B0604020202020204" pitchFamily="34" charset="0"/>
              <a:buChar char="•"/>
            </a:pPr>
            <a:endParaRPr lang="en-US" sz="1600">
              <a:latin typeface="Garamond"/>
            </a:endParaRPr>
          </a:p>
          <a:p>
            <a:pPr marL="457200" indent="-457200">
              <a:lnSpc>
                <a:spcPct val="110000"/>
              </a:lnSpc>
              <a:buSzPct val="75000"/>
              <a:buFont typeface="Arial" panose="020B0604020202020204" pitchFamily="34" charset="0"/>
              <a:buChar char="•"/>
            </a:pPr>
            <a:r>
              <a:rPr lang="en-US" sz="1600">
                <a:latin typeface="Garamond"/>
              </a:rPr>
              <a:t>ACF spikes at lags 1, 2, and 12</a:t>
            </a:r>
          </a:p>
          <a:p>
            <a:pPr>
              <a:lnSpc>
                <a:spcPct val="110000"/>
              </a:lnSpc>
              <a:buSzPct val="75000"/>
            </a:pPr>
            <a:endParaRPr lang="en-US" sz="1600">
              <a:latin typeface="Garamond"/>
            </a:endParaRPr>
          </a:p>
          <a:p>
            <a:pPr marL="457200" indent="-457200">
              <a:lnSpc>
                <a:spcPct val="110000"/>
              </a:lnSpc>
              <a:buSzPct val="75000"/>
              <a:buFont typeface="Arial" panose="020B0604020202020204" pitchFamily="34" charset="0"/>
              <a:buChar char="•"/>
            </a:pPr>
            <a:r>
              <a:rPr lang="en-US" sz="1600">
                <a:latin typeface="Garamond"/>
              </a:rPr>
              <a:t>PACF spike at lag 1. Lags 3, 10, and 12 also close to threshold </a:t>
            </a:r>
          </a:p>
          <a:p>
            <a:pPr marL="457200" indent="-457200">
              <a:lnSpc>
                <a:spcPct val="110000"/>
              </a:lnSpc>
              <a:buSzPct val="75000"/>
              <a:buFont typeface="Arial" panose="020B0604020202020204" pitchFamily="34" charset="0"/>
              <a:buChar char="•"/>
            </a:pPr>
            <a:endParaRPr lang="en-US" sz="1600">
              <a:latin typeface="Garamond"/>
            </a:endParaRPr>
          </a:p>
          <a:p>
            <a:pPr marL="457200" indent="-457200">
              <a:lnSpc>
                <a:spcPct val="110000"/>
              </a:lnSpc>
              <a:buSzPct val="75000"/>
              <a:buFont typeface="Arial" panose="020B0604020202020204" pitchFamily="34" charset="0"/>
              <a:buChar char="•"/>
            </a:pPr>
            <a:r>
              <a:rPr lang="en-US" sz="1600">
                <a:latin typeface="Garamond"/>
              </a:rPr>
              <a:t>Use EACF to find candidates for p and q in ARIMA(p,1,q)(P,1,Q)[12], where </a:t>
            </a:r>
            <a:r>
              <a:rPr lang="en-US" sz="1600" err="1">
                <a:latin typeface="Garamond"/>
              </a:rPr>
              <a:t>p,q</a:t>
            </a:r>
            <a:r>
              <a:rPr lang="en-US" sz="1600">
                <a:latin typeface="Garamond"/>
              </a:rPr>
              <a:t>&lt;=3 and P,Q&lt;=1</a:t>
            </a:r>
          </a:p>
          <a:p>
            <a:pPr marL="457200" indent="-457200">
              <a:lnSpc>
                <a:spcPct val="110000"/>
              </a:lnSpc>
              <a:buSzPct val="75000"/>
              <a:buFont typeface="Arial" panose="020B0604020202020204" pitchFamily="34" charset="0"/>
              <a:buChar char="•"/>
            </a:pPr>
            <a:endParaRPr lang="en-US" sz="1600">
              <a:latin typeface="Garamond"/>
            </a:endParaRPr>
          </a:p>
          <a:p>
            <a:pPr marL="457200" indent="-457200">
              <a:lnSpc>
                <a:spcPct val="110000"/>
              </a:lnSpc>
              <a:buSzPct val="75000"/>
              <a:buFont typeface="Arial" panose="020B0604020202020204" pitchFamily="34" charset="0"/>
              <a:buChar char="•"/>
            </a:pPr>
            <a:r>
              <a:rPr lang="en-US" sz="1600">
                <a:latin typeface="Garamond"/>
              </a:rPr>
              <a:t>Pick candidates that perform best on </a:t>
            </a:r>
            <a:r>
              <a:rPr lang="en-US" sz="1600" err="1">
                <a:latin typeface="Garamond"/>
              </a:rPr>
              <a:t>AICc</a:t>
            </a:r>
            <a:r>
              <a:rPr lang="en-US" sz="1600">
                <a:latin typeface="Garamond"/>
              </a:rPr>
              <a:t> and RMSE during 2015</a:t>
            </a:r>
            <a:endParaRPr lang="en-US" sz="1600">
              <a:latin typeface="Garamond" panose="02020404030301010803" pitchFamily="18" charset="0"/>
            </a:endParaRPr>
          </a:p>
        </p:txBody>
      </p:sp>
    </p:spTree>
    <p:extLst>
      <p:ext uri="{BB962C8B-B14F-4D97-AF65-F5344CB8AC3E}">
        <p14:creationId xmlns:p14="http://schemas.microsoft.com/office/powerpoint/2010/main" val="115609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err="1">
                <a:latin typeface="Garamond" panose="02020404030301010803" pitchFamily="18" charset="0"/>
              </a:rPr>
              <a:t>sARIMA</a:t>
            </a:r>
            <a:r>
              <a:rPr lang="en-US" b="1">
                <a:latin typeface="Garamond" panose="02020404030301010803" pitchFamily="18" charset="0"/>
              </a:rPr>
              <a:t> – Cross Validation Results</a:t>
            </a:r>
            <a:endParaRPr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8" name="Table 7">
            <a:extLst>
              <a:ext uri="{FF2B5EF4-FFF2-40B4-BE49-F238E27FC236}">
                <a16:creationId xmlns:a16="http://schemas.microsoft.com/office/drawing/2014/main" id="{6F7570DB-90D7-4154-A04E-71CBBEBE4CB4}"/>
              </a:ext>
            </a:extLst>
          </p:cNvPr>
          <p:cNvGraphicFramePr>
            <a:graphicFrameLocks noGrp="1"/>
          </p:cNvGraphicFramePr>
          <p:nvPr>
            <p:extLst>
              <p:ext uri="{D42A27DB-BD31-4B8C-83A1-F6EECF244321}">
                <p14:modId xmlns:p14="http://schemas.microsoft.com/office/powerpoint/2010/main" val="142196841"/>
              </p:ext>
            </p:extLst>
          </p:nvPr>
        </p:nvGraphicFramePr>
        <p:xfrm>
          <a:off x="7494186" y="3143145"/>
          <a:ext cx="4244968" cy="1200150"/>
        </p:xfrm>
        <a:graphic>
          <a:graphicData uri="http://schemas.openxmlformats.org/drawingml/2006/table">
            <a:tbl>
              <a:tblPr>
                <a:tableStyleId>{0E312740-CF41-4916-87E7-F12403BCB56B}</a:tableStyleId>
              </a:tblPr>
              <a:tblGrid>
                <a:gridCol w="1893654">
                  <a:extLst>
                    <a:ext uri="{9D8B030D-6E8A-4147-A177-3AD203B41FA5}">
                      <a16:colId xmlns:a16="http://schemas.microsoft.com/office/drawing/2014/main" val="210445574"/>
                    </a:ext>
                  </a:extLst>
                </a:gridCol>
                <a:gridCol w="574766">
                  <a:extLst>
                    <a:ext uri="{9D8B030D-6E8A-4147-A177-3AD203B41FA5}">
                      <a16:colId xmlns:a16="http://schemas.microsoft.com/office/drawing/2014/main" val="3014155975"/>
                    </a:ext>
                  </a:extLst>
                </a:gridCol>
                <a:gridCol w="844731">
                  <a:extLst>
                    <a:ext uri="{9D8B030D-6E8A-4147-A177-3AD203B41FA5}">
                      <a16:colId xmlns:a16="http://schemas.microsoft.com/office/drawing/2014/main" val="885739155"/>
                    </a:ext>
                  </a:extLst>
                </a:gridCol>
                <a:gridCol w="931817">
                  <a:extLst>
                    <a:ext uri="{9D8B030D-6E8A-4147-A177-3AD203B41FA5}">
                      <a16:colId xmlns:a16="http://schemas.microsoft.com/office/drawing/2014/main" val="4137344241"/>
                    </a:ext>
                  </a:extLst>
                </a:gridCol>
              </a:tblGrid>
              <a:tr h="200025">
                <a:tc>
                  <a:txBody>
                    <a:bodyPr/>
                    <a:lstStyle/>
                    <a:p>
                      <a:pPr algn="l" fontAlgn="b"/>
                      <a:r>
                        <a:rPr lang="en-US" sz="1100" u="none" strike="noStrike" dirty="0">
                          <a:effectLst/>
                          <a:latin typeface="Garamond" panose="02020404030301010803" pitchFamily="18" charset="0"/>
                        </a:rPr>
                        <a:t>Model</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l" fontAlgn="b"/>
                      <a:r>
                        <a:rPr lang="en-US" sz="1100" b="0" i="0" u="none" strike="noStrike">
                          <a:solidFill>
                            <a:srgbClr val="000000"/>
                          </a:solidFill>
                          <a:effectLst/>
                          <a:latin typeface="Garamond" panose="02020404030301010803" pitchFamily="18" charset="0"/>
                        </a:rPr>
                        <a:t>AICc</a:t>
                      </a:r>
                    </a:p>
                  </a:txBody>
                  <a:tcPr marL="9525" marR="9525" marT="9525" marB="0" anchor="b"/>
                </a:tc>
                <a:tc>
                  <a:txBody>
                    <a:bodyPr/>
                    <a:lstStyle/>
                    <a:p>
                      <a:pPr algn="l" fontAlgn="b"/>
                      <a:r>
                        <a:rPr lang="en-US" sz="1100" u="none" strike="noStrike">
                          <a:effectLst/>
                          <a:latin typeface="Garamond" panose="02020404030301010803" pitchFamily="18" charset="0"/>
                        </a:rPr>
                        <a:t>MAE '16-'18</a:t>
                      </a:r>
                      <a:endParaRPr lang="en-US" sz="1100" b="0" i="0" u="none" strike="noStrike">
                        <a:solidFill>
                          <a:srgbClr val="000000"/>
                        </a:solidFill>
                        <a:effectLst/>
                        <a:latin typeface="Garamond" panose="02020404030301010803" pitchFamily="18" charset="0"/>
                      </a:endParaRPr>
                    </a:p>
                  </a:txBody>
                  <a:tcPr marL="9525" marR="9525" marT="9525" marB="0" anchor="b"/>
                </a:tc>
                <a:tc>
                  <a:txBody>
                    <a:bodyPr/>
                    <a:lstStyle/>
                    <a:p>
                      <a:pPr algn="l" fontAlgn="b"/>
                      <a:r>
                        <a:rPr lang="en-US" sz="1100" u="none" strike="noStrike">
                          <a:effectLst/>
                          <a:latin typeface="Garamond" panose="02020404030301010803" pitchFamily="18" charset="0"/>
                        </a:rPr>
                        <a:t>RMSE ‘16-’18</a:t>
                      </a:r>
                      <a:endParaRPr lang="en-US" sz="1100" b="0" i="0" u="none" strike="noStrike">
                        <a:solidFill>
                          <a:srgbClr val="000000"/>
                        </a:solidFill>
                        <a:effectLst/>
                        <a:latin typeface="Garamond" panose="02020404030301010803" pitchFamily="18" charset="0"/>
                      </a:endParaRPr>
                    </a:p>
                  </a:txBody>
                  <a:tcPr marL="9525" marR="9525" marT="9525" marB="0" anchor="b"/>
                </a:tc>
                <a:extLst>
                  <a:ext uri="{0D108BD9-81ED-4DB2-BD59-A6C34878D82A}">
                    <a16:rowId xmlns:a16="http://schemas.microsoft.com/office/drawing/2014/main" val="3003191869"/>
                  </a:ext>
                </a:extLst>
              </a:tr>
              <a:tr h="200025">
                <a:tc>
                  <a:txBody>
                    <a:bodyPr/>
                    <a:lstStyle/>
                    <a:p>
                      <a:pPr algn="l" fontAlgn="b"/>
                      <a:r>
                        <a:rPr lang="en-US" sz="1100" u="none" strike="noStrike" dirty="0">
                          <a:effectLst/>
                          <a:latin typeface="Garamond" panose="02020404030301010803" pitchFamily="18" charset="0"/>
                        </a:rPr>
                        <a:t>ARIMA(0,1,2)(0,1,1)[12]</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b="0" i="0" u="none" strike="noStrike" dirty="0">
                          <a:solidFill>
                            <a:srgbClr val="000000"/>
                          </a:solidFill>
                          <a:effectLst/>
                          <a:latin typeface="Garamond" panose="02020404030301010803" pitchFamily="18" charset="0"/>
                        </a:rPr>
                        <a:t>2,606</a:t>
                      </a:r>
                    </a:p>
                  </a:txBody>
                  <a:tcPr marL="9525" marR="9525" marT="9525" marB="0" anchor="b"/>
                </a:tc>
                <a:tc>
                  <a:txBody>
                    <a:bodyPr/>
                    <a:lstStyle/>
                    <a:p>
                      <a:pPr algn="r" fontAlgn="b"/>
                      <a:r>
                        <a:rPr lang="en-US" sz="1100" u="none" strike="noStrike" dirty="0">
                          <a:effectLst/>
                          <a:latin typeface="Garamond" panose="02020404030301010803" pitchFamily="18" charset="0"/>
                        </a:rPr>
                        <a:t>4,640</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u="none" strike="noStrike">
                          <a:effectLst/>
                          <a:latin typeface="Garamond" panose="02020404030301010803" pitchFamily="18" charset="0"/>
                        </a:rPr>
                        <a:t>5,587</a:t>
                      </a:r>
                      <a:endParaRPr lang="en-US" sz="1100" b="0" i="0" u="none" strike="noStrike">
                        <a:solidFill>
                          <a:srgbClr val="000000"/>
                        </a:solidFill>
                        <a:effectLst/>
                        <a:latin typeface="Garamond" panose="02020404030301010803" pitchFamily="18" charset="0"/>
                      </a:endParaRPr>
                    </a:p>
                  </a:txBody>
                  <a:tcPr marL="9525" marR="9525" marT="9525" marB="0" anchor="b"/>
                </a:tc>
                <a:extLst>
                  <a:ext uri="{0D108BD9-81ED-4DB2-BD59-A6C34878D82A}">
                    <a16:rowId xmlns:a16="http://schemas.microsoft.com/office/drawing/2014/main" val="1933768150"/>
                  </a:ext>
                </a:extLst>
              </a:tr>
              <a:tr h="200025">
                <a:tc>
                  <a:txBody>
                    <a:bodyPr/>
                    <a:lstStyle/>
                    <a:p>
                      <a:pPr algn="l" fontAlgn="b"/>
                      <a:r>
                        <a:rPr lang="en-US" sz="1100" u="none" strike="noStrike" dirty="0">
                          <a:effectLst/>
                          <a:latin typeface="Garamond" panose="02020404030301010803" pitchFamily="18" charset="0"/>
                        </a:rPr>
                        <a:t>ARIMA(1,1,2)(0,1,1)[12]</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b="0" i="0" u="none" strike="noStrike" dirty="0">
                          <a:solidFill>
                            <a:srgbClr val="000000"/>
                          </a:solidFill>
                          <a:effectLst/>
                          <a:latin typeface="Garamond" panose="02020404030301010803" pitchFamily="18" charset="0"/>
                        </a:rPr>
                        <a:t>2,603</a:t>
                      </a:r>
                    </a:p>
                  </a:txBody>
                  <a:tcPr marL="9525" marR="9525" marT="9525" marB="0" anchor="b"/>
                </a:tc>
                <a:tc>
                  <a:txBody>
                    <a:bodyPr/>
                    <a:lstStyle/>
                    <a:p>
                      <a:pPr algn="r" fontAlgn="b"/>
                      <a:r>
                        <a:rPr lang="en-US" sz="1100" u="none" strike="noStrike" dirty="0">
                          <a:effectLst/>
                          <a:latin typeface="Garamond" panose="02020404030301010803" pitchFamily="18" charset="0"/>
                        </a:rPr>
                        <a:t>4,520</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u="none" strike="noStrike">
                          <a:effectLst/>
                          <a:latin typeface="Garamond" panose="02020404030301010803" pitchFamily="18" charset="0"/>
                        </a:rPr>
                        <a:t>5,594</a:t>
                      </a:r>
                      <a:endParaRPr lang="en-US" sz="1100" b="0" i="0" u="none" strike="noStrike">
                        <a:solidFill>
                          <a:srgbClr val="000000"/>
                        </a:solidFill>
                        <a:effectLst/>
                        <a:latin typeface="Garamond" panose="02020404030301010803" pitchFamily="18" charset="0"/>
                      </a:endParaRPr>
                    </a:p>
                  </a:txBody>
                  <a:tcPr marL="9525" marR="9525" marT="9525" marB="0" anchor="b"/>
                </a:tc>
                <a:extLst>
                  <a:ext uri="{0D108BD9-81ED-4DB2-BD59-A6C34878D82A}">
                    <a16:rowId xmlns:a16="http://schemas.microsoft.com/office/drawing/2014/main" val="1560731393"/>
                  </a:ext>
                </a:extLst>
              </a:tr>
              <a:tr h="200025">
                <a:tc>
                  <a:txBody>
                    <a:bodyPr/>
                    <a:lstStyle/>
                    <a:p>
                      <a:pPr algn="l" fontAlgn="b"/>
                      <a:r>
                        <a:rPr lang="en-US" sz="1100" u="none" strike="noStrike">
                          <a:effectLst/>
                          <a:latin typeface="Garamond" panose="02020404030301010803" pitchFamily="18" charset="0"/>
                        </a:rPr>
                        <a:t>ARIMA(2,1,2)(0,1,1)[12]</a:t>
                      </a:r>
                      <a:endParaRPr lang="en-US" sz="1100" b="0" i="0" u="none" strike="noStrike">
                        <a:solidFill>
                          <a:srgbClr val="000000"/>
                        </a:solidFill>
                        <a:effectLst/>
                        <a:latin typeface="Garamond" panose="02020404030301010803" pitchFamily="18" charset="0"/>
                      </a:endParaRPr>
                    </a:p>
                  </a:txBody>
                  <a:tcPr marL="9525" marR="9525" marT="9525" marB="0" anchor="b"/>
                </a:tc>
                <a:tc>
                  <a:txBody>
                    <a:bodyPr/>
                    <a:lstStyle/>
                    <a:p>
                      <a:pPr algn="r" fontAlgn="b"/>
                      <a:r>
                        <a:rPr lang="en-US" sz="1100" b="0" i="0" u="none" strike="noStrike" dirty="0">
                          <a:solidFill>
                            <a:srgbClr val="000000"/>
                          </a:solidFill>
                          <a:effectLst/>
                          <a:latin typeface="Garamond" panose="02020404030301010803" pitchFamily="18" charset="0"/>
                        </a:rPr>
                        <a:t>2,602</a:t>
                      </a:r>
                    </a:p>
                  </a:txBody>
                  <a:tcPr marL="9525" marR="9525" marT="9525" marB="0" anchor="b"/>
                </a:tc>
                <a:tc>
                  <a:txBody>
                    <a:bodyPr/>
                    <a:lstStyle/>
                    <a:p>
                      <a:pPr algn="r" fontAlgn="b"/>
                      <a:r>
                        <a:rPr lang="en-US" sz="1100" u="none" strike="noStrike" dirty="0">
                          <a:effectLst/>
                          <a:latin typeface="Garamond" panose="02020404030301010803" pitchFamily="18" charset="0"/>
                        </a:rPr>
                        <a:t>4,085</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u="none" strike="noStrike">
                          <a:effectLst/>
                          <a:latin typeface="Garamond" panose="02020404030301010803" pitchFamily="18" charset="0"/>
                        </a:rPr>
                        <a:t>4,975</a:t>
                      </a:r>
                      <a:endParaRPr lang="en-US" sz="1100" b="0" i="0" u="none" strike="noStrike">
                        <a:solidFill>
                          <a:srgbClr val="000000"/>
                        </a:solidFill>
                        <a:effectLst/>
                        <a:latin typeface="Garamond" panose="02020404030301010803" pitchFamily="18" charset="0"/>
                      </a:endParaRPr>
                    </a:p>
                  </a:txBody>
                  <a:tcPr marL="9525" marR="9525" marT="9525" marB="0" anchor="b"/>
                </a:tc>
                <a:extLst>
                  <a:ext uri="{0D108BD9-81ED-4DB2-BD59-A6C34878D82A}">
                    <a16:rowId xmlns:a16="http://schemas.microsoft.com/office/drawing/2014/main" val="2222055658"/>
                  </a:ext>
                </a:extLst>
              </a:tr>
              <a:tr h="200025">
                <a:tc>
                  <a:txBody>
                    <a:bodyPr/>
                    <a:lstStyle/>
                    <a:p>
                      <a:pPr algn="l" fontAlgn="b"/>
                      <a:r>
                        <a:rPr lang="en-US" sz="1100" u="none" strike="noStrike">
                          <a:effectLst/>
                          <a:latin typeface="Garamond" panose="02020404030301010803" pitchFamily="18" charset="0"/>
                        </a:rPr>
                        <a:t>ARIMA(1,1,3)(0,1,1)[12]</a:t>
                      </a:r>
                      <a:endParaRPr lang="en-US" sz="1100" b="0" i="0" u="none" strike="noStrike">
                        <a:solidFill>
                          <a:srgbClr val="000000"/>
                        </a:solidFill>
                        <a:effectLst/>
                        <a:latin typeface="Garamond" panose="02020404030301010803" pitchFamily="18" charset="0"/>
                      </a:endParaRPr>
                    </a:p>
                  </a:txBody>
                  <a:tcPr marL="9525" marR="9525" marT="9525" marB="0" anchor="b"/>
                </a:tc>
                <a:tc>
                  <a:txBody>
                    <a:bodyPr/>
                    <a:lstStyle/>
                    <a:p>
                      <a:pPr algn="r" fontAlgn="b"/>
                      <a:r>
                        <a:rPr lang="en-US" sz="1100" b="0" i="0" u="none" strike="noStrike">
                          <a:solidFill>
                            <a:srgbClr val="000000"/>
                          </a:solidFill>
                          <a:effectLst/>
                          <a:latin typeface="Garamond" panose="02020404030301010803" pitchFamily="18" charset="0"/>
                        </a:rPr>
                        <a:t>2,605</a:t>
                      </a:r>
                    </a:p>
                  </a:txBody>
                  <a:tcPr marL="9525" marR="9525" marT="9525" marB="0" anchor="b"/>
                </a:tc>
                <a:tc>
                  <a:txBody>
                    <a:bodyPr/>
                    <a:lstStyle/>
                    <a:p>
                      <a:pPr algn="r" fontAlgn="b"/>
                      <a:r>
                        <a:rPr lang="en-US" sz="1100" u="none" strike="noStrike" dirty="0">
                          <a:effectLst/>
                          <a:latin typeface="Garamond" panose="02020404030301010803" pitchFamily="18" charset="0"/>
                        </a:rPr>
                        <a:t>4,694</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u="none" strike="noStrike">
                          <a:effectLst/>
                          <a:latin typeface="Garamond" panose="02020404030301010803" pitchFamily="18" charset="0"/>
                        </a:rPr>
                        <a:t>5,881</a:t>
                      </a:r>
                      <a:endParaRPr lang="en-US" sz="1100" b="0" i="0" u="none" strike="noStrike">
                        <a:solidFill>
                          <a:srgbClr val="000000"/>
                        </a:solidFill>
                        <a:effectLst/>
                        <a:latin typeface="Garamond" panose="02020404030301010803" pitchFamily="18" charset="0"/>
                      </a:endParaRPr>
                    </a:p>
                  </a:txBody>
                  <a:tcPr marL="9525" marR="9525" marT="9525" marB="0" anchor="b"/>
                </a:tc>
                <a:extLst>
                  <a:ext uri="{0D108BD9-81ED-4DB2-BD59-A6C34878D82A}">
                    <a16:rowId xmlns:a16="http://schemas.microsoft.com/office/drawing/2014/main" val="505370469"/>
                  </a:ext>
                </a:extLst>
              </a:tr>
              <a:tr h="200025">
                <a:tc>
                  <a:txBody>
                    <a:bodyPr/>
                    <a:lstStyle/>
                    <a:p>
                      <a:pPr algn="l" fontAlgn="b"/>
                      <a:r>
                        <a:rPr lang="en-US" sz="1100" u="none" strike="noStrike">
                          <a:effectLst/>
                          <a:latin typeface="Garamond" panose="02020404030301010803" pitchFamily="18" charset="0"/>
                        </a:rPr>
                        <a:t>ARIMA(3,1,2)(0,1,1)[12]</a:t>
                      </a:r>
                      <a:endParaRPr lang="en-US" sz="1100" b="0" i="0" u="none" strike="noStrike">
                        <a:solidFill>
                          <a:srgbClr val="000000"/>
                        </a:solidFill>
                        <a:effectLst/>
                        <a:latin typeface="Garamond" panose="02020404030301010803" pitchFamily="18" charset="0"/>
                      </a:endParaRPr>
                    </a:p>
                  </a:txBody>
                  <a:tcPr marL="9525" marR="9525" marT="9525" marB="0" anchor="b"/>
                </a:tc>
                <a:tc>
                  <a:txBody>
                    <a:bodyPr/>
                    <a:lstStyle/>
                    <a:p>
                      <a:pPr algn="r" fontAlgn="b"/>
                      <a:r>
                        <a:rPr lang="en-US" sz="1100" b="0" i="0" u="none" strike="noStrike">
                          <a:solidFill>
                            <a:srgbClr val="000000"/>
                          </a:solidFill>
                          <a:effectLst/>
                          <a:latin typeface="Garamond" panose="02020404030301010803" pitchFamily="18" charset="0"/>
                        </a:rPr>
                        <a:t>2,604</a:t>
                      </a:r>
                    </a:p>
                  </a:txBody>
                  <a:tcPr marL="9525" marR="9525" marT="9525" marB="0" anchor="b"/>
                </a:tc>
                <a:tc>
                  <a:txBody>
                    <a:bodyPr/>
                    <a:lstStyle/>
                    <a:p>
                      <a:pPr algn="r" fontAlgn="b"/>
                      <a:r>
                        <a:rPr lang="en-US" sz="1100" u="none" strike="noStrike" dirty="0">
                          <a:effectLst/>
                          <a:latin typeface="Garamond" panose="02020404030301010803" pitchFamily="18" charset="0"/>
                        </a:rPr>
                        <a:t>3,766</a:t>
                      </a:r>
                      <a:endParaRPr lang="en-US" sz="1100" b="0" i="0" u="none" strike="noStrike" dirty="0">
                        <a:solidFill>
                          <a:srgbClr val="000000"/>
                        </a:solidFill>
                        <a:effectLst/>
                        <a:latin typeface="Garamond" panose="02020404030301010803" pitchFamily="18" charset="0"/>
                      </a:endParaRPr>
                    </a:p>
                  </a:txBody>
                  <a:tcPr marL="9525" marR="9525" marT="9525" marB="0" anchor="b"/>
                </a:tc>
                <a:tc>
                  <a:txBody>
                    <a:bodyPr/>
                    <a:lstStyle/>
                    <a:p>
                      <a:pPr algn="r" fontAlgn="b"/>
                      <a:r>
                        <a:rPr lang="en-US" sz="1100" u="none" strike="noStrike" dirty="0">
                          <a:effectLst/>
                          <a:latin typeface="Garamond" panose="02020404030301010803" pitchFamily="18" charset="0"/>
                        </a:rPr>
                        <a:t>4,740</a:t>
                      </a:r>
                      <a:endParaRPr lang="en-US" sz="1100" b="0" i="0" u="none" strike="noStrike" dirty="0">
                        <a:solidFill>
                          <a:srgbClr val="000000"/>
                        </a:solidFill>
                        <a:effectLst/>
                        <a:latin typeface="Garamond" panose="02020404030301010803" pitchFamily="18" charset="0"/>
                      </a:endParaRPr>
                    </a:p>
                  </a:txBody>
                  <a:tcPr marL="9525" marR="9525" marT="9525" marB="0" anchor="b"/>
                </a:tc>
                <a:extLst>
                  <a:ext uri="{0D108BD9-81ED-4DB2-BD59-A6C34878D82A}">
                    <a16:rowId xmlns:a16="http://schemas.microsoft.com/office/drawing/2014/main" val="1980155990"/>
                  </a:ext>
                </a:extLst>
              </a:tr>
            </a:tbl>
          </a:graphicData>
        </a:graphic>
      </p:graphicFrame>
      <p:pic>
        <p:nvPicPr>
          <p:cNvPr id="3" name="Picture 2">
            <a:extLst>
              <a:ext uri="{FF2B5EF4-FFF2-40B4-BE49-F238E27FC236}">
                <a16:creationId xmlns:a16="http://schemas.microsoft.com/office/drawing/2014/main" id="{78374913-7F5A-4799-930B-2C42F8E15348}"/>
              </a:ext>
            </a:extLst>
          </p:cNvPr>
          <p:cNvPicPr>
            <a:picLocks noChangeAspect="1"/>
          </p:cNvPicPr>
          <p:nvPr/>
        </p:nvPicPr>
        <p:blipFill>
          <a:blip r:embed="rId3"/>
          <a:stretch>
            <a:fillRect/>
          </a:stretch>
        </p:blipFill>
        <p:spPr>
          <a:xfrm>
            <a:off x="247813" y="2368521"/>
            <a:ext cx="6719564" cy="2900312"/>
          </a:xfrm>
          <a:prstGeom prst="rect">
            <a:avLst/>
          </a:prstGeom>
        </p:spPr>
      </p:pic>
      <p:sp>
        <p:nvSpPr>
          <p:cNvPr id="12" name="Rectangle: Rounded Corners 11">
            <a:extLst>
              <a:ext uri="{FF2B5EF4-FFF2-40B4-BE49-F238E27FC236}">
                <a16:creationId xmlns:a16="http://schemas.microsoft.com/office/drawing/2014/main" id="{89B2E9CD-6B0B-420A-B5AB-93B30CDC9587}"/>
              </a:ext>
            </a:extLst>
          </p:cNvPr>
          <p:cNvSpPr/>
          <p:nvPr/>
        </p:nvSpPr>
        <p:spPr>
          <a:xfrm>
            <a:off x="2536912" y="3432115"/>
            <a:ext cx="3044117" cy="606286"/>
          </a:xfrm>
          <a:prstGeom prst="round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E1A65E-CEA5-4C5C-BA3B-DBCEE8ECE400}"/>
              </a:ext>
            </a:extLst>
          </p:cNvPr>
          <p:cNvSpPr/>
          <p:nvPr/>
        </p:nvSpPr>
        <p:spPr>
          <a:xfrm>
            <a:off x="126758" y="2169846"/>
            <a:ext cx="6998042" cy="333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8B219AB-5D86-48FE-B33F-07DE00A90B10}"/>
              </a:ext>
            </a:extLst>
          </p:cNvPr>
          <p:cNvSpPr/>
          <p:nvPr/>
        </p:nvSpPr>
        <p:spPr>
          <a:xfrm>
            <a:off x="5581029" y="3627691"/>
            <a:ext cx="1755734" cy="2162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42E763-31E5-4EEA-BCC6-3CF64E2BE1C8}"/>
              </a:ext>
            </a:extLst>
          </p:cNvPr>
          <p:cNvSpPr/>
          <p:nvPr/>
        </p:nvSpPr>
        <p:spPr>
          <a:xfrm>
            <a:off x="5675127" y="2691782"/>
            <a:ext cx="978408" cy="6126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F9BC98-F6E9-48D4-8AF3-58F2D92E189F}"/>
              </a:ext>
            </a:extLst>
          </p:cNvPr>
          <p:cNvSpPr/>
          <p:nvPr/>
        </p:nvSpPr>
        <p:spPr>
          <a:xfrm>
            <a:off x="1466799" y="4172890"/>
            <a:ext cx="978408" cy="6126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96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err="1">
                <a:latin typeface="Garamond" panose="02020404030301010803" pitchFamily="18" charset="0"/>
              </a:rPr>
              <a:t>sARIMA</a:t>
            </a:r>
            <a:r>
              <a:rPr lang="en-US" b="1">
                <a:latin typeface="Garamond" panose="02020404030301010803" pitchFamily="18" charset="0"/>
              </a:rPr>
              <a:t> – Test Set Results</a:t>
            </a:r>
            <a:endParaRPr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C5B50ABC-6B5F-4252-9A49-130D815B9F6E}"/>
              </a:ext>
            </a:extLst>
          </p:cNvPr>
          <p:cNvPicPr>
            <a:picLocks noChangeAspect="1"/>
          </p:cNvPicPr>
          <p:nvPr/>
        </p:nvPicPr>
        <p:blipFill>
          <a:blip r:embed="rId3"/>
          <a:stretch>
            <a:fillRect/>
          </a:stretch>
        </p:blipFill>
        <p:spPr>
          <a:xfrm>
            <a:off x="418900" y="1690688"/>
            <a:ext cx="5671718" cy="3946605"/>
          </a:xfrm>
          <a:prstGeom prst="rect">
            <a:avLst/>
          </a:prstGeom>
        </p:spPr>
      </p:pic>
      <p:pic>
        <p:nvPicPr>
          <p:cNvPr id="8" name="Picture 7">
            <a:extLst>
              <a:ext uri="{FF2B5EF4-FFF2-40B4-BE49-F238E27FC236}">
                <a16:creationId xmlns:a16="http://schemas.microsoft.com/office/drawing/2014/main" id="{29E6E2C1-FEB7-4CB4-B263-967DA9F02C11}"/>
              </a:ext>
            </a:extLst>
          </p:cNvPr>
          <p:cNvPicPr>
            <a:picLocks noChangeAspect="1"/>
          </p:cNvPicPr>
          <p:nvPr/>
        </p:nvPicPr>
        <p:blipFill>
          <a:blip r:embed="rId4"/>
          <a:stretch>
            <a:fillRect/>
          </a:stretch>
        </p:blipFill>
        <p:spPr>
          <a:xfrm>
            <a:off x="6603790" y="2082482"/>
            <a:ext cx="5169310" cy="3469598"/>
          </a:xfrm>
          <a:prstGeom prst="rect">
            <a:avLst/>
          </a:prstGeom>
        </p:spPr>
      </p:pic>
    </p:spTree>
    <p:extLst>
      <p:ext uri="{BB962C8B-B14F-4D97-AF65-F5344CB8AC3E}">
        <p14:creationId xmlns:p14="http://schemas.microsoft.com/office/powerpoint/2010/main" val="369241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Regression with ARIMA Errors</a:t>
            </a:r>
            <a:endParaRPr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DE0C6912-2C97-FC46-8664-8D6CABD8221E}"/>
              </a:ext>
            </a:extLst>
          </p:cNvPr>
          <p:cNvPicPr>
            <a:picLocks noChangeAspect="1"/>
          </p:cNvPicPr>
          <p:nvPr/>
        </p:nvPicPr>
        <p:blipFill rotWithShape="1">
          <a:blip r:embed="rId3"/>
          <a:srcRect l="1714" r="10600"/>
          <a:stretch/>
        </p:blipFill>
        <p:spPr>
          <a:xfrm>
            <a:off x="1083129" y="1919660"/>
            <a:ext cx="5012871" cy="3857225"/>
          </a:xfrm>
          <a:prstGeom prst="rect">
            <a:avLst/>
          </a:prstGeom>
        </p:spPr>
      </p:pic>
      <p:cxnSp>
        <p:nvCxnSpPr>
          <p:cNvPr id="16" name="Straight Connector 15">
            <a:extLst>
              <a:ext uri="{FF2B5EF4-FFF2-40B4-BE49-F238E27FC236}">
                <a16:creationId xmlns:a16="http://schemas.microsoft.com/office/drawing/2014/main" id="{B22FB499-358B-634C-88D2-FEF8291D7949}"/>
              </a:ext>
            </a:extLst>
          </p:cNvPr>
          <p:cNvCxnSpPr/>
          <p:nvPr/>
        </p:nvCxnSpPr>
        <p:spPr>
          <a:xfrm flipV="1">
            <a:off x="2960914" y="2294165"/>
            <a:ext cx="0" cy="24329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Google Shape;118;p4">
            <a:extLst>
              <a:ext uri="{FF2B5EF4-FFF2-40B4-BE49-F238E27FC236}">
                <a16:creationId xmlns:a16="http://schemas.microsoft.com/office/drawing/2014/main" id="{1316120A-3011-194A-9B46-B5911C086FDC}"/>
              </a:ext>
            </a:extLst>
          </p:cNvPr>
          <p:cNvSpPr txBox="1">
            <a:spLocks/>
          </p:cNvSpPr>
          <p:nvPr/>
        </p:nvSpPr>
        <p:spPr>
          <a:xfrm>
            <a:off x="6847309" y="2142195"/>
            <a:ext cx="4767553" cy="39484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lnSpc>
                <a:spcPct val="110000"/>
              </a:lnSpc>
              <a:buSzPct val="75000"/>
              <a:buFont typeface="Arial" panose="020B0604020202020204" pitchFamily="34" charset="0"/>
              <a:buChar char="•"/>
            </a:pPr>
            <a:r>
              <a:rPr lang="en-US" sz="2200">
                <a:latin typeface="Garamond"/>
              </a:rPr>
              <a:t>Google Trends Search Terms “Homes for Sale” x “Realtor” as predictor (correlation = 0.4)</a:t>
            </a:r>
          </a:p>
          <a:p>
            <a:pPr marL="457200" indent="-457200">
              <a:lnSpc>
                <a:spcPct val="110000"/>
              </a:lnSpc>
              <a:buSzPct val="75000"/>
              <a:buFont typeface="Arial" panose="020B0604020202020204" pitchFamily="34" charset="0"/>
              <a:buChar char="•"/>
            </a:pPr>
            <a:endParaRPr lang="en-US" sz="2200">
              <a:latin typeface="Garamond"/>
            </a:endParaRPr>
          </a:p>
          <a:p>
            <a:pPr marL="457200" indent="-457200">
              <a:lnSpc>
                <a:spcPct val="110000"/>
              </a:lnSpc>
              <a:buSzPct val="75000"/>
              <a:buFont typeface="Arial" panose="020B0604020202020204" pitchFamily="34" charset="0"/>
              <a:buChar char="•"/>
            </a:pPr>
            <a:r>
              <a:rPr lang="en-US" sz="2200">
                <a:latin typeface="Garamond"/>
              </a:rPr>
              <a:t>2012+ for training with sliding window cross validation </a:t>
            </a:r>
          </a:p>
          <a:p>
            <a:pPr marL="457200" indent="-457200">
              <a:lnSpc>
                <a:spcPct val="110000"/>
              </a:lnSpc>
              <a:buSzPct val="75000"/>
              <a:buFont typeface="Arial" panose="020B0604020202020204" pitchFamily="34" charset="0"/>
              <a:buChar char="•"/>
            </a:pPr>
            <a:endParaRPr lang="en-US" sz="2200">
              <a:latin typeface="Garamond"/>
            </a:endParaRPr>
          </a:p>
          <a:p>
            <a:pPr marL="457200" indent="-457200">
              <a:lnSpc>
                <a:spcPct val="110000"/>
              </a:lnSpc>
              <a:buSzPct val="75000"/>
              <a:buFont typeface="Arial" panose="020B0604020202020204" pitchFamily="34" charset="0"/>
              <a:buChar char="•"/>
            </a:pPr>
            <a:r>
              <a:rPr lang="en-US" sz="2200">
                <a:latin typeface="Garamond"/>
              </a:rPr>
              <a:t>Google Trends Box Cox Transformation with Lambda = 0.2</a:t>
            </a:r>
            <a:endParaRPr lang="en-US" sz="2200">
              <a:latin typeface="Garamond" panose="02020404030301010803" pitchFamily="18" charset="0"/>
            </a:endParaRPr>
          </a:p>
        </p:txBody>
      </p:sp>
    </p:spTree>
    <p:extLst>
      <p:ext uri="{BB962C8B-B14F-4D97-AF65-F5344CB8AC3E}">
        <p14:creationId xmlns:p14="http://schemas.microsoft.com/office/powerpoint/2010/main" val="130889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Regression with ARIMA Errors</a:t>
            </a:r>
            <a:endParaRPr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descr="Chart&#10;&#10;Description automatically generated">
            <a:extLst>
              <a:ext uri="{FF2B5EF4-FFF2-40B4-BE49-F238E27FC236}">
                <a16:creationId xmlns:a16="http://schemas.microsoft.com/office/drawing/2014/main" id="{7774DDF1-85AA-3049-A91D-A27977BA2AA2}"/>
              </a:ext>
            </a:extLst>
          </p:cNvPr>
          <p:cNvPicPr>
            <a:picLocks noChangeAspect="1"/>
          </p:cNvPicPr>
          <p:nvPr/>
        </p:nvPicPr>
        <p:blipFill>
          <a:blip r:embed="rId3"/>
          <a:stretch>
            <a:fillRect/>
          </a:stretch>
        </p:blipFill>
        <p:spPr>
          <a:xfrm>
            <a:off x="838200" y="2315106"/>
            <a:ext cx="5026605" cy="3140666"/>
          </a:xfrm>
          <a:prstGeom prst="rect">
            <a:avLst/>
          </a:prstGeom>
        </p:spPr>
      </p:pic>
      <p:sp>
        <p:nvSpPr>
          <p:cNvPr id="9" name="Google Shape;118;p4">
            <a:extLst>
              <a:ext uri="{FF2B5EF4-FFF2-40B4-BE49-F238E27FC236}">
                <a16:creationId xmlns:a16="http://schemas.microsoft.com/office/drawing/2014/main" id="{6986CD77-641A-D842-89F7-82D009448053}"/>
              </a:ext>
            </a:extLst>
          </p:cNvPr>
          <p:cNvSpPr txBox="1">
            <a:spLocks/>
          </p:cNvSpPr>
          <p:nvPr/>
        </p:nvSpPr>
        <p:spPr>
          <a:xfrm>
            <a:off x="1133341" y="5595801"/>
            <a:ext cx="4018209" cy="6890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110000"/>
              </a:lnSpc>
              <a:buSzPct val="75000"/>
            </a:pPr>
            <a:r>
              <a:rPr lang="en-US" sz="1600" b="1">
                <a:latin typeface="Garamond"/>
              </a:rPr>
              <a:t>No remaining autocorrelation</a:t>
            </a:r>
          </a:p>
          <a:p>
            <a:pPr algn="ctr">
              <a:lnSpc>
                <a:spcPct val="110000"/>
              </a:lnSpc>
              <a:buSzPct val="75000"/>
            </a:pPr>
            <a:r>
              <a:rPr lang="en-US" sz="1600" b="1" err="1">
                <a:latin typeface="Garamond"/>
              </a:rPr>
              <a:t>Ljung</a:t>
            </a:r>
            <a:r>
              <a:rPr lang="en-US" sz="1600" b="1">
                <a:latin typeface="Garamond"/>
              </a:rPr>
              <a:t>-Box Text p=0.06</a:t>
            </a:r>
            <a:endParaRPr lang="en-US" sz="1600" b="1">
              <a:latin typeface="Garamond" panose="02020404030301010803" pitchFamily="18" charset="0"/>
            </a:endParaRPr>
          </a:p>
        </p:txBody>
      </p:sp>
      <p:sp>
        <p:nvSpPr>
          <p:cNvPr id="8" name="Google Shape;118;p4">
            <a:extLst>
              <a:ext uri="{FF2B5EF4-FFF2-40B4-BE49-F238E27FC236}">
                <a16:creationId xmlns:a16="http://schemas.microsoft.com/office/drawing/2014/main" id="{CAAE7126-5B75-0748-94EA-EF81302CB251}"/>
              </a:ext>
            </a:extLst>
          </p:cNvPr>
          <p:cNvSpPr txBox="1">
            <a:spLocks/>
          </p:cNvSpPr>
          <p:nvPr/>
        </p:nvSpPr>
        <p:spPr>
          <a:xfrm>
            <a:off x="6957323" y="5595801"/>
            <a:ext cx="4018209" cy="6890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110000"/>
              </a:lnSpc>
              <a:buSzPct val="75000"/>
            </a:pPr>
            <a:r>
              <a:rPr lang="en-US" sz="1600" b="1">
                <a:latin typeface="Garamond"/>
              </a:rPr>
              <a:t>RMSE: 6188</a:t>
            </a:r>
          </a:p>
          <a:p>
            <a:pPr algn="ctr">
              <a:lnSpc>
                <a:spcPct val="110000"/>
              </a:lnSpc>
              <a:buSzPct val="75000"/>
            </a:pPr>
            <a:r>
              <a:rPr lang="en-US" sz="1600" b="1">
                <a:latin typeface="Garamond"/>
              </a:rPr>
              <a:t>MAE: 5267 </a:t>
            </a:r>
            <a:endParaRPr lang="en-US" sz="1600" b="1">
              <a:latin typeface="Garamond" panose="02020404030301010803" pitchFamily="18" charset="0"/>
            </a:endParaRPr>
          </a:p>
        </p:txBody>
      </p:sp>
      <p:pic>
        <p:nvPicPr>
          <p:cNvPr id="2" name="Picture 1">
            <a:extLst>
              <a:ext uri="{FF2B5EF4-FFF2-40B4-BE49-F238E27FC236}">
                <a16:creationId xmlns:a16="http://schemas.microsoft.com/office/drawing/2014/main" id="{03C42CAC-60A2-5F44-8BD3-0B839869E818}"/>
              </a:ext>
            </a:extLst>
          </p:cNvPr>
          <p:cNvPicPr>
            <a:picLocks noChangeAspect="1"/>
          </p:cNvPicPr>
          <p:nvPr/>
        </p:nvPicPr>
        <p:blipFill>
          <a:blip r:embed="rId4"/>
          <a:stretch>
            <a:fillRect/>
          </a:stretch>
        </p:blipFill>
        <p:spPr>
          <a:xfrm>
            <a:off x="6090618" y="2363462"/>
            <a:ext cx="5295581" cy="3092310"/>
          </a:xfrm>
          <a:prstGeom prst="rect">
            <a:avLst/>
          </a:prstGeom>
        </p:spPr>
      </p:pic>
    </p:spTree>
    <p:extLst>
      <p:ext uri="{BB962C8B-B14F-4D97-AF65-F5344CB8AC3E}">
        <p14:creationId xmlns:p14="http://schemas.microsoft.com/office/powerpoint/2010/main" val="15621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1345688" y="3627120"/>
            <a:ext cx="9504189" cy="106484"/>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3"/>
          <p:cNvSpPr/>
          <p:nvPr/>
        </p:nvSpPr>
        <p:spPr>
          <a:xfrm>
            <a:off x="1248298" y="3228867"/>
            <a:ext cx="912175" cy="912175"/>
          </a:xfrm>
          <a:prstGeom prst="ellipse">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dk1"/>
              </a:solidFill>
              <a:highlight>
                <a:srgbClr val="1277E1"/>
              </a:highlight>
              <a:latin typeface="Avenir"/>
              <a:ea typeface="Avenir"/>
              <a:cs typeface="Avenir"/>
              <a:sym typeface="Avenir"/>
            </a:endParaRPr>
          </a:p>
        </p:txBody>
      </p:sp>
      <p:sp>
        <p:nvSpPr>
          <p:cNvPr id="100" name="Google Shape;100;p3"/>
          <p:cNvSpPr/>
          <p:nvPr/>
        </p:nvSpPr>
        <p:spPr>
          <a:xfrm>
            <a:off x="4221816" y="3221382"/>
            <a:ext cx="912175" cy="912175"/>
          </a:xfrm>
          <a:prstGeom prst="ellipse">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000000"/>
              </a:solidFill>
              <a:latin typeface="Calibri"/>
              <a:ea typeface="Calibri"/>
              <a:cs typeface="Calibri"/>
              <a:sym typeface="Calibri"/>
            </a:endParaRPr>
          </a:p>
        </p:txBody>
      </p:sp>
      <p:sp>
        <p:nvSpPr>
          <p:cNvPr id="101" name="Google Shape;101;p3"/>
          <p:cNvSpPr/>
          <p:nvPr/>
        </p:nvSpPr>
        <p:spPr>
          <a:xfrm>
            <a:off x="7123781" y="3228197"/>
            <a:ext cx="912175" cy="912175"/>
          </a:xfrm>
          <a:prstGeom prst="ellipse">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000000"/>
              </a:solidFill>
              <a:latin typeface="Calibri"/>
              <a:ea typeface="Calibri"/>
              <a:cs typeface="Calibri"/>
              <a:sym typeface="Calibri"/>
            </a:endParaRPr>
          </a:p>
        </p:txBody>
      </p:sp>
      <p:sp>
        <p:nvSpPr>
          <p:cNvPr id="102" name="Google Shape;102;p3"/>
          <p:cNvSpPr/>
          <p:nvPr/>
        </p:nvSpPr>
        <p:spPr>
          <a:xfrm>
            <a:off x="10022819" y="3221046"/>
            <a:ext cx="912175" cy="912175"/>
          </a:xfrm>
          <a:prstGeom prst="ellipse">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000000"/>
              </a:solidFill>
              <a:latin typeface="Calibri"/>
              <a:ea typeface="Calibri"/>
              <a:cs typeface="Calibri"/>
              <a:sym typeface="Calibri"/>
            </a:endParaRPr>
          </a:p>
        </p:txBody>
      </p:sp>
      <p:sp>
        <p:nvSpPr>
          <p:cNvPr id="103" name="Google Shape;103;p3"/>
          <p:cNvSpPr/>
          <p:nvPr/>
        </p:nvSpPr>
        <p:spPr>
          <a:xfrm>
            <a:off x="518679" y="4334555"/>
            <a:ext cx="2371411"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Garamond"/>
                <a:ea typeface="Garamond"/>
                <a:cs typeface="Garamond"/>
                <a:sym typeface="Garamond"/>
              </a:rPr>
              <a:t>Introduction</a:t>
            </a:r>
            <a:endParaRPr sz="1200">
              <a:solidFill>
                <a:schemeClr val="dk1"/>
              </a:solidFill>
              <a:latin typeface="Garamond"/>
              <a:ea typeface="Garamond"/>
              <a:cs typeface="Garamond"/>
              <a:sym typeface="Garamond"/>
            </a:endParaRPr>
          </a:p>
        </p:txBody>
      </p:sp>
      <p:sp>
        <p:nvSpPr>
          <p:cNvPr id="104" name="Google Shape;104;p3"/>
          <p:cNvSpPr/>
          <p:nvPr/>
        </p:nvSpPr>
        <p:spPr>
          <a:xfrm>
            <a:off x="3345723" y="2718440"/>
            <a:ext cx="26643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Garamond"/>
                <a:ea typeface="Garamond"/>
                <a:cs typeface="Garamond"/>
                <a:sym typeface="Garamond"/>
              </a:rPr>
              <a:t>EDA</a:t>
            </a:r>
            <a:endParaRPr sz="1800">
              <a:solidFill>
                <a:schemeClr val="dk1"/>
              </a:solidFill>
              <a:latin typeface="Garamond"/>
              <a:ea typeface="Garamond"/>
              <a:cs typeface="Garamond"/>
              <a:sym typeface="Garamond"/>
            </a:endParaRPr>
          </a:p>
        </p:txBody>
      </p:sp>
      <p:sp>
        <p:nvSpPr>
          <p:cNvPr id="105" name="Google Shape;105;p3"/>
          <p:cNvSpPr/>
          <p:nvPr/>
        </p:nvSpPr>
        <p:spPr>
          <a:xfrm>
            <a:off x="6283842" y="4334555"/>
            <a:ext cx="261560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Garamond"/>
                <a:ea typeface="Garamond"/>
                <a:cs typeface="Garamond"/>
                <a:sym typeface="Garamond"/>
              </a:rPr>
              <a:t>Modeling and Results</a:t>
            </a:r>
            <a:endParaRPr sz="1800">
              <a:solidFill>
                <a:schemeClr val="dk1"/>
              </a:solidFill>
              <a:latin typeface="Garamond"/>
              <a:ea typeface="Garamond"/>
              <a:cs typeface="Garamond"/>
              <a:sym typeface="Garamond"/>
            </a:endParaRPr>
          </a:p>
        </p:txBody>
      </p:sp>
      <p:sp>
        <p:nvSpPr>
          <p:cNvPr id="106" name="Google Shape;106;p3"/>
          <p:cNvSpPr/>
          <p:nvPr/>
        </p:nvSpPr>
        <p:spPr>
          <a:xfrm>
            <a:off x="9189656" y="2706424"/>
            <a:ext cx="257850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Garamond"/>
                <a:ea typeface="Garamond"/>
                <a:cs typeface="Garamond"/>
                <a:sym typeface="Garamond"/>
              </a:rPr>
              <a:t>Future steps</a:t>
            </a:r>
            <a:endParaRPr sz="1800">
              <a:solidFill>
                <a:schemeClr val="dk1"/>
              </a:solidFill>
              <a:latin typeface="Garamond"/>
              <a:ea typeface="Garamond"/>
              <a:cs typeface="Garamond"/>
              <a:sym typeface="Garamond"/>
            </a:endParaRPr>
          </a:p>
        </p:txBody>
      </p:sp>
      <p:sp>
        <p:nvSpPr>
          <p:cNvPr id="107" name="Google Shape;107;p3"/>
          <p:cNvSpPr txBox="1">
            <a:spLocks noGrp="1"/>
          </p:cNvSpPr>
          <p:nvPr>
            <p:ph type="title"/>
          </p:nvPr>
        </p:nvSpPr>
        <p:spPr>
          <a:xfrm>
            <a:off x="887125"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Agenda</a:t>
            </a:r>
            <a:endParaRPr>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VAR model</a:t>
            </a:r>
            <a:endParaRPr/>
          </a:p>
        </p:txBody>
      </p:sp>
      <p:sp>
        <p:nvSpPr>
          <p:cNvPr id="508" name="Google Shape;508;p30"/>
          <p:cNvSpPr txBox="1">
            <a:spLocks noGrp="1"/>
          </p:cNvSpPr>
          <p:nvPr>
            <p:ph type="body" idx="1"/>
          </p:nvPr>
        </p:nvSpPr>
        <p:spPr>
          <a:xfrm>
            <a:off x="1525341" y="1747282"/>
            <a:ext cx="9130553" cy="4745593"/>
          </a:xfrm>
          <a:prstGeom prst="rect">
            <a:avLst/>
          </a:prstGeom>
          <a:noFill/>
          <a:ln>
            <a:noFill/>
          </a:ln>
        </p:spPr>
        <p:txBody>
          <a:bodyPr spcFirstLastPara="1" wrap="square" lIns="91425" tIns="45700" rIns="91425" bIns="45700" anchor="t" anchorCtr="0">
            <a:normAutofit/>
          </a:bodyPr>
          <a:lstStyle/>
          <a:p>
            <a:pPr indent="-457200">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VAR models are used for multivariate time series</a:t>
            </a:r>
          </a:p>
          <a:p>
            <a:pPr indent="-457200">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Our options for the model together with Average Median Price:</a:t>
            </a:r>
          </a:p>
          <a:p>
            <a:pPr lvl="1">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Unemployment rate </a:t>
            </a:r>
          </a:p>
          <a:p>
            <a:pPr lvl="1">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Average US Mortgage Rate </a:t>
            </a:r>
          </a:p>
          <a:p>
            <a:pPr lvl="1">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Consumer Price Index</a:t>
            </a:r>
          </a:p>
          <a:p>
            <a:pPr lvl="1">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Labor Force </a:t>
            </a:r>
          </a:p>
          <a:p>
            <a:pPr lvl="1">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Dow Jones Industrial Average Index</a:t>
            </a:r>
          </a:p>
          <a:p>
            <a:pPr lvl="1">
              <a:lnSpc>
                <a:spcPct val="150000"/>
              </a:lnSpc>
              <a:spcBef>
                <a:spcPts val="0"/>
              </a:spcBef>
              <a:buSzPct val="75000"/>
              <a:buFont typeface="Arial" panose="020B0604020202020204" pitchFamily="34" charset="0"/>
              <a:buChar char="•"/>
            </a:pPr>
            <a:r>
              <a:rPr lang="en-US" sz="2200">
                <a:latin typeface="Garamond" panose="02020404030301010803" pitchFamily="18" charset="0"/>
                <a:ea typeface="Avenir"/>
              </a:rPr>
              <a:t>S&amp;P/Case Schiller Home Price Index</a:t>
            </a:r>
            <a:endParaRPr lang="en-US" sz="2200" u="sng">
              <a:latin typeface="Garamond" panose="02020404030301010803" pitchFamily="18" charset="0"/>
              <a:ea typeface="Avenir"/>
              <a:cs typeface="Avenir"/>
            </a:endParaRPr>
          </a:p>
          <a:p>
            <a:pPr marL="685800" lvl="1" indent="-101600">
              <a:lnSpc>
                <a:spcPct val="150000"/>
              </a:lnSpc>
              <a:buSzPct val="75000"/>
              <a:buNone/>
            </a:pPr>
            <a:endParaRPr lang="en-US" sz="2200" b="1">
              <a:latin typeface="Garamond" panose="02020404030301010803" pitchFamily="18" charset="0"/>
              <a:ea typeface="Avenir"/>
              <a:cs typeface="Avenir"/>
            </a:endParaRPr>
          </a:p>
        </p:txBody>
      </p:sp>
      <p:sp>
        <p:nvSpPr>
          <p:cNvPr id="4" name="Google Shape;120;p4">
            <a:extLst>
              <a:ext uri="{FF2B5EF4-FFF2-40B4-BE49-F238E27FC236}">
                <a16:creationId xmlns:a16="http://schemas.microsoft.com/office/drawing/2014/main" id="{A40FBFF8-B099-8448-BC9E-7010C87E4158}"/>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7569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a:latin typeface="Garamond"/>
              </a:rPr>
              <a:t>VAR model</a:t>
            </a:r>
            <a:endParaRPr lang="en-US"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432E52AA-28BD-45D7-AD00-82DF2F7DBE01}"/>
              </a:ext>
            </a:extLst>
          </p:cNvPr>
          <p:cNvPicPr>
            <a:picLocks noChangeAspect="1"/>
          </p:cNvPicPr>
          <p:nvPr/>
        </p:nvPicPr>
        <p:blipFill>
          <a:blip r:embed="rId3"/>
          <a:stretch>
            <a:fillRect/>
          </a:stretch>
        </p:blipFill>
        <p:spPr>
          <a:xfrm>
            <a:off x="986372" y="2611391"/>
            <a:ext cx="4812479" cy="3411166"/>
          </a:xfrm>
          <a:prstGeom prst="rect">
            <a:avLst/>
          </a:prstGeom>
        </p:spPr>
      </p:pic>
      <p:pic>
        <p:nvPicPr>
          <p:cNvPr id="3" name="Picture 2">
            <a:extLst>
              <a:ext uri="{FF2B5EF4-FFF2-40B4-BE49-F238E27FC236}">
                <a16:creationId xmlns:a16="http://schemas.microsoft.com/office/drawing/2014/main" id="{816A7511-AA6B-4425-B387-C9012C0647F9}"/>
              </a:ext>
            </a:extLst>
          </p:cNvPr>
          <p:cNvPicPr>
            <a:picLocks noChangeAspect="1"/>
          </p:cNvPicPr>
          <p:nvPr/>
        </p:nvPicPr>
        <p:blipFill>
          <a:blip r:embed="rId4"/>
          <a:stretch>
            <a:fillRect/>
          </a:stretch>
        </p:blipFill>
        <p:spPr>
          <a:xfrm>
            <a:off x="6541321" y="2611627"/>
            <a:ext cx="4812479" cy="3382355"/>
          </a:xfrm>
          <a:prstGeom prst="rect">
            <a:avLst/>
          </a:prstGeom>
        </p:spPr>
      </p:pic>
      <p:sp>
        <p:nvSpPr>
          <p:cNvPr id="4" name="TextBox 3">
            <a:extLst>
              <a:ext uri="{FF2B5EF4-FFF2-40B4-BE49-F238E27FC236}">
                <a16:creationId xmlns:a16="http://schemas.microsoft.com/office/drawing/2014/main" id="{4C5A934B-315B-49AE-90CC-16EE4F13795A}"/>
              </a:ext>
            </a:extLst>
          </p:cNvPr>
          <p:cNvSpPr txBox="1"/>
          <p:nvPr/>
        </p:nvSpPr>
        <p:spPr>
          <a:xfrm>
            <a:off x="847725" y="1695450"/>
            <a:ext cx="10801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Garamond"/>
              </a:rPr>
              <a:t>Average Median Price &amp;  S&amp;P/Case Schiller Home Price Index (correlation = 0.9)</a:t>
            </a:r>
            <a:endParaRPr lang="en-US" sz="2400" b="1"/>
          </a:p>
        </p:txBody>
      </p:sp>
    </p:spTree>
    <p:extLst>
      <p:ext uri="{BB962C8B-B14F-4D97-AF65-F5344CB8AC3E}">
        <p14:creationId xmlns:p14="http://schemas.microsoft.com/office/powerpoint/2010/main" val="1390504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VAR model</a:t>
            </a:r>
            <a:endParaRPr/>
          </a:p>
        </p:txBody>
      </p:sp>
      <p:sp>
        <p:nvSpPr>
          <p:cNvPr id="508" name="Google Shape;508;p30"/>
          <p:cNvSpPr txBox="1">
            <a:spLocks noGrp="1"/>
          </p:cNvSpPr>
          <p:nvPr>
            <p:ph type="body" idx="1"/>
          </p:nvPr>
        </p:nvSpPr>
        <p:spPr>
          <a:xfrm>
            <a:off x="884744" y="1960799"/>
            <a:ext cx="5211256" cy="3707368"/>
          </a:xfrm>
          <a:prstGeom prst="rect">
            <a:avLst/>
          </a:prstGeom>
          <a:noFill/>
          <a:ln>
            <a:noFill/>
          </a:ln>
        </p:spPr>
        <p:txBody>
          <a:bodyPr spcFirstLastPara="1" wrap="square" lIns="91425" tIns="45700" rIns="91425" bIns="45700" anchor="t" anchorCtr="0">
            <a:noAutofit/>
          </a:bodyPr>
          <a:lstStyle/>
          <a:p>
            <a:pPr indent="-457200">
              <a:lnSpc>
                <a:spcPct val="110000"/>
              </a:lnSpc>
              <a:spcBef>
                <a:spcPts val="0"/>
              </a:spcBef>
              <a:spcAft>
                <a:spcPts val="600"/>
              </a:spcAft>
              <a:buSzPct val="75000"/>
              <a:buFont typeface="Arial" panose="020B0604020202020204" pitchFamily="34" charset="0"/>
              <a:buChar char="•"/>
            </a:pPr>
            <a:r>
              <a:rPr lang="en-US" sz="2200">
                <a:latin typeface="Garamond"/>
                <a:sym typeface="Garamond"/>
              </a:rPr>
              <a:t>Both variables are non-stationary</a:t>
            </a:r>
            <a:endParaRPr lang="en-US" sz="2200">
              <a:latin typeface="Garamond"/>
            </a:endParaRPr>
          </a:p>
          <a:p>
            <a:pPr lvl="0" indent="-457200">
              <a:lnSpc>
                <a:spcPct val="110000"/>
              </a:lnSpc>
              <a:spcBef>
                <a:spcPts val="0"/>
              </a:spcBef>
              <a:spcAft>
                <a:spcPts val="600"/>
              </a:spcAft>
              <a:buSzPct val="75000"/>
              <a:buFont typeface="Arial" panose="020B0604020202020204" pitchFamily="34" charset="0"/>
              <a:buChar char="•"/>
            </a:pPr>
            <a:r>
              <a:rPr lang="en-US" sz="2200">
                <a:latin typeface="Garamond"/>
                <a:sym typeface="Garamond"/>
              </a:rPr>
              <a:t>Stationary after 1st order differencing (trend and seasonality)</a:t>
            </a:r>
            <a:endParaRPr lang="en-US" sz="2200">
              <a:latin typeface="Garamond"/>
            </a:endParaRPr>
          </a:p>
          <a:p>
            <a:pPr lvl="0" indent="-457200">
              <a:lnSpc>
                <a:spcPct val="110000"/>
              </a:lnSpc>
              <a:spcBef>
                <a:spcPts val="0"/>
              </a:spcBef>
              <a:spcAft>
                <a:spcPts val="600"/>
              </a:spcAft>
              <a:buSzPct val="75000"/>
              <a:buFont typeface="Arial" panose="020B0604020202020204" pitchFamily="34" charset="0"/>
              <a:buChar char="•"/>
            </a:pPr>
            <a:r>
              <a:rPr lang="en-US" sz="2200">
                <a:latin typeface="Garamond"/>
                <a:sym typeface="Garamond"/>
              </a:rPr>
              <a:t>P-values: small for ADF test and large for KPSS test</a:t>
            </a:r>
            <a:endParaRPr lang="en-US" sz="2200">
              <a:latin typeface="Garamond"/>
            </a:endParaRPr>
          </a:p>
          <a:p>
            <a:pPr lvl="0" indent="-457200">
              <a:lnSpc>
                <a:spcPct val="110000"/>
              </a:lnSpc>
              <a:spcBef>
                <a:spcPts val="0"/>
              </a:spcBef>
              <a:spcAft>
                <a:spcPts val="600"/>
              </a:spcAft>
              <a:buSzPct val="75000"/>
              <a:buFont typeface="Arial" panose="020B0604020202020204" pitchFamily="34" charset="0"/>
              <a:buChar char="•"/>
            </a:pPr>
            <a:r>
              <a:rPr lang="en-US" sz="2200">
                <a:latin typeface="Garamond"/>
                <a:sym typeface="Garamond"/>
              </a:rPr>
              <a:t>Correlation: dropped from 0.9 to 0.11</a:t>
            </a:r>
            <a:endParaRPr lang="en-US" sz="2200">
              <a:latin typeface="Garamond"/>
            </a:endParaRPr>
          </a:p>
          <a:p>
            <a:pPr indent="-457200">
              <a:lnSpc>
                <a:spcPct val="110000"/>
              </a:lnSpc>
              <a:spcBef>
                <a:spcPts val="0"/>
              </a:spcBef>
              <a:spcAft>
                <a:spcPts val="600"/>
              </a:spcAft>
              <a:buSzPct val="75000"/>
              <a:buFont typeface="Arial" panose="020B0604020202020204" pitchFamily="34" charset="0"/>
              <a:buChar char="•"/>
            </a:pPr>
            <a:r>
              <a:rPr lang="en-US" sz="2200">
                <a:latin typeface="Garamond"/>
                <a:sym typeface="Garamond"/>
              </a:rPr>
              <a:t>Recommended: VAR(6) based on AIC score</a:t>
            </a:r>
            <a:endParaRPr lang="en-US" sz="2200">
              <a:latin typeface="Garamond"/>
            </a:endParaRPr>
          </a:p>
          <a:p>
            <a:pPr marL="457200" lvl="1" indent="-457200">
              <a:lnSpc>
                <a:spcPct val="110000"/>
              </a:lnSpc>
              <a:spcBef>
                <a:spcPts val="0"/>
              </a:spcBef>
              <a:spcAft>
                <a:spcPts val="600"/>
              </a:spcAft>
              <a:buSzPct val="75000"/>
              <a:buFont typeface="Arial" panose="020B0604020202020204" pitchFamily="34" charset="0"/>
              <a:buChar char="•"/>
            </a:pPr>
            <a:r>
              <a:rPr lang="en-US" sz="2200">
                <a:latin typeface="Garamond"/>
                <a:sym typeface="Garamond"/>
              </a:rPr>
              <a:t>Other options: VAR(5), VAR(4), VAR(1)</a:t>
            </a:r>
            <a:endParaRPr lang="en-US" sz="2200">
              <a:latin typeface="Garamond"/>
            </a:endParaRPr>
          </a:p>
        </p:txBody>
      </p:sp>
      <p:pic>
        <p:nvPicPr>
          <p:cNvPr id="2" name="Picture 2" descr="Chart, timeline, box and whisker chart&#10;&#10;Description automatically generated">
            <a:extLst>
              <a:ext uri="{FF2B5EF4-FFF2-40B4-BE49-F238E27FC236}">
                <a16:creationId xmlns:a16="http://schemas.microsoft.com/office/drawing/2014/main" id="{B6B08565-4BC3-4EEE-A807-600FEF827FB4}"/>
              </a:ext>
            </a:extLst>
          </p:cNvPr>
          <p:cNvPicPr>
            <a:picLocks noChangeAspect="1"/>
          </p:cNvPicPr>
          <p:nvPr/>
        </p:nvPicPr>
        <p:blipFill>
          <a:blip r:embed="rId3"/>
          <a:stretch>
            <a:fillRect/>
          </a:stretch>
        </p:blipFill>
        <p:spPr>
          <a:xfrm>
            <a:off x="6957912" y="930668"/>
            <a:ext cx="4341694" cy="2693309"/>
          </a:xfrm>
          <a:prstGeom prst="rect">
            <a:avLst/>
          </a:prstGeom>
        </p:spPr>
      </p:pic>
      <p:pic>
        <p:nvPicPr>
          <p:cNvPr id="3" name="Picture 4" descr="Chart&#10;&#10;Description automatically generated">
            <a:extLst>
              <a:ext uri="{FF2B5EF4-FFF2-40B4-BE49-F238E27FC236}">
                <a16:creationId xmlns:a16="http://schemas.microsoft.com/office/drawing/2014/main" id="{4C6A4256-6FD5-4D02-964D-A616F83D5B48}"/>
              </a:ext>
            </a:extLst>
          </p:cNvPr>
          <p:cNvPicPr>
            <a:picLocks noChangeAspect="1"/>
          </p:cNvPicPr>
          <p:nvPr/>
        </p:nvPicPr>
        <p:blipFill>
          <a:blip r:embed="rId4"/>
          <a:stretch>
            <a:fillRect/>
          </a:stretch>
        </p:blipFill>
        <p:spPr>
          <a:xfrm>
            <a:off x="6957912" y="3737314"/>
            <a:ext cx="4349344" cy="2702806"/>
          </a:xfrm>
          <a:prstGeom prst="rect">
            <a:avLst/>
          </a:prstGeom>
        </p:spPr>
      </p:pic>
    </p:spTree>
    <p:extLst>
      <p:ext uri="{BB962C8B-B14F-4D97-AF65-F5344CB8AC3E}">
        <p14:creationId xmlns:p14="http://schemas.microsoft.com/office/powerpoint/2010/main" val="91448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a:latin typeface="Garamond"/>
              </a:rPr>
              <a:t>Model of choice – VAR(5)</a:t>
            </a:r>
          </a:p>
        </p:txBody>
      </p:sp>
      <p:graphicFrame>
        <p:nvGraphicFramePr>
          <p:cNvPr id="2" name="Table 2">
            <a:extLst>
              <a:ext uri="{FF2B5EF4-FFF2-40B4-BE49-F238E27FC236}">
                <a16:creationId xmlns:a16="http://schemas.microsoft.com/office/drawing/2014/main" id="{B36DC540-A245-4467-AAEC-10F9B3812562}"/>
              </a:ext>
            </a:extLst>
          </p:cNvPr>
          <p:cNvGraphicFramePr>
            <a:graphicFrameLocks noGrp="1"/>
          </p:cNvGraphicFramePr>
          <p:nvPr>
            <p:extLst>
              <p:ext uri="{D42A27DB-BD31-4B8C-83A1-F6EECF244321}">
                <p14:modId xmlns:p14="http://schemas.microsoft.com/office/powerpoint/2010/main" val="342865742"/>
              </p:ext>
            </p:extLst>
          </p:nvPr>
        </p:nvGraphicFramePr>
        <p:xfrm>
          <a:off x="1416845" y="1981658"/>
          <a:ext cx="4679155" cy="1715592"/>
        </p:xfrm>
        <a:graphic>
          <a:graphicData uri="http://schemas.openxmlformats.org/drawingml/2006/table">
            <a:tbl>
              <a:tblPr firstRow="1" bandRow="1">
                <a:tableStyleId>{0E312740-CF41-4916-87E7-F12403BCB56B}</a:tableStyleId>
              </a:tblPr>
              <a:tblGrid>
                <a:gridCol w="1047750">
                  <a:extLst>
                    <a:ext uri="{9D8B030D-6E8A-4147-A177-3AD203B41FA5}">
                      <a16:colId xmlns:a16="http://schemas.microsoft.com/office/drawing/2014/main" val="3705648850"/>
                    </a:ext>
                  </a:extLst>
                </a:gridCol>
                <a:gridCol w="1333500">
                  <a:extLst>
                    <a:ext uri="{9D8B030D-6E8A-4147-A177-3AD203B41FA5}">
                      <a16:colId xmlns:a16="http://schemas.microsoft.com/office/drawing/2014/main" val="1737617108"/>
                    </a:ext>
                  </a:extLst>
                </a:gridCol>
                <a:gridCol w="1154905">
                  <a:extLst>
                    <a:ext uri="{9D8B030D-6E8A-4147-A177-3AD203B41FA5}">
                      <a16:colId xmlns:a16="http://schemas.microsoft.com/office/drawing/2014/main" val="2265129127"/>
                    </a:ext>
                  </a:extLst>
                </a:gridCol>
                <a:gridCol w="1143000">
                  <a:extLst>
                    <a:ext uri="{9D8B030D-6E8A-4147-A177-3AD203B41FA5}">
                      <a16:colId xmlns:a16="http://schemas.microsoft.com/office/drawing/2014/main" val="2576055831"/>
                    </a:ext>
                  </a:extLst>
                </a:gridCol>
              </a:tblGrid>
              <a:tr h="603072">
                <a:tc>
                  <a:txBody>
                    <a:bodyPr/>
                    <a:lstStyle/>
                    <a:p>
                      <a:pPr algn="ctr"/>
                      <a:r>
                        <a:rPr lang="en-US" sz="1600" b="1">
                          <a:latin typeface="Garamond"/>
                        </a:rPr>
                        <a:t>Model</a:t>
                      </a:r>
                    </a:p>
                  </a:txBody>
                  <a:tcPr/>
                </a:tc>
                <a:tc>
                  <a:txBody>
                    <a:bodyPr/>
                    <a:lstStyle/>
                    <a:p>
                      <a:pPr algn="ctr"/>
                      <a:r>
                        <a:rPr lang="en-US" sz="1600" b="1" dirty="0">
                          <a:latin typeface="Garamond"/>
                        </a:rPr>
                        <a:t>P-value</a:t>
                      </a:r>
                    </a:p>
                  </a:txBody>
                  <a:tcPr/>
                </a:tc>
                <a:tc>
                  <a:txBody>
                    <a:bodyPr/>
                    <a:lstStyle/>
                    <a:p>
                      <a:pPr algn="ctr"/>
                      <a:r>
                        <a:rPr lang="en-US" sz="1600" b="1">
                          <a:latin typeface="Garamond"/>
                        </a:rPr>
                        <a:t>RMSE</a:t>
                      </a:r>
                    </a:p>
                  </a:txBody>
                  <a:tcPr/>
                </a:tc>
                <a:tc>
                  <a:txBody>
                    <a:bodyPr/>
                    <a:lstStyle/>
                    <a:p>
                      <a:pPr algn="ctr"/>
                      <a:r>
                        <a:rPr lang="en-US" sz="1600" b="1">
                          <a:latin typeface="Garamond"/>
                        </a:rPr>
                        <a:t>MAE</a:t>
                      </a:r>
                    </a:p>
                  </a:txBody>
                  <a:tcPr/>
                </a:tc>
                <a:extLst>
                  <a:ext uri="{0D108BD9-81ED-4DB2-BD59-A6C34878D82A}">
                    <a16:rowId xmlns:a16="http://schemas.microsoft.com/office/drawing/2014/main" val="225295622"/>
                  </a:ext>
                </a:extLst>
              </a:tr>
              <a:tr h="370840">
                <a:tc>
                  <a:txBody>
                    <a:bodyPr/>
                    <a:lstStyle/>
                    <a:p>
                      <a:pPr algn="ctr"/>
                      <a:r>
                        <a:rPr lang="en-US" sz="1600" b="0">
                          <a:latin typeface="Garamond"/>
                        </a:rPr>
                        <a:t>Var(6)</a:t>
                      </a:r>
                    </a:p>
                  </a:txBody>
                  <a:tcPr/>
                </a:tc>
                <a:tc>
                  <a:txBody>
                    <a:bodyPr/>
                    <a:lstStyle/>
                    <a:p>
                      <a:pPr lvl="0" algn="ctr">
                        <a:buNone/>
                      </a:pPr>
                      <a:r>
                        <a:rPr lang="en-US" sz="1600" b="0" i="0" u="none" strike="noStrike" noProof="0">
                          <a:solidFill>
                            <a:srgbClr val="FF0000"/>
                          </a:solidFill>
                          <a:latin typeface="Garamond"/>
                        </a:rPr>
                        <a:t>0.03672</a:t>
                      </a:r>
                      <a:endParaRPr lang="en-US" sz="1600" b="0">
                        <a:solidFill>
                          <a:srgbClr val="FF0000"/>
                        </a:solidFill>
                        <a:latin typeface="Garamond"/>
                      </a:endParaRPr>
                    </a:p>
                  </a:txBody>
                  <a:tcPr/>
                </a:tc>
                <a:tc>
                  <a:txBody>
                    <a:bodyPr/>
                    <a:lstStyle/>
                    <a:p>
                      <a:pPr lvl="0" algn="ctr">
                        <a:buNone/>
                      </a:pPr>
                      <a:r>
                        <a:rPr lang="en-US" sz="1600" b="0" i="0" u="none" strike="noStrike" noProof="0">
                          <a:solidFill>
                            <a:srgbClr val="FF0000"/>
                          </a:solidFill>
                          <a:latin typeface="Garamond"/>
                        </a:rPr>
                        <a:t>4061.737 </a:t>
                      </a:r>
                      <a:endParaRPr lang="en-US" sz="1600" b="0">
                        <a:solidFill>
                          <a:srgbClr val="FF0000"/>
                        </a:solidFill>
                        <a:latin typeface="Garamond"/>
                      </a:endParaRPr>
                    </a:p>
                  </a:txBody>
                  <a:tcPr/>
                </a:tc>
                <a:tc>
                  <a:txBody>
                    <a:bodyPr/>
                    <a:lstStyle/>
                    <a:p>
                      <a:pPr lvl="0" algn="ctr">
                        <a:buNone/>
                      </a:pPr>
                      <a:r>
                        <a:rPr lang="en-US" sz="1600" b="0" i="0" u="none" strike="noStrike" noProof="0">
                          <a:solidFill>
                            <a:srgbClr val="FF0000"/>
                          </a:solidFill>
                          <a:latin typeface="Garamond"/>
                        </a:rPr>
                        <a:t>3305.597</a:t>
                      </a:r>
                      <a:endParaRPr lang="en-US" sz="1600" b="0">
                        <a:solidFill>
                          <a:srgbClr val="FF0000"/>
                        </a:solidFill>
                        <a:latin typeface="Garamond"/>
                      </a:endParaRPr>
                    </a:p>
                  </a:txBody>
                  <a:tcPr/>
                </a:tc>
                <a:extLst>
                  <a:ext uri="{0D108BD9-81ED-4DB2-BD59-A6C34878D82A}">
                    <a16:rowId xmlns:a16="http://schemas.microsoft.com/office/drawing/2014/main" val="3360309326"/>
                  </a:ext>
                </a:extLst>
              </a:tr>
              <a:tr h="370840">
                <a:tc>
                  <a:txBody>
                    <a:bodyPr/>
                    <a:lstStyle/>
                    <a:p>
                      <a:pPr algn="ctr"/>
                      <a:r>
                        <a:rPr lang="en-US" sz="1600" b="0">
                          <a:latin typeface="Garamond"/>
                        </a:rPr>
                        <a:t>Var(5)</a:t>
                      </a:r>
                    </a:p>
                  </a:txBody>
                  <a:tcPr/>
                </a:tc>
                <a:tc>
                  <a:txBody>
                    <a:bodyPr/>
                    <a:lstStyle/>
                    <a:p>
                      <a:pPr lvl="0" algn="ctr">
                        <a:buNone/>
                      </a:pPr>
                      <a:r>
                        <a:rPr lang="en-US" sz="1600" b="0" i="0" u="none" strike="noStrike" noProof="0">
                          <a:latin typeface="Garamond"/>
                        </a:rPr>
                        <a:t>0.05457</a:t>
                      </a:r>
                      <a:endParaRPr lang="en-US" sz="1600" b="0">
                        <a:latin typeface="Garamond"/>
                      </a:endParaRPr>
                    </a:p>
                  </a:txBody>
                  <a:tcPr/>
                </a:tc>
                <a:tc>
                  <a:txBody>
                    <a:bodyPr/>
                    <a:lstStyle/>
                    <a:p>
                      <a:pPr lvl="0" algn="ctr">
                        <a:buNone/>
                      </a:pPr>
                      <a:r>
                        <a:rPr lang="en-US" sz="1600" b="0" i="0" u="none" strike="noStrike" noProof="0">
                          <a:latin typeface="Garamond"/>
                        </a:rPr>
                        <a:t>4207.025 </a:t>
                      </a:r>
                    </a:p>
                  </a:txBody>
                  <a:tcPr/>
                </a:tc>
                <a:tc>
                  <a:txBody>
                    <a:bodyPr/>
                    <a:lstStyle/>
                    <a:p>
                      <a:pPr lvl="0" algn="ctr">
                        <a:buNone/>
                      </a:pPr>
                      <a:r>
                        <a:rPr lang="en-US" sz="1600" b="0" i="0" u="none" strike="noStrike" noProof="0" dirty="0">
                          <a:latin typeface="Garamond"/>
                        </a:rPr>
                        <a:t> 3337.969 </a:t>
                      </a:r>
                      <a:endParaRPr lang="en-US" sz="1600" b="0" dirty="0">
                        <a:latin typeface="Garamond"/>
                      </a:endParaRPr>
                    </a:p>
                  </a:txBody>
                  <a:tcPr/>
                </a:tc>
                <a:extLst>
                  <a:ext uri="{0D108BD9-81ED-4DB2-BD59-A6C34878D82A}">
                    <a16:rowId xmlns:a16="http://schemas.microsoft.com/office/drawing/2014/main" val="1502287230"/>
                  </a:ext>
                </a:extLst>
              </a:tr>
              <a:tr h="370840">
                <a:tc>
                  <a:txBody>
                    <a:bodyPr/>
                    <a:lstStyle/>
                    <a:p>
                      <a:pPr algn="ctr"/>
                      <a:r>
                        <a:rPr lang="en-US" sz="1600" b="0">
                          <a:latin typeface="Garamond"/>
                        </a:rPr>
                        <a:t>Var(4)</a:t>
                      </a:r>
                    </a:p>
                  </a:txBody>
                  <a:tcPr/>
                </a:tc>
                <a:tc>
                  <a:txBody>
                    <a:bodyPr/>
                    <a:lstStyle/>
                    <a:p>
                      <a:pPr lvl="0" algn="ctr">
                        <a:buNone/>
                      </a:pPr>
                      <a:r>
                        <a:rPr lang="en-US" sz="1600" b="0" i="0" u="none" strike="noStrike" noProof="0">
                          <a:latin typeface="Garamond"/>
                        </a:rPr>
                        <a:t>0.05343</a:t>
                      </a:r>
                      <a:endParaRPr lang="en-US" sz="1600" b="0">
                        <a:latin typeface="Garamond"/>
                      </a:endParaRPr>
                    </a:p>
                  </a:txBody>
                  <a:tcPr/>
                </a:tc>
                <a:tc>
                  <a:txBody>
                    <a:bodyPr/>
                    <a:lstStyle/>
                    <a:p>
                      <a:pPr lvl="0" algn="ctr">
                        <a:buNone/>
                      </a:pPr>
                      <a:r>
                        <a:rPr lang="en-US" sz="1600" b="0" i="0" u="none" strike="noStrike" noProof="0">
                          <a:latin typeface="Garamond"/>
                        </a:rPr>
                        <a:t>4650.828 </a:t>
                      </a:r>
                    </a:p>
                  </a:txBody>
                  <a:tcPr/>
                </a:tc>
                <a:tc>
                  <a:txBody>
                    <a:bodyPr/>
                    <a:lstStyle/>
                    <a:p>
                      <a:pPr lvl="0" algn="ctr">
                        <a:buNone/>
                      </a:pPr>
                      <a:r>
                        <a:rPr lang="en-US" sz="1600" b="0" i="0" u="none" strike="noStrike" noProof="0" dirty="0">
                          <a:latin typeface="Garamond"/>
                        </a:rPr>
                        <a:t>3802.752</a:t>
                      </a:r>
                      <a:endParaRPr lang="en-US" sz="1600" b="0" dirty="0">
                        <a:latin typeface="Garamond"/>
                      </a:endParaRPr>
                    </a:p>
                  </a:txBody>
                  <a:tcPr/>
                </a:tc>
                <a:extLst>
                  <a:ext uri="{0D108BD9-81ED-4DB2-BD59-A6C34878D82A}">
                    <a16:rowId xmlns:a16="http://schemas.microsoft.com/office/drawing/2014/main" val="1477671588"/>
                  </a:ext>
                </a:extLst>
              </a:tr>
            </a:tbl>
          </a:graphicData>
        </a:graphic>
      </p:graphicFrame>
      <p:pic>
        <p:nvPicPr>
          <p:cNvPr id="6" name="Picture 6" descr="Chart, box and whisker chart&#10;&#10;Description automatically generated">
            <a:extLst>
              <a:ext uri="{FF2B5EF4-FFF2-40B4-BE49-F238E27FC236}">
                <a16:creationId xmlns:a16="http://schemas.microsoft.com/office/drawing/2014/main" id="{96A62CC2-FEF6-4163-885B-E17372D3B868}"/>
              </a:ext>
            </a:extLst>
          </p:cNvPr>
          <p:cNvPicPr>
            <a:picLocks noChangeAspect="1"/>
          </p:cNvPicPr>
          <p:nvPr/>
        </p:nvPicPr>
        <p:blipFill>
          <a:blip r:embed="rId3"/>
          <a:stretch>
            <a:fillRect/>
          </a:stretch>
        </p:blipFill>
        <p:spPr>
          <a:xfrm>
            <a:off x="7067552" y="4349482"/>
            <a:ext cx="3917816" cy="2424892"/>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FA215CD9-4476-4885-AAE6-ED3F2C7F2012}"/>
              </a:ext>
            </a:extLst>
          </p:cNvPr>
          <p:cNvPicPr>
            <a:picLocks noChangeAspect="1"/>
          </p:cNvPicPr>
          <p:nvPr/>
        </p:nvPicPr>
        <p:blipFill>
          <a:blip r:embed="rId4"/>
          <a:stretch>
            <a:fillRect/>
          </a:stretch>
        </p:blipFill>
        <p:spPr>
          <a:xfrm>
            <a:off x="1679973" y="4204620"/>
            <a:ext cx="4152900" cy="2569754"/>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4DF9A920-8174-49B0-B67B-6D79319D3BD1}"/>
              </a:ext>
            </a:extLst>
          </p:cNvPr>
          <p:cNvPicPr>
            <a:picLocks noChangeAspect="1"/>
          </p:cNvPicPr>
          <p:nvPr/>
        </p:nvPicPr>
        <p:blipFill>
          <a:blip r:embed="rId5"/>
          <a:stretch>
            <a:fillRect/>
          </a:stretch>
        </p:blipFill>
        <p:spPr>
          <a:xfrm>
            <a:off x="7110891" y="1690688"/>
            <a:ext cx="3874477" cy="2418965"/>
          </a:xfrm>
          <a:prstGeom prst="rect">
            <a:avLst/>
          </a:prstGeom>
        </p:spPr>
      </p:pic>
    </p:spTree>
    <p:extLst>
      <p:ext uri="{BB962C8B-B14F-4D97-AF65-F5344CB8AC3E}">
        <p14:creationId xmlns:p14="http://schemas.microsoft.com/office/powerpoint/2010/main" val="2147574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Model Performance: 2019</a:t>
            </a:r>
            <a:endParaRPr b="1">
              <a:latin typeface="Garamond" panose="02020404030301010803" pitchFamily="18" charset="0"/>
            </a:endParaRPr>
          </a:p>
        </p:txBody>
      </p:sp>
      <p:sp>
        <p:nvSpPr>
          <p:cNvPr id="119" name="Google Shape;119;p4"/>
          <p:cNvSpPr txBox="1">
            <a:spLocks noGrp="1"/>
          </p:cNvSpPr>
          <p:nvPr>
            <p:ph type="body" idx="1"/>
          </p:nvPr>
        </p:nvSpPr>
        <p:spPr>
          <a:xfrm>
            <a:off x="2686825" y="1995162"/>
            <a:ext cx="8814900" cy="4041900"/>
          </a:xfrm>
          <a:prstGeom prst="rect">
            <a:avLst/>
          </a:prstGeom>
          <a:noFill/>
          <a:ln>
            <a:noFill/>
          </a:ln>
        </p:spPr>
        <p:txBody>
          <a:bodyPr spcFirstLastPara="1" wrap="square" lIns="91425" tIns="45700" rIns="91425" bIns="45700" anchor="t" anchorCtr="0">
            <a:noAutofit/>
          </a:bodyPr>
          <a:lstStyle/>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a:latin typeface="Garamond"/>
              <a:ea typeface="Garamond"/>
              <a:cs typeface="Garamond"/>
              <a:sym typeface="Garamond"/>
            </a:endParaRPr>
          </a:p>
          <a:p>
            <a:pPr lvl="0" indent="-457200" algn="just" rtl="0">
              <a:lnSpc>
                <a:spcPct val="90000"/>
              </a:lnSpc>
              <a:spcBef>
                <a:spcPts val="0"/>
              </a:spcBef>
              <a:spcAft>
                <a:spcPts val="0"/>
              </a:spcAft>
              <a:buClr>
                <a:schemeClr val="dk1"/>
              </a:buClr>
              <a:buSzPts val="2800"/>
              <a:buFont typeface="Arial" panose="020B0604020202020204" pitchFamily="34" charset="0"/>
              <a:buChar char="•"/>
            </a:pPr>
            <a:endParaRPr>
              <a:latin typeface="Garamond"/>
              <a:ea typeface="Garamond"/>
              <a:cs typeface="Garamond"/>
              <a:sym typeface="Garamond"/>
            </a:endParaRPr>
          </a:p>
        </p:txBody>
      </p:sp>
      <p:graphicFrame>
        <p:nvGraphicFramePr>
          <p:cNvPr id="2" name="Chart 1">
            <a:extLst>
              <a:ext uri="{FF2B5EF4-FFF2-40B4-BE49-F238E27FC236}">
                <a16:creationId xmlns:a16="http://schemas.microsoft.com/office/drawing/2014/main" id="{9E957809-567E-3F41-B9E2-AF8D859C1772}"/>
              </a:ext>
            </a:extLst>
          </p:cNvPr>
          <p:cNvGraphicFramePr/>
          <p:nvPr>
            <p:extLst>
              <p:ext uri="{D42A27DB-BD31-4B8C-83A1-F6EECF244321}">
                <p14:modId xmlns:p14="http://schemas.microsoft.com/office/powerpoint/2010/main" val="697431153"/>
              </p:ext>
            </p:extLst>
          </p:nvPr>
        </p:nvGraphicFramePr>
        <p:xfrm>
          <a:off x="1143001" y="2553717"/>
          <a:ext cx="9876692" cy="3914859"/>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119;p4">
            <a:extLst>
              <a:ext uri="{FF2B5EF4-FFF2-40B4-BE49-F238E27FC236}">
                <a16:creationId xmlns:a16="http://schemas.microsoft.com/office/drawing/2014/main" id="{4963594E-03A9-E94E-9AC6-EE37B89ABF7B}"/>
              </a:ext>
            </a:extLst>
          </p:cNvPr>
          <p:cNvSpPr txBox="1">
            <a:spLocks/>
          </p:cNvSpPr>
          <p:nvPr/>
        </p:nvSpPr>
        <p:spPr>
          <a:xfrm>
            <a:off x="1544516" y="1563648"/>
            <a:ext cx="9073661" cy="13255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just">
              <a:lnSpc>
                <a:spcPct val="100000"/>
              </a:lnSpc>
              <a:spcBef>
                <a:spcPts val="0"/>
              </a:spcBef>
              <a:buSzPct val="75000"/>
              <a:buFont typeface="Arial" panose="020B0604020202020204" pitchFamily="34" charset="0"/>
              <a:buChar char="•"/>
            </a:pPr>
            <a:r>
              <a:rPr lang="en-US" sz="2200">
                <a:latin typeface="Garamond"/>
              </a:rPr>
              <a:t>The VAR model has the lowest error overall, followed closely by </a:t>
            </a:r>
            <a:r>
              <a:rPr lang="en-US" sz="2200" err="1">
                <a:latin typeface="Garamond"/>
              </a:rPr>
              <a:t>sARIMA</a:t>
            </a:r>
            <a:r>
              <a:rPr lang="en-US" sz="2200">
                <a:latin typeface="Garamond"/>
              </a:rPr>
              <a:t>. </a:t>
            </a:r>
          </a:p>
          <a:p>
            <a:pPr indent="-457200" algn="just">
              <a:lnSpc>
                <a:spcPct val="100000"/>
              </a:lnSpc>
              <a:spcBef>
                <a:spcPts val="0"/>
              </a:spcBef>
              <a:buSzPct val="75000"/>
              <a:buFont typeface="Arial" panose="020B0604020202020204" pitchFamily="34" charset="0"/>
              <a:buChar char="•"/>
            </a:pPr>
            <a:r>
              <a:rPr lang="en-US" sz="2200">
                <a:latin typeface="Garamond"/>
              </a:rPr>
              <a:t>However, </a:t>
            </a:r>
            <a:r>
              <a:rPr lang="en-US" sz="2200" err="1">
                <a:latin typeface="Garamond"/>
              </a:rPr>
              <a:t>sARIMA</a:t>
            </a:r>
            <a:r>
              <a:rPr lang="en-US" sz="2200">
                <a:latin typeface="Garamond"/>
              </a:rPr>
              <a:t> is more parsimonious. </a:t>
            </a:r>
          </a:p>
        </p:txBody>
      </p:sp>
    </p:spTree>
    <p:extLst>
      <p:ext uri="{BB962C8B-B14F-4D97-AF65-F5344CB8AC3E}">
        <p14:creationId xmlns:p14="http://schemas.microsoft.com/office/powerpoint/2010/main" val="307508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Next Steps</a:t>
            </a:r>
            <a:endParaRPr b="1">
              <a:latin typeface="Garamond" panose="02020404030301010803" pitchFamily="18" charset="0"/>
            </a:endParaRPr>
          </a:p>
        </p:txBody>
      </p:sp>
      <p:sp>
        <p:nvSpPr>
          <p:cNvPr id="119" name="Google Shape;119;p4"/>
          <p:cNvSpPr txBox="1">
            <a:spLocks noGrp="1"/>
          </p:cNvSpPr>
          <p:nvPr>
            <p:ph type="body" idx="1"/>
          </p:nvPr>
        </p:nvSpPr>
        <p:spPr>
          <a:xfrm>
            <a:off x="2686825" y="1995162"/>
            <a:ext cx="8814900" cy="4041900"/>
          </a:xfrm>
          <a:prstGeom prst="rect">
            <a:avLst/>
          </a:prstGeom>
          <a:noFill/>
          <a:ln>
            <a:noFill/>
          </a:ln>
        </p:spPr>
        <p:txBody>
          <a:bodyPr spcFirstLastPara="1" wrap="square" lIns="91425" tIns="45700" rIns="91425" bIns="45700" anchor="t" anchorCtr="0">
            <a:noAutofit/>
          </a:bodyPr>
          <a:lstStyle/>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dirty="0">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dirty="0">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dirty="0">
              <a:latin typeface="Garamond"/>
              <a:ea typeface="Garamond"/>
              <a:cs typeface="Garamond"/>
              <a:sym typeface="Garamond"/>
            </a:endParaRPr>
          </a:p>
          <a:p>
            <a:pPr lvl="0" indent="-457200" algn="just" rtl="0">
              <a:lnSpc>
                <a:spcPct val="90000"/>
              </a:lnSpc>
              <a:spcBef>
                <a:spcPts val="0"/>
              </a:spcBef>
              <a:spcAft>
                <a:spcPts val="0"/>
              </a:spcAft>
              <a:buClr>
                <a:schemeClr val="dk1"/>
              </a:buClr>
              <a:buSzPts val="2800"/>
              <a:buFont typeface="Arial" panose="020B0604020202020204" pitchFamily="34" charset="0"/>
              <a:buChar char="•"/>
            </a:pPr>
            <a:endParaRPr dirty="0">
              <a:latin typeface="Garamond"/>
              <a:ea typeface="Garamond"/>
              <a:cs typeface="Garamond"/>
              <a:sym typeface="Garamond"/>
            </a:endParaRPr>
          </a:p>
        </p:txBody>
      </p:sp>
      <p:sp>
        <p:nvSpPr>
          <p:cNvPr id="120" name="Google Shape;120;p4"/>
          <p:cNvSpPr/>
          <p:nvPr/>
        </p:nvSpPr>
        <p:spPr>
          <a:xfrm>
            <a:off x="749044" y="2126453"/>
            <a:ext cx="1610940" cy="3779312"/>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19;p4">
            <a:extLst>
              <a:ext uri="{FF2B5EF4-FFF2-40B4-BE49-F238E27FC236}">
                <a16:creationId xmlns:a16="http://schemas.microsoft.com/office/drawing/2014/main" id="{BF129E37-919C-1E4A-92ED-49DA2F2A3529}"/>
              </a:ext>
            </a:extLst>
          </p:cNvPr>
          <p:cNvSpPr txBox="1">
            <a:spLocks/>
          </p:cNvSpPr>
          <p:nvPr/>
        </p:nvSpPr>
        <p:spPr>
          <a:xfrm>
            <a:off x="2918738" y="2824841"/>
            <a:ext cx="8435062" cy="2382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just">
              <a:lnSpc>
                <a:spcPct val="150000"/>
              </a:lnSpc>
              <a:spcBef>
                <a:spcPts val="0"/>
              </a:spcBef>
              <a:buSzPct val="75000"/>
              <a:buFont typeface="Arial" panose="020B0604020202020204" pitchFamily="34" charset="0"/>
              <a:buChar char="•"/>
            </a:pPr>
            <a:r>
              <a:rPr lang="en-US" sz="2400" dirty="0">
                <a:latin typeface="Garamond"/>
              </a:rPr>
              <a:t>Try models on other markets, particularly those with less seasonality to assess performance </a:t>
            </a:r>
          </a:p>
          <a:p>
            <a:pPr indent="-457200" algn="just">
              <a:lnSpc>
                <a:spcPct val="150000"/>
              </a:lnSpc>
              <a:spcBef>
                <a:spcPts val="0"/>
              </a:spcBef>
              <a:buSzPct val="75000"/>
              <a:buFont typeface="Arial" panose="020B0604020202020204" pitchFamily="34" charset="0"/>
              <a:buChar char="•"/>
            </a:pPr>
            <a:r>
              <a:rPr lang="en-US" sz="2400" dirty="0">
                <a:latin typeface="Garamond"/>
              </a:rPr>
              <a:t>Build more complex VAR models (3+ predictors)</a:t>
            </a:r>
          </a:p>
          <a:p>
            <a:pPr indent="-457200" algn="just">
              <a:lnSpc>
                <a:spcPct val="150000"/>
              </a:lnSpc>
              <a:spcBef>
                <a:spcPts val="0"/>
              </a:spcBef>
              <a:buSzPct val="75000"/>
              <a:buFont typeface="Arial" panose="020B0604020202020204" pitchFamily="34" charset="0"/>
              <a:buChar char="•"/>
            </a:pPr>
            <a:r>
              <a:rPr lang="en-US" sz="2400" dirty="0">
                <a:latin typeface="Garamond"/>
              </a:rPr>
              <a:t>Identify additional predictors</a:t>
            </a:r>
          </a:p>
        </p:txBody>
      </p:sp>
    </p:spTree>
    <p:extLst>
      <p:ext uri="{BB962C8B-B14F-4D97-AF65-F5344CB8AC3E}">
        <p14:creationId xmlns:p14="http://schemas.microsoft.com/office/powerpoint/2010/main" val="373291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93646D-1B26-4FCE-B3A7-94158F0CC9CD}"/>
              </a:ext>
            </a:extLst>
          </p:cNvPr>
          <p:cNvSpPr/>
          <p:nvPr/>
        </p:nvSpPr>
        <p:spPr>
          <a:xfrm>
            <a:off x="-2042" y="511"/>
            <a:ext cx="12197113" cy="1114869"/>
          </a:xfrm>
          <a:prstGeom prst="rect">
            <a:avLst/>
          </a:prstGeom>
          <a:solidFill>
            <a:srgbClr val="127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31C652CF-F428-46F8-A195-2A90F6C30106}"/>
              </a:ext>
            </a:extLst>
          </p:cNvPr>
          <p:cNvSpPr/>
          <p:nvPr/>
        </p:nvSpPr>
        <p:spPr>
          <a:xfrm>
            <a:off x="4821459" y="296983"/>
            <a:ext cx="3573518" cy="646331"/>
          </a:xfrm>
          <a:prstGeom prst="rect">
            <a:avLst/>
          </a:prstGeom>
        </p:spPr>
        <p:txBody>
          <a:bodyPr wrap="square" anchor="t">
            <a:spAutoFit/>
          </a:bodyPr>
          <a:lstStyle/>
          <a:p>
            <a:r>
              <a:rPr lang="en-US" sz="3600" b="1">
                <a:solidFill>
                  <a:schemeClr val="bg1"/>
                </a:solidFill>
                <a:highlight>
                  <a:srgbClr val="1277E1"/>
                </a:highlight>
                <a:latin typeface="Garamond" panose="02020404030301010803" pitchFamily="18" charset="0"/>
              </a:rPr>
              <a:t>Our Team</a:t>
            </a:r>
            <a:endParaRPr lang="en-US" sz="3600">
              <a:solidFill>
                <a:schemeClr val="bg1"/>
              </a:solidFill>
              <a:highlight>
                <a:srgbClr val="1277E1"/>
              </a:highlight>
              <a:latin typeface="Garamond" panose="02020404030301010803" pitchFamily="18" charset="0"/>
            </a:endParaRPr>
          </a:p>
        </p:txBody>
      </p:sp>
      <p:pic>
        <p:nvPicPr>
          <p:cNvPr id="13" name="Picture 12" descr="A person wearing a suit and tie smiling at the camera&#10;&#10;Description automatically generated">
            <a:extLst>
              <a:ext uri="{FF2B5EF4-FFF2-40B4-BE49-F238E27FC236}">
                <a16:creationId xmlns:a16="http://schemas.microsoft.com/office/drawing/2014/main" id="{D348657B-41FE-4B7F-9563-EE7FD57D2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10" y="2418428"/>
            <a:ext cx="2015313" cy="2015313"/>
          </a:xfrm>
          <a:prstGeom prst="rect">
            <a:avLst/>
          </a:prstGeom>
        </p:spPr>
      </p:pic>
      <p:sp>
        <p:nvSpPr>
          <p:cNvPr id="14" name="Rectangle 13">
            <a:extLst>
              <a:ext uri="{FF2B5EF4-FFF2-40B4-BE49-F238E27FC236}">
                <a16:creationId xmlns:a16="http://schemas.microsoft.com/office/drawing/2014/main" id="{A62BF332-C85D-452B-9CE5-1F05D71B25C6}"/>
              </a:ext>
            </a:extLst>
          </p:cNvPr>
          <p:cNvSpPr/>
          <p:nvPr/>
        </p:nvSpPr>
        <p:spPr>
          <a:xfrm>
            <a:off x="6876438" y="2792389"/>
            <a:ext cx="2819942" cy="369332"/>
          </a:xfrm>
          <a:prstGeom prst="rect">
            <a:avLst/>
          </a:prstGeom>
        </p:spPr>
        <p:txBody>
          <a:bodyPr wrap="square">
            <a:spAutoFit/>
          </a:bodyPr>
          <a:lstStyle/>
          <a:p>
            <a:r>
              <a:rPr lang="en-US"/>
              <a:t> </a:t>
            </a:r>
          </a:p>
        </p:txBody>
      </p:sp>
      <p:sp>
        <p:nvSpPr>
          <p:cNvPr id="15" name="Rectangle 14">
            <a:extLst>
              <a:ext uri="{FF2B5EF4-FFF2-40B4-BE49-F238E27FC236}">
                <a16:creationId xmlns:a16="http://schemas.microsoft.com/office/drawing/2014/main" id="{561A1FE9-A0A4-49DC-91F3-F6740ABC112B}"/>
              </a:ext>
            </a:extLst>
          </p:cNvPr>
          <p:cNvSpPr/>
          <p:nvPr/>
        </p:nvSpPr>
        <p:spPr>
          <a:xfrm>
            <a:off x="983210" y="4426284"/>
            <a:ext cx="2015314" cy="400110"/>
          </a:xfrm>
          <a:prstGeom prst="rect">
            <a:avLst/>
          </a:prstGeom>
        </p:spPr>
        <p:txBody>
          <a:bodyPr wrap="square" anchor="t">
            <a:spAutoFit/>
          </a:bodyPr>
          <a:lstStyle/>
          <a:p>
            <a:pPr algn="ctr"/>
            <a:r>
              <a:rPr lang="en-US" sz="2000" b="1">
                <a:latin typeface="Garamond" panose="02020404030301010803" pitchFamily="18" charset="0"/>
              </a:rPr>
              <a:t>Chris Reimann</a:t>
            </a:r>
          </a:p>
        </p:txBody>
      </p:sp>
      <p:sp>
        <p:nvSpPr>
          <p:cNvPr id="18" name="Rectangle 17">
            <a:extLst>
              <a:ext uri="{FF2B5EF4-FFF2-40B4-BE49-F238E27FC236}">
                <a16:creationId xmlns:a16="http://schemas.microsoft.com/office/drawing/2014/main" id="{099AB164-8A5E-4562-A067-1C7BA030C124}"/>
              </a:ext>
            </a:extLst>
          </p:cNvPr>
          <p:cNvSpPr/>
          <p:nvPr/>
        </p:nvSpPr>
        <p:spPr>
          <a:xfrm>
            <a:off x="9006066" y="4448532"/>
            <a:ext cx="2196663" cy="400110"/>
          </a:xfrm>
          <a:prstGeom prst="rect">
            <a:avLst/>
          </a:prstGeom>
        </p:spPr>
        <p:txBody>
          <a:bodyPr wrap="square" anchor="t">
            <a:spAutoFit/>
          </a:bodyPr>
          <a:lstStyle/>
          <a:p>
            <a:pPr algn="ctr"/>
            <a:r>
              <a:rPr lang="en-US" sz="2000" b="1">
                <a:latin typeface="Garamond" panose="02020404030301010803" pitchFamily="18" charset="0"/>
              </a:rPr>
              <a:t>Mike Thompson</a:t>
            </a:r>
          </a:p>
        </p:txBody>
      </p:sp>
      <p:pic>
        <p:nvPicPr>
          <p:cNvPr id="20" name="Picture 19" descr="A person standing in front of a building&#10;&#10;Description automatically generated">
            <a:extLst>
              <a:ext uri="{FF2B5EF4-FFF2-40B4-BE49-F238E27FC236}">
                <a16:creationId xmlns:a16="http://schemas.microsoft.com/office/drawing/2014/main" id="{7DCDDA3F-4037-4E68-90DE-105DED56E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474" y="2328519"/>
            <a:ext cx="2017096" cy="2091803"/>
          </a:xfrm>
          <a:prstGeom prst="rect">
            <a:avLst/>
          </a:prstGeom>
        </p:spPr>
      </p:pic>
      <p:sp>
        <p:nvSpPr>
          <p:cNvPr id="21" name="Rectangle 20">
            <a:extLst>
              <a:ext uri="{FF2B5EF4-FFF2-40B4-BE49-F238E27FC236}">
                <a16:creationId xmlns:a16="http://schemas.microsoft.com/office/drawing/2014/main" id="{51DEF3C6-33F3-4B12-B8B7-9F30AF514374}"/>
              </a:ext>
            </a:extLst>
          </p:cNvPr>
          <p:cNvSpPr/>
          <p:nvPr/>
        </p:nvSpPr>
        <p:spPr>
          <a:xfrm>
            <a:off x="3285335" y="4421355"/>
            <a:ext cx="2564524" cy="461665"/>
          </a:xfrm>
          <a:prstGeom prst="rect">
            <a:avLst/>
          </a:prstGeom>
        </p:spPr>
        <p:txBody>
          <a:bodyPr wrap="square" anchor="t">
            <a:spAutoFit/>
          </a:bodyPr>
          <a:lstStyle/>
          <a:p>
            <a:pPr algn="ctr"/>
            <a:r>
              <a:rPr lang="en-US" sz="2000" b="1">
                <a:latin typeface="Garamond" panose="02020404030301010803" pitchFamily="18" charset="0"/>
              </a:rPr>
              <a:t>Kyla </a:t>
            </a:r>
            <a:r>
              <a:rPr lang="en-US" sz="2000" b="1" err="1">
                <a:latin typeface="Garamond" panose="02020404030301010803" pitchFamily="18" charset="0"/>
              </a:rPr>
              <a:t>Ronellenfitsch</a:t>
            </a:r>
            <a:r>
              <a:rPr lang="en-US" sz="2400" b="1">
                <a:latin typeface="Garamond" panose="02020404030301010803" pitchFamily="18" charset="0"/>
              </a:rPr>
              <a:t>​</a:t>
            </a:r>
          </a:p>
        </p:txBody>
      </p:sp>
      <p:pic>
        <p:nvPicPr>
          <p:cNvPr id="23" name="Picture 22">
            <a:extLst>
              <a:ext uri="{FF2B5EF4-FFF2-40B4-BE49-F238E27FC236}">
                <a16:creationId xmlns:a16="http://schemas.microsoft.com/office/drawing/2014/main" id="{0010D4D5-78BC-40AC-85EB-6A561801E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482" y="2314708"/>
            <a:ext cx="2091803" cy="2091803"/>
          </a:xfrm>
          <a:prstGeom prst="rect">
            <a:avLst/>
          </a:prstGeom>
        </p:spPr>
      </p:pic>
      <p:sp>
        <p:nvSpPr>
          <p:cNvPr id="24" name="Rectangle 23">
            <a:extLst>
              <a:ext uri="{FF2B5EF4-FFF2-40B4-BE49-F238E27FC236}">
                <a16:creationId xmlns:a16="http://schemas.microsoft.com/office/drawing/2014/main" id="{265AE7A0-EF34-4E59-87FC-B41EAD6119F5}"/>
              </a:ext>
            </a:extLst>
          </p:cNvPr>
          <p:cNvSpPr/>
          <p:nvPr/>
        </p:nvSpPr>
        <p:spPr>
          <a:xfrm>
            <a:off x="5985019" y="4392155"/>
            <a:ext cx="2945111" cy="461665"/>
          </a:xfrm>
          <a:prstGeom prst="rect">
            <a:avLst/>
          </a:prstGeom>
        </p:spPr>
        <p:txBody>
          <a:bodyPr wrap="square" anchor="t">
            <a:spAutoFit/>
          </a:bodyPr>
          <a:lstStyle/>
          <a:p>
            <a:pPr algn="ctr"/>
            <a:r>
              <a:rPr lang="en-US" sz="2000" b="1">
                <a:latin typeface="Garamond" panose="02020404030301010803" pitchFamily="18" charset="0"/>
              </a:rPr>
              <a:t>Oleksiy Anokhin</a:t>
            </a:r>
            <a:r>
              <a:rPr lang="en-US" sz="2400" b="1">
                <a:latin typeface="Garamond" panose="02020404030301010803" pitchFamily="18" charset="0"/>
              </a:rPr>
              <a:t>​</a:t>
            </a:r>
          </a:p>
        </p:txBody>
      </p:sp>
      <p:pic>
        <p:nvPicPr>
          <p:cNvPr id="5" name="Picture 5" descr="A close up of a sign&#10;&#10;Description generated with very high confidence">
            <a:extLst>
              <a:ext uri="{FF2B5EF4-FFF2-40B4-BE49-F238E27FC236}">
                <a16:creationId xmlns:a16="http://schemas.microsoft.com/office/drawing/2014/main" id="{D580862E-01C6-4FC9-9A7F-69D3B72E227B}"/>
              </a:ext>
            </a:extLst>
          </p:cNvPr>
          <p:cNvPicPr>
            <a:picLocks noChangeAspect="1"/>
          </p:cNvPicPr>
          <p:nvPr/>
        </p:nvPicPr>
        <p:blipFill>
          <a:blip r:embed="rId6"/>
          <a:stretch>
            <a:fillRect/>
          </a:stretch>
        </p:blipFill>
        <p:spPr>
          <a:xfrm>
            <a:off x="440725" y="6015423"/>
            <a:ext cx="2743200" cy="552450"/>
          </a:xfrm>
          <a:prstGeom prst="rect">
            <a:avLst/>
          </a:prstGeom>
        </p:spPr>
      </p:pic>
      <p:pic>
        <p:nvPicPr>
          <p:cNvPr id="16" name="Picture 15">
            <a:extLst>
              <a:ext uri="{FF2B5EF4-FFF2-40B4-BE49-F238E27FC236}">
                <a16:creationId xmlns:a16="http://schemas.microsoft.com/office/drawing/2014/main" id="{788E460C-23EF-425E-A569-E2E272E8E59D}"/>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313593" y="2262060"/>
            <a:ext cx="1437836" cy="2333879"/>
          </a:xfrm>
          <a:prstGeom prst="ellipse">
            <a:avLst/>
          </a:prstGeom>
          <a:ln>
            <a:noFill/>
          </a:ln>
          <a:effectLst>
            <a:softEdge rad="112500"/>
          </a:effectLst>
        </p:spPr>
      </p:pic>
    </p:spTree>
    <p:extLst>
      <p:ext uri="{BB962C8B-B14F-4D97-AF65-F5344CB8AC3E}">
        <p14:creationId xmlns:p14="http://schemas.microsoft.com/office/powerpoint/2010/main" val="774333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2041" y="1230274"/>
            <a:ext cx="12191999" cy="4389432"/>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highlight>
                <a:srgbClr val="1277E1"/>
              </a:highlight>
              <a:latin typeface="Avenir"/>
              <a:ea typeface="Avenir"/>
              <a:cs typeface="Avenir"/>
              <a:sym typeface="Avenir"/>
            </a:endParaRPr>
          </a:p>
        </p:txBody>
      </p:sp>
      <p:sp>
        <p:nvSpPr>
          <p:cNvPr id="535" name="Google Shape;535;p31"/>
          <p:cNvSpPr txBox="1"/>
          <p:nvPr/>
        </p:nvSpPr>
        <p:spPr>
          <a:xfrm>
            <a:off x="325846" y="2929441"/>
            <a:ext cx="11537400" cy="9966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Clr>
                <a:schemeClr val="lt1"/>
              </a:buClr>
              <a:buSzPts val="6000"/>
              <a:buFont typeface="Arial"/>
              <a:buNone/>
            </a:pPr>
            <a:r>
              <a:rPr lang="en-US" sz="6000" b="1">
                <a:solidFill>
                  <a:schemeClr val="lt1"/>
                </a:solidFill>
                <a:latin typeface="Garamond"/>
                <a:ea typeface="Garamond"/>
                <a:cs typeface="Garamond"/>
                <a:sym typeface="Garamond"/>
              </a:rPr>
              <a:t>Q &amp; A</a:t>
            </a:r>
            <a:endParaRPr sz="6000">
              <a:solidFill>
                <a:schemeClr val="lt1"/>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Sources</a:t>
            </a:r>
            <a:endParaRPr/>
          </a:p>
        </p:txBody>
      </p:sp>
      <p:sp>
        <p:nvSpPr>
          <p:cNvPr id="508" name="Google Shape;508;p30"/>
          <p:cNvSpPr txBox="1">
            <a:spLocks noGrp="1"/>
          </p:cNvSpPr>
          <p:nvPr>
            <p:ph type="body" idx="1"/>
          </p:nvPr>
        </p:nvSpPr>
        <p:spPr>
          <a:xfrm>
            <a:off x="838200" y="1825625"/>
            <a:ext cx="10515600" cy="418065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u="sng">
                <a:solidFill>
                  <a:schemeClr val="hlink"/>
                </a:solidFill>
                <a:latin typeface="Garamond" panose="02020404030301010803" pitchFamily="18" charset="0"/>
                <a:ea typeface="Garamond"/>
                <a:cs typeface="Garamond"/>
                <a:sym typeface="Garamond"/>
                <a:hlinkClick r:id="rId3"/>
              </a:rPr>
              <a:t>GitHub repository</a:t>
            </a:r>
            <a:endParaRPr lang="en-US">
              <a:latin typeface="Garamond" panose="02020404030301010803" pitchFamily="18" charset="0"/>
            </a:endParaRPr>
          </a:p>
          <a:p>
            <a:pPr marL="457200" lvl="1" indent="0" algn="l" rtl="0">
              <a:lnSpc>
                <a:spcPct val="150000"/>
              </a:lnSpc>
              <a:spcBef>
                <a:spcPts val="500"/>
              </a:spcBef>
              <a:spcAft>
                <a:spcPts val="0"/>
              </a:spcAft>
              <a:buClr>
                <a:schemeClr val="dk1"/>
              </a:buClr>
              <a:buSzPts val="2000"/>
              <a:buNone/>
            </a:pPr>
            <a:endParaRPr sz="2000" b="1">
              <a:latin typeface="Avenir"/>
              <a:ea typeface="Avenir"/>
              <a:cs typeface="Avenir"/>
              <a:sym typeface="Avenir"/>
            </a:endParaRPr>
          </a:p>
          <a:p>
            <a:pPr marL="457200" lvl="1" indent="0" algn="l" rtl="0">
              <a:lnSpc>
                <a:spcPct val="150000"/>
              </a:lnSpc>
              <a:spcBef>
                <a:spcPts val="500"/>
              </a:spcBef>
              <a:spcAft>
                <a:spcPts val="0"/>
              </a:spcAft>
              <a:buClr>
                <a:schemeClr val="dk1"/>
              </a:buClr>
              <a:buSzPts val="2000"/>
              <a:buNone/>
            </a:pPr>
            <a:endParaRPr sz="2000" b="1">
              <a:latin typeface="Avenir"/>
              <a:ea typeface="Avenir"/>
              <a:cs typeface="Avenir"/>
              <a:sym typeface="Avenir"/>
            </a:endParaRPr>
          </a:p>
          <a:p>
            <a:pPr marL="685800" lvl="1" indent="-101600" algn="l" rtl="0">
              <a:lnSpc>
                <a:spcPct val="150000"/>
              </a:lnSpc>
              <a:spcBef>
                <a:spcPts val="500"/>
              </a:spcBef>
              <a:spcAft>
                <a:spcPts val="0"/>
              </a:spcAft>
              <a:buClr>
                <a:schemeClr val="dk1"/>
              </a:buClr>
              <a:buSzPts val="2000"/>
              <a:buNone/>
            </a:pPr>
            <a:endParaRPr sz="2000" b="1">
              <a:latin typeface="Avenir"/>
              <a:ea typeface="Avenir"/>
              <a:cs typeface="Avenir"/>
              <a:sym typeface="Avenir"/>
            </a:endParaRPr>
          </a:p>
          <a:p>
            <a:pPr marL="685800" lvl="1" indent="-101600" algn="l" rtl="0">
              <a:lnSpc>
                <a:spcPct val="150000"/>
              </a:lnSpc>
              <a:spcBef>
                <a:spcPts val="500"/>
              </a:spcBef>
              <a:spcAft>
                <a:spcPts val="0"/>
              </a:spcAft>
              <a:buClr>
                <a:schemeClr val="dk1"/>
              </a:buClr>
              <a:buSzPts val="2000"/>
              <a:buNone/>
            </a:pPr>
            <a:endParaRPr sz="2000">
              <a:latin typeface="Avenir"/>
              <a:ea typeface="Avenir"/>
              <a:cs typeface="Avenir"/>
              <a:sym typeface="Avenir"/>
            </a:endParaRPr>
          </a:p>
          <a:p>
            <a:pPr marL="685800" lvl="1" indent="-101600" algn="l" rtl="0">
              <a:lnSpc>
                <a:spcPct val="150000"/>
              </a:lnSpc>
              <a:spcBef>
                <a:spcPts val="500"/>
              </a:spcBef>
              <a:spcAft>
                <a:spcPts val="0"/>
              </a:spcAft>
              <a:buClr>
                <a:schemeClr val="dk1"/>
              </a:buClr>
              <a:buSzPts val="2000"/>
              <a:buNone/>
            </a:pPr>
            <a:endParaRPr sz="2000">
              <a:latin typeface="Avenir"/>
              <a:ea typeface="Avenir"/>
              <a:cs typeface="Avenir"/>
              <a:sym typeface="Avenir"/>
            </a:endParaRPr>
          </a:p>
          <a:p>
            <a:pPr marL="685800" lvl="1" indent="-101600" algn="l" rtl="0">
              <a:lnSpc>
                <a:spcPct val="150000"/>
              </a:lnSpc>
              <a:spcBef>
                <a:spcPts val="500"/>
              </a:spcBef>
              <a:spcAft>
                <a:spcPts val="0"/>
              </a:spcAft>
              <a:buClr>
                <a:schemeClr val="dk1"/>
              </a:buClr>
              <a:buSzPts val="2000"/>
              <a:buNone/>
            </a:pPr>
            <a:endParaRPr sz="2000" u="sng">
              <a:latin typeface="Avenir"/>
              <a:ea typeface="Avenir"/>
              <a:cs typeface="Avenir"/>
              <a:sym typeface="Avenir"/>
            </a:endParaRPr>
          </a:p>
          <a:p>
            <a:pPr marL="685800" lvl="1" indent="-101600" algn="l" rtl="0">
              <a:lnSpc>
                <a:spcPct val="150000"/>
              </a:lnSpc>
              <a:spcBef>
                <a:spcPts val="500"/>
              </a:spcBef>
              <a:spcAft>
                <a:spcPts val="0"/>
              </a:spcAft>
              <a:buClr>
                <a:schemeClr val="dk1"/>
              </a:buClr>
              <a:buSzPts val="2000"/>
              <a:buNone/>
            </a:pPr>
            <a:endParaRPr sz="2000" b="1">
              <a:latin typeface="Avenir"/>
              <a:ea typeface="Avenir"/>
              <a:cs typeface="Avenir"/>
              <a:sym typeface="Avenir"/>
            </a:endParaRPr>
          </a:p>
        </p:txBody>
      </p:sp>
      <p:sp>
        <p:nvSpPr>
          <p:cNvPr id="4" name="Google Shape;120;p4">
            <a:extLst>
              <a:ext uri="{FF2B5EF4-FFF2-40B4-BE49-F238E27FC236}">
                <a16:creationId xmlns:a16="http://schemas.microsoft.com/office/drawing/2014/main" id="{3F4BA24C-EA7A-1641-B3D3-DC1B4C59E228}"/>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a:ea typeface="Garamond"/>
                <a:cs typeface="Garamond"/>
                <a:sym typeface="Garamond"/>
              </a:rPr>
              <a:t>Introduction</a:t>
            </a:r>
            <a:endParaRPr/>
          </a:p>
        </p:txBody>
      </p:sp>
      <p:sp>
        <p:nvSpPr>
          <p:cNvPr id="119" name="Google Shape;119;p4"/>
          <p:cNvSpPr txBox="1">
            <a:spLocks noGrp="1"/>
          </p:cNvSpPr>
          <p:nvPr>
            <p:ph type="body" idx="1"/>
          </p:nvPr>
        </p:nvSpPr>
        <p:spPr>
          <a:xfrm>
            <a:off x="2738203" y="2572583"/>
            <a:ext cx="8435062" cy="2887051"/>
          </a:xfrm>
          <a:prstGeom prst="rect">
            <a:avLst/>
          </a:prstGeom>
          <a:noFill/>
          <a:ln>
            <a:noFill/>
          </a:ln>
        </p:spPr>
        <p:txBody>
          <a:bodyPr spcFirstLastPara="1" wrap="square" lIns="91425" tIns="45700" rIns="91425" bIns="45700" anchor="t" anchorCtr="0">
            <a:noAutofit/>
          </a:bodyPr>
          <a:lstStyle/>
          <a:p>
            <a:pPr lvl="0" indent="-457200" algn="just">
              <a:lnSpc>
                <a:spcPct val="100000"/>
              </a:lnSpc>
              <a:spcBef>
                <a:spcPts val="0"/>
              </a:spcBef>
              <a:buSzPct val="75000"/>
              <a:buFont typeface="Arial" panose="020B0604020202020204" pitchFamily="34" charset="0"/>
              <a:buChar char="•"/>
            </a:pPr>
            <a:r>
              <a:rPr lang="en-US" sz="2200">
                <a:latin typeface="Garamond"/>
              </a:rPr>
              <a:t>Real estate prices are of great interest to current and prospective property owners, lenders and government. </a:t>
            </a:r>
          </a:p>
          <a:p>
            <a:pPr marL="0" indent="0" algn="just">
              <a:lnSpc>
                <a:spcPct val="100000"/>
              </a:lnSpc>
              <a:spcBef>
                <a:spcPts val="0"/>
              </a:spcBef>
              <a:buSzPct val="75000"/>
              <a:buNone/>
            </a:pPr>
            <a:endParaRPr lang="en-US" sz="2200">
              <a:latin typeface="Garamond"/>
            </a:endParaRPr>
          </a:p>
          <a:p>
            <a:pPr indent="-457200" algn="just">
              <a:lnSpc>
                <a:spcPct val="100000"/>
              </a:lnSpc>
              <a:spcBef>
                <a:spcPts val="0"/>
              </a:spcBef>
              <a:buSzPct val="75000"/>
              <a:buFont typeface="Arial" panose="020B0604020202020204" pitchFamily="34" charset="0"/>
              <a:buChar char="•"/>
            </a:pPr>
            <a:r>
              <a:rPr lang="en-US" sz="2200">
                <a:latin typeface="Garamond"/>
              </a:rPr>
              <a:t>Understanding evolving trends in price is extremely valuable, especially in a competitive, yet highly seasonal market like Chicago. </a:t>
            </a:r>
          </a:p>
          <a:p>
            <a:pPr indent="-457200" algn="just">
              <a:lnSpc>
                <a:spcPct val="100000"/>
              </a:lnSpc>
              <a:spcBef>
                <a:spcPts val="0"/>
              </a:spcBef>
              <a:buSzPct val="75000"/>
              <a:buFont typeface="Arial" panose="020B0604020202020204" pitchFamily="34" charset="0"/>
              <a:buChar char="•"/>
            </a:pPr>
            <a:endParaRPr lang="en-US" sz="2200">
              <a:latin typeface="Garamond"/>
            </a:endParaRPr>
          </a:p>
          <a:p>
            <a:pPr indent="-457200" algn="just">
              <a:lnSpc>
                <a:spcPct val="100000"/>
              </a:lnSpc>
              <a:spcBef>
                <a:spcPts val="0"/>
              </a:spcBef>
              <a:buSzPct val="75000"/>
              <a:buFont typeface="Arial" panose="020B0604020202020204" pitchFamily="34" charset="0"/>
              <a:buChar char="•"/>
            </a:pPr>
            <a:r>
              <a:rPr lang="en-US" sz="2200">
                <a:latin typeface="Garamond"/>
              </a:rPr>
              <a:t>In this project, we forecast median home sale prices in the City of Chicago. </a:t>
            </a:r>
          </a:p>
        </p:txBody>
      </p:sp>
      <p:sp>
        <p:nvSpPr>
          <p:cNvPr id="120" name="Google Shape;120;p4"/>
          <p:cNvSpPr/>
          <p:nvPr/>
        </p:nvSpPr>
        <p:spPr>
          <a:xfrm>
            <a:off x="749044" y="2126453"/>
            <a:ext cx="1610940" cy="3779312"/>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1353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Data Sources</a:t>
            </a:r>
            <a:endParaRPr b="1">
              <a:latin typeface="Garamond" panose="02020404030301010803" pitchFamily="18" charset="0"/>
            </a:endParaRPr>
          </a:p>
        </p:txBody>
      </p:sp>
      <p:sp>
        <p:nvSpPr>
          <p:cNvPr id="119" name="Google Shape;119;p4"/>
          <p:cNvSpPr txBox="1">
            <a:spLocks noGrp="1"/>
          </p:cNvSpPr>
          <p:nvPr>
            <p:ph type="body" idx="1"/>
          </p:nvPr>
        </p:nvSpPr>
        <p:spPr>
          <a:xfrm>
            <a:off x="1533733" y="2901283"/>
            <a:ext cx="2156212" cy="1004325"/>
          </a:xfrm>
          <a:prstGeom prst="rect">
            <a:avLst/>
          </a:prstGeom>
          <a:noFill/>
          <a:ln>
            <a:noFill/>
          </a:ln>
        </p:spPr>
        <p:txBody>
          <a:bodyPr spcFirstLastPara="1" wrap="square" lIns="91425" tIns="45700" rIns="91425" bIns="45700" anchor="t" anchorCtr="0">
            <a:noAutofit/>
          </a:bodyPr>
          <a:lstStyle/>
          <a:p>
            <a:pPr marL="7938" lvl="0" indent="0" algn="ctr" rtl="0">
              <a:lnSpc>
                <a:spcPct val="100000"/>
              </a:lnSpc>
              <a:spcBef>
                <a:spcPts val="0"/>
              </a:spcBef>
              <a:spcAft>
                <a:spcPts val="0"/>
              </a:spcAft>
              <a:buClr>
                <a:schemeClr val="dk1"/>
              </a:buClr>
              <a:buSzPts val="2800"/>
              <a:buNone/>
            </a:pPr>
            <a:r>
              <a:rPr lang="en-US" sz="1600" b="1">
                <a:latin typeface="Garamond"/>
                <a:ea typeface="Garamond"/>
                <a:cs typeface="Garamond"/>
                <a:sym typeface="Garamond"/>
              </a:rPr>
              <a:t>Zillow (primary) </a:t>
            </a:r>
          </a:p>
          <a:p>
            <a:pPr marL="7938" lvl="1" indent="0" algn="ctr">
              <a:lnSpc>
                <a:spcPct val="100000"/>
              </a:lnSpc>
              <a:spcBef>
                <a:spcPts val="0"/>
              </a:spcBef>
              <a:buSzPct val="75000"/>
              <a:buNone/>
            </a:pPr>
            <a:r>
              <a:rPr lang="en-US" sz="1600">
                <a:latin typeface="Garamond"/>
                <a:ea typeface="Garamond"/>
                <a:cs typeface="Garamond"/>
                <a:sym typeface="Garamond"/>
              </a:rPr>
              <a:t>Feb 2008 – Dec 2019</a:t>
            </a:r>
          </a:p>
          <a:p>
            <a:pPr marL="7938" lvl="1" indent="0" algn="ctr">
              <a:lnSpc>
                <a:spcPct val="100000"/>
              </a:lnSpc>
              <a:spcBef>
                <a:spcPts val="0"/>
              </a:spcBef>
              <a:buSzPct val="75000"/>
              <a:buNone/>
            </a:pPr>
            <a:r>
              <a:rPr lang="en-US" sz="1600">
                <a:latin typeface="Garamond"/>
                <a:ea typeface="Garamond"/>
                <a:cs typeface="Garamond"/>
                <a:sym typeface="Garamond"/>
              </a:rPr>
              <a:t>143 observations </a:t>
            </a:r>
          </a:p>
          <a:p>
            <a:pPr marL="7938" lvl="1" indent="0" algn="ctr">
              <a:lnSpc>
                <a:spcPct val="100000"/>
              </a:lnSpc>
              <a:spcBef>
                <a:spcPts val="0"/>
              </a:spcBef>
              <a:buSzPct val="75000"/>
              <a:buNone/>
            </a:pPr>
            <a:r>
              <a:rPr lang="en-US" sz="1600">
                <a:latin typeface="Garamond"/>
                <a:ea typeface="Garamond"/>
                <a:cs typeface="Garamond"/>
                <a:sym typeface="Garamond"/>
              </a:rPr>
              <a:t>Complete</a:t>
            </a:r>
          </a:p>
        </p:txBody>
      </p:sp>
      <p:sp>
        <p:nvSpPr>
          <p:cNvPr id="8" name="Google Shape;119;p4">
            <a:extLst>
              <a:ext uri="{FF2B5EF4-FFF2-40B4-BE49-F238E27FC236}">
                <a16:creationId xmlns:a16="http://schemas.microsoft.com/office/drawing/2014/main" id="{30DEB713-586F-9A4B-AB70-60561B2896C5}"/>
              </a:ext>
            </a:extLst>
          </p:cNvPr>
          <p:cNvSpPr txBox="1">
            <a:spLocks/>
          </p:cNvSpPr>
          <p:nvPr/>
        </p:nvSpPr>
        <p:spPr>
          <a:xfrm>
            <a:off x="4579235" y="2880792"/>
            <a:ext cx="2621281" cy="13255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7938" indent="0" algn="ctr">
              <a:lnSpc>
                <a:spcPct val="100000"/>
              </a:lnSpc>
              <a:spcBef>
                <a:spcPts val="0"/>
              </a:spcBef>
              <a:buSzPts val="2800"/>
              <a:buNone/>
            </a:pPr>
            <a:r>
              <a:rPr lang="en-US" sz="1600" b="1">
                <a:latin typeface="Garamond"/>
                <a:sym typeface="Garamond"/>
              </a:rPr>
              <a:t>Google Trends</a:t>
            </a:r>
          </a:p>
          <a:p>
            <a:pPr marL="7938" lvl="1" indent="0" algn="ctr">
              <a:lnSpc>
                <a:spcPct val="100000"/>
              </a:lnSpc>
              <a:spcBef>
                <a:spcPts val="0"/>
              </a:spcBef>
              <a:buSzPct val="75000"/>
              <a:buNone/>
            </a:pPr>
            <a:r>
              <a:rPr lang="en-US" sz="1600">
                <a:latin typeface="Garamond"/>
                <a:sym typeface="Garamond"/>
              </a:rPr>
              <a:t>“Homes for Sale”, “Realtor”</a:t>
            </a:r>
          </a:p>
          <a:p>
            <a:pPr marL="7938" lvl="1" indent="0" algn="ctr">
              <a:lnSpc>
                <a:spcPct val="100000"/>
              </a:lnSpc>
              <a:spcBef>
                <a:spcPts val="0"/>
              </a:spcBef>
              <a:buSzPct val="75000"/>
              <a:buNone/>
            </a:pPr>
            <a:r>
              <a:rPr lang="en-US" sz="1600">
                <a:latin typeface="Garamond"/>
                <a:sym typeface="Garamond"/>
              </a:rPr>
              <a:t>Feb 2008 – Jan 2020</a:t>
            </a:r>
          </a:p>
          <a:p>
            <a:pPr marL="7938" lvl="1" indent="0" algn="ctr">
              <a:lnSpc>
                <a:spcPct val="100000"/>
              </a:lnSpc>
              <a:spcBef>
                <a:spcPts val="0"/>
              </a:spcBef>
              <a:buSzPct val="75000"/>
              <a:buNone/>
            </a:pPr>
            <a:r>
              <a:rPr lang="en-US" sz="1600">
                <a:latin typeface="Garamond"/>
                <a:sym typeface="Garamond"/>
              </a:rPr>
              <a:t>143 observations </a:t>
            </a:r>
          </a:p>
          <a:p>
            <a:pPr marL="7938" lvl="1" indent="0" algn="ctr">
              <a:lnSpc>
                <a:spcPct val="100000"/>
              </a:lnSpc>
              <a:spcBef>
                <a:spcPts val="0"/>
              </a:spcBef>
              <a:buSzPct val="75000"/>
              <a:buNone/>
            </a:pPr>
            <a:r>
              <a:rPr lang="en-US" sz="1600">
                <a:latin typeface="Garamond"/>
                <a:sym typeface="Garamond"/>
              </a:rPr>
              <a:t>Complete</a:t>
            </a:r>
          </a:p>
        </p:txBody>
      </p:sp>
      <p:sp>
        <p:nvSpPr>
          <p:cNvPr id="10" name="Google Shape;119;p4">
            <a:extLst>
              <a:ext uri="{FF2B5EF4-FFF2-40B4-BE49-F238E27FC236}">
                <a16:creationId xmlns:a16="http://schemas.microsoft.com/office/drawing/2014/main" id="{DA4484F7-A3A7-6147-8504-BF5F43E71C2F}"/>
              </a:ext>
            </a:extLst>
          </p:cNvPr>
          <p:cNvSpPr txBox="1">
            <a:spLocks/>
          </p:cNvSpPr>
          <p:nvPr/>
        </p:nvSpPr>
        <p:spPr>
          <a:xfrm>
            <a:off x="7933602" y="2880791"/>
            <a:ext cx="3005390" cy="13228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lnSpc>
                <a:spcPct val="100000"/>
              </a:lnSpc>
              <a:spcBef>
                <a:spcPts val="0"/>
              </a:spcBef>
              <a:buSzPts val="2800"/>
              <a:buNone/>
            </a:pPr>
            <a:r>
              <a:rPr lang="en-US" sz="1600" b="1">
                <a:latin typeface="Garamond" panose="02020404030301010803" pitchFamily="18" charset="0"/>
              </a:rPr>
              <a:t>S&amp;P/Case-Shiller </a:t>
            </a:r>
          </a:p>
          <a:p>
            <a:pPr marL="0" indent="0" algn="ctr">
              <a:lnSpc>
                <a:spcPct val="100000"/>
              </a:lnSpc>
              <a:spcBef>
                <a:spcPts val="0"/>
              </a:spcBef>
              <a:buSzPts val="2800"/>
              <a:buNone/>
            </a:pPr>
            <a:r>
              <a:rPr lang="en-US" sz="1600" b="1">
                <a:latin typeface="Garamond" panose="02020404030301010803" pitchFamily="18" charset="0"/>
              </a:rPr>
              <a:t>Home Price Index</a:t>
            </a:r>
          </a:p>
          <a:p>
            <a:pPr marL="7938" lvl="1" indent="0" algn="ctr">
              <a:lnSpc>
                <a:spcPct val="100000"/>
              </a:lnSpc>
              <a:spcBef>
                <a:spcPts val="0"/>
              </a:spcBef>
              <a:buSzPct val="75000"/>
              <a:buNone/>
            </a:pPr>
            <a:r>
              <a:rPr lang="en-US" sz="1600">
                <a:latin typeface="Garamond"/>
                <a:sym typeface="Garamond"/>
              </a:rPr>
              <a:t>Feb 2008 – Jan 2020</a:t>
            </a:r>
          </a:p>
          <a:p>
            <a:pPr marL="7938" lvl="1" indent="0" algn="ctr">
              <a:lnSpc>
                <a:spcPct val="100000"/>
              </a:lnSpc>
              <a:spcBef>
                <a:spcPts val="0"/>
              </a:spcBef>
              <a:buSzPct val="75000"/>
              <a:buNone/>
            </a:pPr>
            <a:r>
              <a:rPr lang="en-US" sz="1600">
                <a:latin typeface="Garamond"/>
                <a:sym typeface="Garamond"/>
              </a:rPr>
              <a:t>143 observations</a:t>
            </a:r>
          </a:p>
          <a:p>
            <a:pPr marL="7938" lvl="1" indent="0" algn="ctr">
              <a:lnSpc>
                <a:spcPct val="100000"/>
              </a:lnSpc>
              <a:spcBef>
                <a:spcPts val="0"/>
              </a:spcBef>
              <a:buSzPct val="75000"/>
              <a:buNone/>
            </a:pPr>
            <a:r>
              <a:rPr lang="en-US" sz="1600">
                <a:latin typeface="Garamond"/>
                <a:sym typeface="Garamond"/>
              </a:rPr>
              <a:t>Complete</a:t>
            </a:r>
          </a:p>
        </p:txBody>
      </p:sp>
      <p:pic>
        <p:nvPicPr>
          <p:cNvPr id="3" name="Graphic 2" descr="Mortgage">
            <a:extLst>
              <a:ext uri="{FF2B5EF4-FFF2-40B4-BE49-F238E27FC236}">
                <a16:creationId xmlns:a16="http://schemas.microsoft.com/office/drawing/2014/main" id="{34F45DED-73AC-BD46-AAEF-6C0CC3EEF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0735" y="4213143"/>
            <a:ext cx="1086682" cy="1086682"/>
          </a:xfrm>
          <a:prstGeom prst="rect">
            <a:avLst/>
          </a:prstGeom>
        </p:spPr>
      </p:pic>
      <p:pic>
        <p:nvPicPr>
          <p:cNvPr id="5" name="Graphic 4" descr="Upward trend">
            <a:extLst>
              <a:ext uri="{FF2B5EF4-FFF2-40B4-BE49-F238E27FC236}">
                <a16:creationId xmlns:a16="http://schemas.microsoft.com/office/drawing/2014/main" id="{5F7351A0-576B-B442-AC38-BE68A123FC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00516" y="4213143"/>
            <a:ext cx="1086682" cy="1086682"/>
          </a:xfrm>
          <a:prstGeom prst="rect">
            <a:avLst/>
          </a:prstGeom>
        </p:spPr>
      </p:pic>
      <p:pic>
        <p:nvPicPr>
          <p:cNvPr id="7" name="Graphic 6" descr="Money">
            <a:extLst>
              <a:ext uri="{FF2B5EF4-FFF2-40B4-BE49-F238E27FC236}">
                <a16:creationId xmlns:a16="http://schemas.microsoft.com/office/drawing/2014/main" id="{51ED8193-8222-5B49-A818-8945AFBB7E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79096" y="1966390"/>
            <a:ext cx="914401" cy="914401"/>
          </a:xfrm>
          <a:prstGeom prst="rect">
            <a:avLst/>
          </a:prstGeom>
        </p:spPr>
      </p:pic>
      <p:pic>
        <p:nvPicPr>
          <p:cNvPr id="9" name="Graphic 8" descr="Monitor with solid fill">
            <a:extLst>
              <a:ext uri="{FF2B5EF4-FFF2-40B4-BE49-F238E27FC236}">
                <a16:creationId xmlns:a16="http://schemas.microsoft.com/office/drawing/2014/main" id="{E82F04E0-E0FA-6747-A838-0EC881B12A7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32675" y="1966390"/>
            <a:ext cx="914400" cy="914400"/>
          </a:xfrm>
          <a:prstGeom prst="rect">
            <a:avLst/>
          </a:prstGeom>
        </p:spPr>
      </p:pic>
      <p:pic>
        <p:nvPicPr>
          <p:cNvPr id="14" name="Graphic 13" descr="City with solid fill">
            <a:extLst>
              <a:ext uri="{FF2B5EF4-FFF2-40B4-BE49-F238E27FC236}">
                <a16:creationId xmlns:a16="http://schemas.microsoft.com/office/drawing/2014/main" id="{1AA94794-DB60-5D45-AC4D-6D3E1A2DD6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154639" y="1986881"/>
            <a:ext cx="914400" cy="914400"/>
          </a:xfrm>
          <a:prstGeom prst="rect">
            <a:avLst/>
          </a:prstGeom>
        </p:spPr>
      </p:pic>
      <p:sp>
        <p:nvSpPr>
          <p:cNvPr id="17" name="Google Shape;119;p4">
            <a:extLst>
              <a:ext uri="{FF2B5EF4-FFF2-40B4-BE49-F238E27FC236}">
                <a16:creationId xmlns:a16="http://schemas.microsoft.com/office/drawing/2014/main" id="{F9E848F0-E35C-9B46-A065-DC5FE348B262}"/>
              </a:ext>
            </a:extLst>
          </p:cNvPr>
          <p:cNvSpPr txBox="1">
            <a:spLocks/>
          </p:cNvSpPr>
          <p:nvPr/>
        </p:nvSpPr>
        <p:spPr>
          <a:xfrm>
            <a:off x="3245970" y="5297092"/>
            <a:ext cx="2156212" cy="10043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7620" indent="0" algn="ctr">
              <a:lnSpc>
                <a:spcPct val="100000"/>
              </a:lnSpc>
              <a:spcBef>
                <a:spcPts val="0"/>
              </a:spcBef>
              <a:buSzPts val="2800"/>
              <a:buFont typeface="Arial"/>
              <a:buNone/>
            </a:pPr>
            <a:r>
              <a:rPr lang="en-US" sz="1600" b="1">
                <a:solidFill>
                  <a:schemeClr val="tx1"/>
                </a:solidFill>
                <a:latin typeface="Garamond"/>
                <a:ea typeface="Garamond"/>
                <a:cs typeface="Garamond"/>
                <a:sym typeface="Garamond"/>
              </a:rPr>
              <a:t>Mortgage </a:t>
            </a:r>
          </a:p>
          <a:p>
            <a:pPr marL="7620" indent="0" algn="ctr">
              <a:lnSpc>
                <a:spcPct val="100000"/>
              </a:lnSpc>
              <a:spcBef>
                <a:spcPts val="0"/>
              </a:spcBef>
              <a:buSzPts val="2800"/>
              <a:buFont typeface="Arial"/>
              <a:buNone/>
            </a:pPr>
            <a:r>
              <a:rPr lang="en-US" sz="1600">
                <a:solidFill>
                  <a:schemeClr val="tx1"/>
                </a:solidFill>
                <a:latin typeface="Garamond"/>
                <a:ea typeface="Garamond"/>
                <a:cs typeface="Garamond"/>
                <a:sym typeface="Garamond"/>
              </a:rPr>
              <a:t>Feb 2008 – Jan 2020</a:t>
            </a:r>
            <a:endParaRPr lang="en-US" sz="1600">
              <a:solidFill>
                <a:schemeClr val="tx1"/>
              </a:solidFill>
              <a:latin typeface="Garamond"/>
              <a:ea typeface="Garamond"/>
              <a:cs typeface="Garamond"/>
            </a:endParaRPr>
          </a:p>
          <a:p>
            <a:pPr marL="7620" lvl="1" indent="0" algn="ctr">
              <a:lnSpc>
                <a:spcPct val="100000"/>
              </a:lnSpc>
              <a:spcBef>
                <a:spcPts val="0"/>
              </a:spcBef>
              <a:buSzPct val="75000"/>
              <a:buNone/>
            </a:pPr>
            <a:r>
              <a:rPr lang="en-US" sz="1600">
                <a:solidFill>
                  <a:schemeClr val="tx1"/>
                </a:solidFill>
                <a:latin typeface="Garamond"/>
                <a:ea typeface="Garamond"/>
                <a:cs typeface="Garamond"/>
                <a:sym typeface="Garamond"/>
              </a:rPr>
              <a:t>143 observations </a:t>
            </a:r>
            <a:endParaRPr lang="en-US" sz="1600">
              <a:solidFill>
                <a:schemeClr val="tx1"/>
              </a:solidFill>
              <a:latin typeface="Garamond"/>
              <a:ea typeface="Garamond"/>
              <a:cs typeface="Garamond"/>
            </a:endParaRPr>
          </a:p>
          <a:p>
            <a:pPr marL="7620" lvl="1" indent="0" algn="ctr">
              <a:lnSpc>
                <a:spcPct val="100000"/>
              </a:lnSpc>
              <a:spcBef>
                <a:spcPts val="0"/>
              </a:spcBef>
              <a:buSzPct val="75000"/>
              <a:buFont typeface="Arial"/>
              <a:buNone/>
            </a:pPr>
            <a:r>
              <a:rPr lang="en-US" sz="1600">
                <a:solidFill>
                  <a:schemeClr val="tx1"/>
                </a:solidFill>
                <a:latin typeface="Garamond"/>
                <a:ea typeface="Garamond"/>
                <a:cs typeface="Garamond"/>
                <a:sym typeface="Garamond"/>
              </a:rPr>
              <a:t>Complete</a:t>
            </a:r>
            <a:endParaRPr lang="en-US" sz="1600">
              <a:solidFill>
                <a:schemeClr val="tx1"/>
              </a:solidFill>
              <a:latin typeface="Garamond"/>
              <a:ea typeface="Garamond"/>
              <a:cs typeface="Garamond"/>
            </a:endParaRPr>
          </a:p>
        </p:txBody>
      </p:sp>
      <p:sp>
        <p:nvSpPr>
          <p:cNvPr id="18" name="Google Shape;119;p4">
            <a:extLst>
              <a:ext uri="{FF2B5EF4-FFF2-40B4-BE49-F238E27FC236}">
                <a16:creationId xmlns:a16="http://schemas.microsoft.com/office/drawing/2014/main" id="{64FA09BF-9BA9-DC47-8C98-C392ABAE4F80}"/>
              </a:ext>
            </a:extLst>
          </p:cNvPr>
          <p:cNvSpPr txBox="1">
            <a:spLocks/>
          </p:cNvSpPr>
          <p:nvPr/>
        </p:nvSpPr>
        <p:spPr>
          <a:xfrm>
            <a:off x="6433216" y="5277905"/>
            <a:ext cx="2621281" cy="13255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7620" indent="0" algn="ctr">
              <a:lnSpc>
                <a:spcPct val="100000"/>
              </a:lnSpc>
              <a:spcBef>
                <a:spcPts val="0"/>
              </a:spcBef>
              <a:buSzPts val="2800"/>
              <a:buNone/>
            </a:pPr>
            <a:r>
              <a:rPr lang="en-US" sz="1600" b="1">
                <a:solidFill>
                  <a:schemeClr val="tx1"/>
                </a:solidFill>
                <a:latin typeface="Garamond"/>
                <a:sym typeface="Garamond"/>
              </a:rPr>
              <a:t>Dow Jones</a:t>
            </a:r>
            <a:endParaRPr lang="en-US" sz="1600" b="1">
              <a:solidFill>
                <a:schemeClr val="tx1"/>
              </a:solidFill>
              <a:latin typeface="Garamond"/>
            </a:endParaRPr>
          </a:p>
          <a:p>
            <a:pPr marL="7620" lvl="1" indent="0" algn="ctr">
              <a:lnSpc>
                <a:spcPct val="100000"/>
              </a:lnSpc>
              <a:spcBef>
                <a:spcPts val="0"/>
              </a:spcBef>
              <a:buSzPct val="75000"/>
              <a:buNone/>
            </a:pPr>
            <a:r>
              <a:rPr lang="en-US" sz="1600">
                <a:solidFill>
                  <a:schemeClr val="tx1"/>
                </a:solidFill>
                <a:latin typeface="Garamond"/>
                <a:sym typeface="Garamond"/>
              </a:rPr>
              <a:t>“Homes for Sale”, “Realtor”</a:t>
            </a:r>
            <a:endParaRPr lang="en-US" sz="1600">
              <a:solidFill>
                <a:schemeClr val="tx1"/>
              </a:solidFill>
              <a:latin typeface="Garamond"/>
            </a:endParaRPr>
          </a:p>
          <a:p>
            <a:pPr marL="7620" lvl="1" indent="0" algn="ctr">
              <a:lnSpc>
                <a:spcPct val="100000"/>
              </a:lnSpc>
              <a:spcBef>
                <a:spcPts val="0"/>
              </a:spcBef>
              <a:buSzPct val="75000"/>
              <a:buNone/>
            </a:pPr>
            <a:r>
              <a:rPr lang="en-US" sz="1600">
                <a:solidFill>
                  <a:schemeClr val="tx1"/>
                </a:solidFill>
                <a:latin typeface="Garamond"/>
                <a:sym typeface="Garamond"/>
              </a:rPr>
              <a:t>Feb 2008 – Jan 2020</a:t>
            </a:r>
            <a:endParaRPr lang="en-US" sz="1600">
              <a:solidFill>
                <a:schemeClr val="tx1"/>
              </a:solidFill>
              <a:latin typeface="Garamond"/>
            </a:endParaRPr>
          </a:p>
          <a:p>
            <a:pPr marL="7620" lvl="1" indent="0" algn="ctr">
              <a:lnSpc>
                <a:spcPct val="100000"/>
              </a:lnSpc>
              <a:spcBef>
                <a:spcPts val="0"/>
              </a:spcBef>
              <a:buSzPct val="75000"/>
              <a:buNone/>
            </a:pPr>
            <a:r>
              <a:rPr lang="en-US" sz="1600">
                <a:solidFill>
                  <a:schemeClr val="tx1"/>
                </a:solidFill>
                <a:latin typeface="Garamond"/>
                <a:sym typeface="Garamond"/>
              </a:rPr>
              <a:t>143 observations </a:t>
            </a:r>
            <a:endParaRPr lang="en-US" sz="1600">
              <a:solidFill>
                <a:schemeClr val="tx1"/>
              </a:solidFill>
              <a:latin typeface="Garamond"/>
            </a:endParaRPr>
          </a:p>
          <a:p>
            <a:pPr marL="7620" lvl="1" indent="0" algn="ctr">
              <a:lnSpc>
                <a:spcPct val="100000"/>
              </a:lnSpc>
              <a:spcBef>
                <a:spcPts val="0"/>
              </a:spcBef>
              <a:buSzPct val="75000"/>
              <a:buNone/>
            </a:pPr>
            <a:r>
              <a:rPr lang="en-US" sz="1600">
                <a:solidFill>
                  <a:schemeClr val="tx1"/>
                </a:solidFill>
                <a:latin typeface="Garamond"/>
                <a:sym typeface="Garamond"/>
              </a:rPr>
              <a:t>Complete</a:t>
            </a:r>
            <a:endParaRPr lang="en-US" sz="1600">
              <a:solidFill>
                <a:schemeClr val="tx1"/>
              </a:solidFill>
              <a:latin typeface="Garamond"/>
            </a:endParaRPr>
          </a:p>
        </p:txBody>
      </p:sp>
      <p:pic>
        <p:nvPicPr>
          <p:cNvPr id="11" name="Graphic 10" descr="Construction worker">
            <a:extLst>
              <a:ext uri="{FF2B5EF4-FFF2-40B4-BE49-F238E27FC236}">
                <a16:creationId xmlns:a16="http://schemas.microsoft.com/office/drawing/2014/main" id="{C264DBD2-32E5-4942-A72D-B630129FB1D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0104" y="4382692"/>
            <a:ext cx="914400" cy="914400"/>
          </a:xfrm>
          <a:prstGeom prst="rect">
            <a:avLst/>
          </a:prstGeom>
        </p:spPr>
      </p:pic>
      <p:sp>
        <p:nvSpPr>
          <p:cNvPr id="19" name="Google Shape;119;p4">
            <a:extLst>
              <a:ext uri="{FF2B5EF4-FFF2-40B4-BE49-F238E27FC236}">
                <a16:creationId xmlns:a16="http://schemas.microsoft.com/office/drawing/2014/main" id="{563AE58E-8889-45AF-AFB7-32E3E6E51930}"/>
              </a:ext>
            </a:extLst>
          </p:cNvPr>
          <p:cNvSpPr txBox="1">
            <a:spLocks/>
          </p:cNvSpPr>
          <p:nvPr/>
        </p:nvSpPr>
        <p:spPr>
          <a:xfrm>
            <a:off x="289198" y="5297092"/>
            <a:ext cx="2156212" cy="10043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7620" indent="0" algn="ctr">
              <a:lnSpc>
                <a:spcPct val="100000"/>
              </a:lnSpc>
              <a:spcBef>
                <a:spcPts val="0"/>
              </a:spcBef>
              <a:buSzPts val="2800"/>
              <a:buFont typeface="Arial"/>
              <a:buNone/>
            </a:pPr>
            <a:r>
              <a:rPr lang="en-US" sz="1600" b="1">
                <a:solidFill>
                  <a:schemeClr val="tx1"/>
                </a:solidFill>
                <a:latin typeface="Garamond"/>
                <a:ea typeface="Garamond"/>
                <a:cs typeface="Garamond"/>
                <a:sym typeface="Garamond"/>
              </a:rPr>
              <a:t>Labor Force </a:t>
            </a:r>
          </a:p>
          <a:p>
            <a:pPr marL="7620" indent="0" algn="ctr">
              <a:lnSpc>
                <a:spcPct val="100000"/>
              </a:lnSpc>
              <a:spcBef>
                <a:spcPts val="0"/>
              </a:spcBef>
              <a:buSzPts val="2800"/>
              <a:buFont typeface="Arial"/>
              <a:buNone/>
            </a:pPr>
            <a:r>
              <a:rPr lang="en-US" sz="1600">
                <a:solidFill>
                  <a:schemeClr val="tx1"/>
                </a:solidFill>
                <a:latin typeface="Garamond"/>
                <a:ea typeface="Garamond"/>
                <a:cs typeface="Garamond"/>
                <a:sym typeface="Garamond"/>
              </a:rPr>
              <a:t>Feb 2008 – Jan 2020</a:t>
            </a:r>
            <a:endParaRPr lang="en-US" sz="1600">
              <a:solidFill>
                <a:schemeClr val="tx1"/>
              </a:solidFill>
              <a:latin typeface="Garamond"/>
              <a:ea typeface="Garamond"/>
              <a:cs typeface="Garamond"/>
            </a:endParaRPr>
          </a:p>
          <a:p>
            <a:pPr marL="7620" lvl="1" indent="0" algn="ctr">
              <a:lnSpc>
                <a:spcPct val="100000"/>
              </a:lnSpc>
              <a:spcBef>
                <a:spcPts val="0"/>
              </a:spcBef>
              <a:buSzPct val="75000"/>
              <a:buNone/>
            </a:pPr>
            <a:r>
              <a:rPr lang="en-US" sz="1600">
                <a:solidFill>
                  <a:schemeClr val="tx1"/>
                </a:solidFill>
                <a:latin typeface="Garamond"/>
                <a:ea typeface="Garamond"/>
                <a:cs typeface="Garamond"/>
                <a:sym typeface="Garamond"/>
              </a:rPr>
              <a:t>143 observations </a:t>
            </a:r>
            <a:endParaRPr lang="en-US" sz="1600">
              <a:solidFill>
                <a:schemeClr val="tx1"/>
              </a:solidFill>
              <a:latin typeface="Garamond"/>
              <a:ea typeface="Garamond"/>
              <a:cs typeface="Garamond"/>
            </a:endParaRPr>
          </a:p>
          <a:p>
            <a:pPr marL="7620" lvl="1" indent="0" algn="ctr">
              <a:lnSpc>
                <a:spcPct val="100000"/>
              </a:lnSpc>
              <a:spcBef>
                <a:spcPts val="0"/>
              </a:spcBef>
              <a:buSzPct val="75000"/>
              <a:buFont typeface="Arial"/>
              <a:buNone/>
            </a:pPr>
            <a:r>
              <a:rPr lang="en-US" sz="1600">
                <a:solidFill>
                  <a:schemeClr val="tx1"/>
                </a:solidFill>
                <a:latin typeface="Garamond"/>
                <a:ea typeface="Garamond"/>
                <a:cs typeface="Garamond"/>
                <a:sym typeface="Garamond"/>
              </a:rPr>
              <a:t>Complete</a:t>
            </a:r>
            <a:endParaRPr lang="en-US" sz="1600">
              <a:solidFill>
                <a:schemeClr val="tx1"/>
              </a:solidFill>
              <a:latin typeface="Garamond"/>
              <a:ea typeface="Garamond"/>
              <a:cs typeface="Garamond"/>
            </a:endParaRPr>
          </a:p>
        </p:txBody>
      </p:sp>
      <p:pic>
        <p:nvPicPr>
          <p:cNvPr id="13" name="Graphic 12" descr="Tag">
            <a:extLst>
              <a:ext uri="{FF2B5EF4-FFF2-40B4-BE49-F238E27FC236}">
                <a16:creationId xmlns:a16="http://schemas.microsoft.com/office/drawing/2014/main" id="{0E58E08A-7000-4795-B598-8933A806F2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95758" y="4363505"/>
            <a:ext cx="914400" cy="914400"/>
          </a:xfrm>
          <a:prstGeom prst="rect">
            <a:avLst/>
          </a:prstGeom>
        </p:spPr>
      </p:pic>
      <p:sp>
        <p:nvSpPr>
          <p:cNvPr id="20" name="Google Shape;119;p4">
            <a:extLst>
              <a:ext uri="{FF2B5EF4-FFF2-40B4-BE49-F238E27FC236}">
                <a16:creationId xmlns:a16="http://schemas.microsoft.com/office/drawing/2014/main" id="{D430D034-3B33-4EBB-8BFA-AB1BD1BFB20A}"/>
              </a:ext>
            </a:extLst>
          </p:cNvPr>
          <p:cNvSpPr txBox="1">
            <a:spLocks/>
          </p:cNvSpPr>
          <p:nvPr/>
        </p:nvSpPr>
        <p:spPr>
          <a:xfrm>
            <a:off x="9679859" y="5293037"/>
            <a:ext cx="2156212" cy="10043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7620" indent="0" algn="ctr">
              <a:lnSpc>
                <a:spcPct val="100000"/>
              </a:lnSpc>
              <a:spcBef>
                <a:spcPts val="0"/>
              </a:spcBef>
              <a:buSzPts val="2800"/>
              <a:buFont typeface="Arial"/>
              <a:buNone/>
            </a:pPr>
            <a:r>
              <a:rPr lang="en-US" sz="1600" b="1">
                <a:solidFill>
                  <a:schemeClr val="tx1"/>
                </a:solidFill>
                <a:latin typeface="Garamond"/>
                <a:ea typeface="Garamond"/>
                <a:cs typeface="Garamond"/>
                <a:sym typeface="Garamond"/>
              </a:rPr>
              <a:t>Consumer Price Index </a:t>
            </a:r>
          </a:p>
          <a:p>
            <a:pPr marL="7620" indent="0" algn="ctr">
              <a:lnSpc>
                <a:spcPct val="100000"/>
              </a:lnSpc>
              <a:spcBef>
                <a:spcPts val="0"/>
              </a:spcBef>
              <a:buSzPts val="2800"/>
              <a:buFont typeface="Arial"/>
              <a:buNone/>
            </a:pPr>
            <a:r>
              <a:rPr lang="en-US" sz="1600">
                <a:solidFill>
                  <a:schemeClr val="tx1"/>
                </a:solidFill>
                <a:latin typeface="Garamond"/>
                <a:ea typeface="Garamond"/>
                <a:cs typeface="Garamond"/>
                <a:sym typeface="Garamond"/>
              </a:rPr>
              <a:t>Feb 2008 – Jan 2020</a:t>
            </a:r>
            <a:endParaRPr lang="en-US" sz="1600">
              <a:solidFill>
                <a:schemeClr val="tx1"/>
              </a:solidFill>
              <a:latin typeface="Garamond"/>
              <a:ea typeface="Garamond"/>
              <a:cs typeface="Garamond"/>
            </a:endParaRPr>
          </a:p>
          <a:p>
            <a:pPr marL="7620" lvl="1" indent="0" algn="ctr">
              <a:lnSpc>
                <a:spcPct val="100000"/>
              </a:lnSpc>
              <a:spcBef>
                <a:spcPts val="0"/>
              </a:spcBef>
              <a:buSzPct val="75000"/>
              <a:buNone/>
            </a:pPr>
            <a:r>
              <a:rPr lang="en-US" sz="1600">
                <a:solidFill>
                  <a:schemeClr val="tx1"/>
                </a:solidFill>
                <a:latin typeface="Garamond"/>
                <a:ea typeface="Garamond"/>
                <a:cs typeface="Garamond"/>
                <a:sym typeface="Garamond"/>
              </a:rPr>
              <a:t>143 observations </a:t>
            </a:r>
            <a:endParaRPr lang="en-US" sz="1600">
              <a:solidFill>
                <a:schemeClr val="tx1"/>
              </a:solidFill>
              <a:latin typeface="Garamond"/>
              <a:ea typeface="Garamond"/>
              <a:cs typeface="Garamond"/>
            </a:endParaRPr>
          </a:p>
          <a:p>
            <a:pPr marL="7620" lvl="1" indent="0" algn="ctr">
              <a:lnSpc>
                <a:spcPct val="100000"/>
              </a:lnSpc>
              <a:spcBef>
                <a:spcPts val="0"/>
              </a:spcBef>
              <a:buSzPct val="75000"/>
              <a:buFont typeface="Arial"/>
              <a:buNone/>
            </a:pPr>
            <a:r>
              <a:rPr lang="en-US" sz="1600">
                <a:solidFill>
                  <a:schemeClr val="tx1"/>
                </a:solidFill>
                <a:latin typeface="Garamond"/>
                <a:ea typeface="Garamond"/>
                <a:cs typeface="Garamond"/>
                <a:sym typeface="Garamond"/>
              </a:rPr>
              <a:t>Complete</a:t>
            </a:r>
            <a:endParaRPr lang="en-US" sz="1600">
              <a:solidFill>
                <a:schemeClr val="tx1"/>
              </a:solidFill>
              <a:latin typeface="Garamond"/>
              <a:ea typeface="Garamond"/>
              <a:cs typeface="Garamond"/>
            </a:endParaRPr>
          </a:p>
        </p:txBody>
      </p:sp>
    </p:spTree>
    <p:extLst>
      <p:ext uri="{BB962C8B-B14F-4D97-AF65-F5344CB8AC3E}">
        <p14:creationId xmlns:p14="http://schemas.microsoft.com/office/powerpoint/2010/main" val="257433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8;p4">
            <a:extLst>
              <a:ext uri="{FF2B5EF4-FFF2-40B4-BE49-F238E27FC236}">
                <a16:creationId xmlns:a16="http://schemas.microsoft.com/office/drawing/2014/main" id="{84716AB8-8C1A-B345-BDCA-F8B89DDB4F03}"/>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buFont typeface="Garamond"/>
              <a:buNone/>
            </a:pPr>
            <a:r>
              <a:rPr lang="en-US" sz="4400" b="1">
                <a:latin typeface="Garamond" panose="02020404030301010803" pitchFamily="18" charset="0"/>
              </a:rPr>
              <a:t>Chicago vs US cities</a:t>
            </a:r>
          </a:p>
        </p:txBody>
      </p:sp>
      <p:pic>
        <p:nvPicPr>
          <p:cNvPr id="8" name="Picture 7">
            <a:extLst>
              <a:ext uri="{FF2B5EF4-FFF2-40B4-BE49-F238E27FC236}">
                <a16:creationId xmlns:a16="http://schemas.microsoft.com/office/drawing/2014/main" id="{2F15592D-AC24-4743-9DB0-45ABF6258068}"/>
              </a:ext>
            </a:extLst>
          </p:cNvPr>
          <p:cNvPicPr>
            <a:picLocks noChangeAspect="1"/>
          </p:cNvPicPr>
          <p:nvPr/>
        </p:nvPicPr>
        <p:blipFill>
          <a:blip r:embed="rId3"/>
          <a:stretch>
            <a:fillRect/>
          </a:stretch>
        </p:blipFill>
        <p:spPr>
          <a:xfrm>
            <a:off x="2370616" y="2353402"/>
            <a:ext cx="7450768" cy="3963669"/>
          </a:xfrm>
          <a:prstGeom prst="rect">
            <a:avLst/>
          </a:prstGeom>
        </p:spPr>
      </p:pic>
      <p:sp>
        <p:nvSpPr>
          <p:cNvPr id="9" name="Google Shape;119;p4">
            <a:extLst>
              <a:ext uri="{FF2B5EF4-FFF2-40B4-BE49-F238E27FC236}">
                <a16:creationId xmlns:a16="http://schemas.microsoft.com/office/drawing/2014/main" id="{A0E920BC-1A64-7747-AD6E-33BD4D132A39}"/>
              </a:ext>
            </a:extLst>
          </p:cNvPr>
          <p:cNvSpPr txBox="1">
            <a:spLocks/>
          </p:cNvSpPr>
          <p:nvPr/>
        </p:nvSpPr>
        <p:spPr>
          <a:xfrm>
            <a:off x="1143001" y="1614488"/>
            <a:ext cx="10773518" cy="5865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just">
              <a:lnSpc>
                <a:spcPct val="100000"/>
              </a:lnSpc>
              <a:spcBef>
                <a:spcPts val="0"/>
              </a:spcBef>
              <a:buSzPct val="75000"/>
              <a:buFont typeface="Arial" panose="020B0604020202020204" pitchFamily="34" charset="0"/>
              <a:buChar char="•"/>
            </a:pPr>
            <a:r>
              <a:rPr lang="en-US" sz="2200">
                <a:latin typeface="Garamond"/>
              </a:rPr>
              <a:t>Like other cities with cold-climates, Chicago shows significant seasonal volatility. </a:t>
            </a:r>
          </a:p>
        </p:txBody>
      </p:sp>
    </p:spTree>
    <p:extLst>
      <p:ext uri="{BB962C8B-B14F-4D97-AF65-F5344CB8AC3E}">
        <p14:creationId xmlns:p14="http://schemas.microsoft.com/office/powerpoint/2010/main" val="2624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68FA2B93-5BD8-4E52-8C31-9DC8CAA8B87D}"/>
              </a:ext>
            </a:extLst>
          </p:cNvPr>
          <p:cNvPicPr>
            <a:picLocks noChangeAspect="1"/>
          </p:cNvPicPr>
          <p:nvPr/>
        </p:nvPicPr>
        <p:blipFill>
          <a:blip r:embed="rId3"/>
          <a:stretch>
            <a:fillRect/>
          </a:stretch>
        </p:blipFill>
        <p:spPr>
          <a:xfrm>
            <a:off x="838200" y="2133600"/>
            <a:ext cx="5372596" cy="3810795"/>
          </a:xfrm>
          <a:prstGeom prst="rect">
            <a:avLst/>
          </a:prstGeom>
        </p:spPr>
      </p:pic>
      <p:sp>
        <p:nvSpPr>
          <p:cNvPr id="119" name="Google Shape;119;p4"/>
          <p:cNvSpPr txBox="1">
            <a:spLocks noGrp="1"/>
          </p:cNvSpPr>
          <p:nvPr>
            <p:ph type="body" idx="1"/>
          </p:nvPr>
        </p:nvSpPr>
        <p:spPr>
          <a:xfrm>
            <a:off x="2686825" y="1995162"/>
            <a:ext cx="8814900" cy="4041900"/>
          </a:xfrm>
          <a:prstGeom prst="rect">
            <a:avLst/>
          </a:prstGeom>
          <a:noFill/>
          <a:ln>
            <a:noFill/>
          </a:ln>
        </p:spPr>
        <p:txBody>
          <a:bodyPr spcFirstLastPara="1" wrap="square" lIns="91425" tIns="45700" rIns="91425" bIns="45700" anchor="t" anchorCtr="0">
            <a:noAutofit/>
          </a:bodyPr>
          <a:lstStyle/>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lvl="0" indent="-457200" algn="just" rtl="0">
              <a:lnSpc>
                <a:spcPct val="90000"/>
              </a:lnSpc>
              <a:spcBef>
                <a:spcPts val="0"/>
              </a:spcBef>
              <a:spcAft>
                <a:spcPts val="0"/>
              </a:spcAft>
              <a:buClr>
                <a:schemeClr val="dk1"/>
              </a:buClr>
              <a:buSzPts val="2800"/>
              <a:buFont typeface="Arial" panose="020B0604020202020204" pitchFamily="34" charset="0"/>
              <a:buChar char="•"/>
            </a:pPr>
            <a:endParaRPr>
              <a:latin typeface="Garamond"/>
              <a:ea typeface="Garamond"/>
              <a:cs typeface="Garamond"/>
              <a:sym typeface="Garamond"/>
            </a:endParaRPr>
          </a:p>
        </p:txBody>
      </p:sp>
      <p:sp>
        <p:nvSpPr>
          <p:cNvPr id="4" name="Google Shape;118;p4">
            <a:extLst>
              <a:ext uri="{FF2B5EF4-FFF2-40B4-BE49-F238E27FC236}">
                <a16:creationId xmlns:a16="http://schemas.microsoft.com/office/drawing/2014/main" id="{18C85933-73BA-7249-9FD6-021B9E60AA7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Exploratory Data Analysis</a:t>
            </a:r>
            <a:endParaRPr b="1">
              <a:latin typeface="Garamond" panose="02020404030301010803" pitchFamily="18" charset="0"/>
            </a:endParaRPr>
          </a:p>
        </p:txBody>
      </p:sp>
      <p:sp>
        <p:nvSpPr>
          <p:cNvPr id="2" name="Oval 1">
            <a:extLst>
              <a:ext uri="{FF2B5EF4-FFF2-40B4-BE49-F238E27FC236}">
                <a16:creationId xmlns:a16="http://schemas.microsoft.com/office/drawing/2014/main" id="{25110F52-D826-6040-BA52-183346B3A8AC}"/>
              </a:ext>
            </a:extLst>
          </p:cNvPr>
          <p:cNvSpPr/>
          <p:nvPr/>
        </p:nvSpPr>
        <p:spPr>
          <a:xfrm>
            <a:off x="5593278" y="2489200"/>
            <a:ext cx="502722" cy="8509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18;p4">
            <a:extLst>
              <a:ext uri="{FF2B5EF4-FFF2-40B4-BE49-F238E27FC236}">
                <a16:creationId xmlns:a16="http://schemas.microsoft.com/office/drawing/2014/main" id="{7E372800-825B-2744-A983-A239DF7BAD44}"/>
              </a:ext>
            </a:extLst>
          </p:cNvPr>
          <p:cNvSpPr txBox="1">
            <a:spLocks/>
          </p:cNvSpPr>
          <p:nvPr/>
        </p:nvSpPr>
        <p:spPr>
          <a:xfrm>
            <a:off x="6914506" y="1995163"/>
            <a:ext cx="4243522" cy="404189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85750" indent="-285750">
              <a:buSzPts val="4400"/>
              <a:buFont typeface="Arial" panose="020B0604020202020204" pitchFamily="34" charset="0"/>
              <a:buChar char="•"/>
            </a:pPr>
            <a:endParaRPr lang="en-US" sz="2200">
              <a:latin typeface="Garamond" panose="02020404030301010803" pitchFamily="18" charset="0"/>
            </a:endParaRPr>
          </a:p>
          <a:p>
            <a:pPr marL="457200" indent="-457200" algn="just">
              <a:lnSpc>
                <a:spcPct val="110000"/>
              </a:lnSpc>
              <a:buSzPct val="75000"/>
              <a:buFont typeface="Arial" panose="020B0604020202020204" pitchFamily="34" charset="0"/>
              <a:buChar char="•"/>
            </a:pPr>
            <a:r>
              <a:rPr lang="en-US" sz="2200">
                <a:latin typeface="Garamond"/>
              </a:rPr>
              <a:t>Negative trend 2008 – 2013</a:t>
            </a: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r>
              <a:rPr lang="en-US" sz="2200">
                <a:latin typeface="Garamond"/>
              </a:rPr>
              <a:t>Positive trend 2013 – present   </a:t>
            </a: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r>
              <a:rPr lang="en-US" sz="2200">
                <a:latin typeface="Garamond"/>
              </a:rPr>
              <a:t>Additive seasonality </a:t>
            </a: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r>
              <a:rPr lang="en-US" sz="2200">
                <a:latin typeface="Garamond"/>
              </a:rPr>
              <a:t>COVID period </a:t>
            </a:r>
          </a:p>
          <a:p>
            <a:pPr marL="444500" algn="just">
              <a:lnSpc>
                <a:spcPct val="110000"/>
              </a:lnSpc>
              <a:buSzPct val="75000"/>
            </a:pPr>
            <a:r>
              <a:rPr lang="en-US" sz="2200">
                <a:latin typeface="Garamond"/>
              </a:rPr>
              <a:t>(post Dec 2019) omitted from analysis</a:t>
            </a:r>
          </a:p>
          <a:p>
            <a:pPr marL="285750" indent="-285750">
              <a:buSzPts val="4400"/>
              <a:buFont typeface="Arial" panose="020B0604020202020204" pitchFamily="34" charset="0"/>
              <a:buChar char="•"/>
            </a:pPr>
            <a:endParaRPr lang="en-US" sz="2200">
              <a:latin typeface="Garamond" panose="02020404030301010803" pitchFamily="18" charset="0"/>
            </a:endParaRPr>
          </a:p>
          <a:p>
            <a:pPr marL="285750" indent="-285750">
              <a:buSzPts val="4400"/>
              <a:buFont typeface="Arial" panose="020B0604020202020204" pitchFamily="34" charset="0"/>
              <a:buChar char="•"/>
            </a:pPr>
            <a:endParaRPr lang="en-US" sz="2200">
              <a:latin typeface="Garamond" panose="02020404030301010803" pitchFamily="18" charset="0"/>
            </a:endParaRPr>
          </a:p>
        </p:txBody>
      </p:sp>
    </p:spTree>
    <p:extLst>
      <p:ext uri="{BB962C8B-B14F-4D97-AF65-F5344CB8AC3E}">
        <p14:creationId xmlns:p14="http://schemas.microsoft.com/office/powerpoint/2010/main" val="389689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ACF &amp; PACF</a:t>
            </a:r>
            <a:br>
              <a:rPr lang="en-US" b="1">
                <a:latin typeface="Garamond" panose="02020404030301010803" pitchFamily="18" charset="0"/>
              </a:rPr>
            </a:br>
            <a:r>
              <a:rPr lang="en-US" sz="2000" b="1">
                <a:latin typeface="Garamond" panose="02020404030301010803" pitchFamily="18" charset="0"/>
              </a:rPr>
              <a:t>100 Lags</a:t>
            </a:r>
            <a:endParaRPr b="1">
              <a:latin typeface="Garamond" panose="02020404030301010803" pitchFamily="18" charset="0"/>
            </a:endParaRPr>
          </a:p>
        </p:txBody>
      </p:sp>
      <p:sp>
        <p:nvSpPr>
          <p:cNvPr id="119" name="Google Shape;119;p4"/>
          <p:cNvSpPr txBox="1">
            <a:spLocks noGrp="1"/>
          </p:cNvSpPr>
          <p:nvPr>
            <p:ph type="body" idx="1"/>
          </p:nvPr>
        </p:nvSpPr>
        <p:spPr>
          <a:xfrm>
            <a:off x="2686825" y="1995162"/>
            <a:ext cx="8814900" cy="4041900"/>
          </a:xfrm>
          <a:prstGeom prst="rect">
            <a:avLst/>
          </a:prstGeom>
          <a:noFill/>
          <a:ln>
            <a:noFill/>
          </a:ln>
        </p:spPr>
        <p:txBody>
          <a:bodyPr spcFirstLastPara="1" wrap="square" lIns="91425" tIns="45700" rIns="91425" bIns="45700" anchor="t" anchorCtr="0">
            <a:noAutofit/>
          </a:bodyPr>
          <a:lstStyle/>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lvl="0" indent="-457200" algn="just" rtl="0">
              <a:lnSpc>
                <a:spcPct val="150000"/>
              </a:lnSpc>
              <a:spcBef>
                <a:spcPts val="0"/>
              </a:spcBef>
              <a:spcAft>
                <a:spcPts val="0"/>
              </a:spcAft>
              <a:buClr>
                <a:schemeClr val="dk1"/>
              </a:buClr>
              <a:buSzPts val="2800"/>
              <a:buFont typeface="Arial" panose="020B0604020202020204" pitchFamily="34" charset="0"/>
              <a:buChar char="•"/>
            </a:pPr>
            <a:endParaRPr lang="en-US">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a:latin typeface="Garamond"/>
              <a:ea typeface="Garamond"/>
              <a:cs typeface="Garamond"/>
              <a:sym typeface="Garamond"/>
            </a:endParaRPr>
          </a:p>
          <a:p>
            <a:pPr lvl="1" indent="-457200" algn="just">
              <a:lnSpc>
                <a:spcPct val="150000"/>
              </a:lnSpc>
              <a:spcBef>
                <a:spcPts val="0"/>
              </a:spcBef>
              <a:buSzPts val="2800"/>
              <a:buFont typeface="Arial" panose="020B0604020202020204" pitchFamily="34" charset="0"/>
              <a:buChar char="•"/>
            </a:pPr>
            <a:endParaRPr lang="en-US">
              <a:latin typeface="Garamond"/>
              <a:ea typeface="Garamond"/>
              <a:cs typeface="Garamond"/>
              <a:sym typeface="Garamond"/>
            </a:endParaRPr>
          </a:p>
          <a:p>
            <a:pPr lvl="0" indent="-457200" algn="just" rtl="0">
              <a:lnSpc>
                <a:spcPct val="90000"/>
              </a:lnSpc>
              <a:spcBef>
                <a:spcPts val="0"/>
              </a:spcBef>
              <a:spcAft>
                <a:spcPts val="0"/>
              </a:spcAft>
              <a:buClr>
                <a:schemeClr val="dk1"/>
              </a:buClr>
              <a:buSzPts val="2800"/>
              <a:buFont typeface="Arial" panose="020B0604020202020204" pitchFamily="34" charset="0"/>
              <a:buChar char="•"/>
            </a:pPr>
            <a:endParaRPr>
              <a:latin typeface="Garamond"/>
              <a:ea typeface="Garamond"/>
              <a:cs typeface="Garamond"/>
              <a:sym typeface="Garamond"/>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18;p4">
            <a:extLst>
              <a:ext uri="{FF2B5EF4-FFF2-40B4-BE49-F238E27FC236}">
                <a16:creationId xmlns:a16="http://schemas.microsoft.com/office/drawing/2014/main" id="{4A9767AD-8857-2A4A-8E1C-306AA48B0FFC}"/>
              </a:ext>
            </a:extLst>
          </p:cNvPr>
          <p:cNvSpPr txBox="1">
            <a:spLocks/>
          </p:cNvSpPr>
          <p:nvPr/>
        </p:nvSpPr>
        <p:spPr>
          <a:xfrm>
            <a:off x="5827059" y="2254728"/>
            <a:ext cx="5526741" cy="39484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lgn="just">
              <a:lnSpc>
                <a:spcPct val="110000"/>
              </a:lnSpc>
              <a:buSzPct val="75000"/>
              <a:buFont typeface="Arial" panose="020B0604020202020204" pitchFamily="34" charset="0"/>
              <a:buChar char="•"/>
            </a:pPr>
            <a:r>
              <a:rPr lang="en-US" sz="2200">
                <a:latin typeface="Garamond"/>
              </a:rPr>
              <a:t>Slow decay indicates trend</a:t>
            </a:r>
          </a:p>
          <a:p>
            <a:pPr marL="457200" indent="-457200" algn="just">
              <a:lnSpc>
                <a:spcPct val="110000"/>
              </a:lnSpc>
              <a:buSzPct val="75000"/>
              <a:buFont typeface="Arial" panose="020B0604020202020204" pitchFamily="34" charset="0"/>
              <a:buChar char="•"/>
            </a:pPr>
            <a:r>
              <a:rPr lang="en-US" sz="2200">
                <a:latin typeface="Garamond"/>
              </a:rPr>
              <a:t>Peaks at lag 12 show annual seasonality</a:t>
            </a: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endParaRPr lang="en-US" sz="2200">
              <a:latin typeface="Garamond"/>
            </a:endParaRPr>
          </a:p>
          <a:p>
            <a:pPr algn="just">
              <a:lnSpc>
                <a:spcPct val="110000"/>
              </a:lnSpc>
              <a:buSzPct val="75000"/>
            </a:pPr>
            <a:endParaRPr lang="en-US" sz="2200">
              <a:latin typeface="Garamond"/>
            </a:endParaRPr>
          </a:p>
          <a:p>
            <a:pPr algn="just">
              <a:lnSpc>
                <a:spcPct val="110000"/>
              </a:lnSpc>
              <a:buSzPct val="75000"/>
            </a:pPr>
            <a:endParaRPr lang="en-US" sz="2200">
              <a:latin typeface="Garamond"/>
            </a:endParaRPr>
          </a:p>
          <a:p>
            <a:pPr marL="457200" indent="-457200" algn="just">
              <a:lnSpc>
                <a:spcPct val="110000"/>
              </a:lnSpc>
              <a:buSzPct val="75000"/>
              <a:buFont typeface="Arial" panose="020B0604020202020204" pitchFamily="34" charset="0"/>
              <a:buChar char="•"/>
            </a:pPr>
            <a:r>
              <a:rPr lang="en-US" sz="2200">
                <a:latin typeface="Garamond"/>
              </a:rPr>
              <a:t>Decay indicates Moving Average</a:t>
            </a:r>
          </a:p>
          <a:p>
            <a:pPr algn="just">
              <a:lnSpc>
                <a:spcPct val="110000"/>
              </a:lnSpc>
              <a:buSzPct val="75000"/>
            </a:pPr>
            <a:endParaRPr lang="en-US" sz="2200">
              <a:latin typeface="Garamond"/>
            </a:endParaRP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endParaRPr lang="en-US" sz="2200">
              <a:latin typeface="Garamond"/>
            </a:endParaRPr>
          </a:p>
          <a:p>
            <a:pPr marL="457200" indent="-457200" algn="just">
              <a:lnSpc>
                <a:spcPct val="110000"/>
              </a:lnSpc>
              <a:buSzPct val="75000"/>
              <a:buFont typeface="Arial" panose="020B0604020202020204" pitchFamily="34" charset="0"/>
              <a:buChar char="•"/>
            </a:pPr>
            <a:endParaRPr lang="en-US" sz="2200">
              <a:latin typeface="Garamond"/>
            </a:endParaRPr>
          </a:p>
          <a:p>
            <a:pPr marL="285750" indent="-285750">
              <a:buSzPts val="4400"/>
              <a:buFont typeface="Arial" panose="020B0604020202020204" pitchFamily="34" charset="0"/>
              <a:buChar char="•"/>
            </a:pPr>
            <a:endParaRPr lang="en-US" sz="2200">
              <a:latin typeface="Garamond" panose="02020404030301010803" pitchFamily="18" charset="0"/>
            </a:endParaRPr>
          </a:p>
          <a:p>
            <a:pPr marL="285750" indent="-285750">
              <a:buSzPts val="4400"/>
              <a:buFont typeface="Arial" panose="020B0604020202020204" pitchFamily="34" charset="0"/>
              <a:buChar char="•"/>
            </a:pPr>
            <a:endParaRPr lang="en-US" sz="2200">
              <a:latin typeface="Garamond" panose="02020404030301010803" pitchFamily="18" charset="0"/>
            </a:endParaRPr>
          </a:p>
        </p:txBody>
      </p:sp>
      <p:pic>
        <p:nvPicPr>
          <p:cNvPr id="4" name="Picture 3">
            <a:extLst>
              <a:ext uri="{FF2B5EF4-FFF2-40B4-BE49-F238E27FC236}">
                <a16:creationId xmlns:a16="http://schemas.microsoft.com/office/drawing/2014/main" id="{673A2C7C-A7A6-0E44-B137-9C011F6B017A}"/>
              </a:ext>
            </a:extLst>
          </p:cNvPr>
          <p:cNvPicPr>
            <a:picLocks noChangeAspect="1"/>
          </p:cNvPicPr>
          <p:nvPr/>
        </p:nvPicPr>
        <p:blipFill>
          <a:blip r:embed="rId3"/>
          <a:stretch>
            <a:fillRect/>
          </a:stretch>
        </p:blipFill>
        <p:spPr>
          <a:xfrm>
            <a:off x="1269596" y="1790908"/>
            <a:ext cx="3697194" cy="2309507"/>
          </a:xfrm>
          <a:prstGeom prst="rect">
            <a:avLst/>
          </a:prstGeom>
        </p:spPr>
      </p:pic>
      <p:grpSp>
        <p:nvGrpSpPr>
          <p:cNvPr id="5" name="Group 4">
            <a:extLst>
              <a:ext uri="{FF2B5EF4-FFF2-40B4-BE49-F238E27FC236}">
                <a16:creationId xmlns:a16="http://schemas.microsoft.com/office/drawing/2014/main" id="{80BF6B7E-B25F-0147-BDED-C8899B510792}"/>
              </a:ext>
            </a:extLst>
          </p:cNvPr>
          <p:cNvGrpSpPr/>
          <p:nvPr/>
        </p:nvGrpSpPr>
        <p:grpSpPr>
          <a:xfrm>
            <a:off x="1070057" y="4174865"/>
            <a:ext cx="4133597" cy="2448416"/>
            <a:chOff x="1070057" y="3858337"/>
            <a:chExt cx="4133597" cy="2448416"/>
          </a:xfrm>
        </p:grpSpPr>
        <p:pic>
          <p:nvPicPr>
            <p:cNvPr id="2" name="Picture 1">
              <a:extLst>
                <a:ext uri="{FF2B5EF4-FFF2-40B4-BE49-F238E27FC236}">
                  <a16:creationId xmlns:a16="http://schemas.microsoft.com/office/drawing/2014/main" id="{E0D938AA-177F-B742-B4D7-2044347F4150}"/>
                </a:ext>
              </a:extLst>
            </p:cNvPr>
            <p:cNvPicPr>
              <a:picLocks noChangeAspect="1"/>
            </p:cNvPicPr>
            <p:nvPr/>
          </p:nvPicPr>
          <p:blipFill>
            <a:blip r:embed="rId4"/>
            <a:stretch>
              <a:fillRect/>
            </a:stretch>
          </p:blipFill>
          <p:spPr>
            <a:xfrm>
              <a:off x="1145287" y="4018021"/>
              <a:ext cx="3821503" cy="2288732"/>
            </a:xfrm>
            <a:prstGeom prst="rect">
              <a:avLst/>
            </a:prstGeom>
          </p:spPr>
        </p:pic>
        <p:pic>
          <p:nvPicPr>
            <p:cNvPr id="3" name="Picture 2">
              <a:extLst>
                <a:ext uri="{FF2B5EF4-FFF2-40B4-BE49-F238E27FC236}">
                  <a16:creationId xmlns:a16="http://schemas.microsoft.com/office/drawing/2014/main" id="{9D0F9D1B-3DE1-C04E-A6C2-3FE6584C367C}"/>
                </a:ext>
              </a:extLst>
            </p:cNvPr>
            <p:cNvPicPr>
              <a:picLocks noChangeAspect="1"/>
            </p:cNvPicPr>
            <p:nvPr/>
          </p:nvPicPr>
          <p:blipFill rotWithShape="1">
            <a:blip r:embed="rId5"/>
            <a:srcRect b="91269"/>
            <a:stretch/>
          </p:blipFill>
          <p:spPr>
            <a:xfrm>
              <a:off x="1070057" y="3858337"/>
              <a:ext cx="4133597" cy="230024"/>
            </a:xfrm>
            <a:prstGeom prst="rect">
              <a:avLst/>
            </a:prstGeom>
          </p:spPr>
        </p:pic>
      </p:grpSp>
    </p:spTree>
    <p:extLst>
      <p:ext uri="{BB962C8B-B14F-4D97-AF65-F5344CB8AC3E}">
        <p14:creationId xmlns:p14="http://schemas.microsoft.com/office/powerpoint/2010/main" val="389413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Seasonality</a:t>
            </a:r>
            <a:endParaRPr b="1">
              <a:latin typeface="Garamond" panose="02020404030301010803" pitchFamily="18" charset="0"/>
            </a:endParaRPr>
          </a:p>
        </p:txBody>
      </p:sp>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1DE4A82B-72BD-924C-8DB8-10B8D52DD52C}"/>
              </a:ext>
            </a:extLst>
          </p:cNvPr>
          <p:cNvPicPr>
            <a:picLocks noChangeAspect="1"/>
          </p:cNvPicPr>
          <p:nvPr/>
        </p:nvPicPr>
        <p:blipFill rotWithShape="1">
          <a:blip r:embed="rId3"/>
          <a:srcRect t="11594"/>
          <a:stretch/>
        </p:blipFill>
        <p:spPr>
          <a:xfrm>
            <a:off x="6239908" y="3314825"/>
            <a:ext cx="4761148" cy="2683326"/>
          </a:xfrm>
          <a:prstGeom prst="rect">
            <a:avLst/>
          </a:prstGeom>
        </p:spPr>
      </p:pic>
      <p:pic>
        <p:nvPicPr>
          <p:cNvPr id="9" name="Picture 8">
            <a:extLst>
              <a:ext uri="{FF2B5EF4-FFF2-40B4-BE49-F238E27FC236}">
                <a16:creationId xmlns:a16="http://schemas.microsoft.com/office/drawing/2014/main" id="{7438DED2-D6AD-224B-AC33-9C898D4DF89E}"/>
              </a:ext>
            </a:extLst>
          </p:cNvPr>
          <p:cNvPicPr>
            <a:picLocks noChangeAspect="1"/>
          </p:cNvPicPr>
          <p:nvPr/>
        </p:nvPicPr>
        <p:blipFill>
          <a:blip r:embed="rId4"/>
          <a:stretch>
            <a:fillRect/>
          </a:stretch>
        </p:blipFill>
        <p:spPr>
          <a:xfrm>
            <a:off x="922483" y="3095656"/>
            <a:ext cx="4931215" cy="2971056"/>
          </a:xfrm>
          <a:prstGeom prst="rect">
            <a:avLst/>
          </a:prstGeom>
        </p:spPr>
      </p:pic>
      <p:sp>
        <p:nvSpPr>
          <p:cNvPr id="10" name="Google Shape;119;p4">
            <a:extLst>
              <a:ext uri="{FF2B5EF4-FFF2-40B4-BE49-F238E27FC236}">
                <a16:creationId xmlns:a16="http://schemas.microsoft.com/office/drawing/2014/main" id="{193330B1-257E-BD46-A88E-FCB3917364ED}"/>
              </a:ext>
            </a:extLst>
          </p:cNvPr>
          <p:cNvSpPr txBox="1">
            <a:spLocks/>
          </p:cNvSpPr>
          <p:nvPr/>
        </p:nvSpPr>
        <p:spPr>
          <a:xfrm>
            <a:off x="1143001" y="1624702"/>
            <a:ext cx="10056274" cy="5865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just">
              <a:lnSpc>
                <a:spcPct val="100000"/>
              </a:lnSpc>
              <a:spcBef>
                <a:spcPts val="0"/>
              </a:spcBef>
              <a:buSzPct val="75000"/>
              <a:buFont typeface="Arial" panose="020B0604020202020204" pitchFamily="34" charset="0"/>
              <a:buChar char="•"/>
            </a:pPr>
            <a:r>
              <a:rPr lang="en-US" sz="2200">
                <a:latin typeface="Garamond"/>
              </a:rPr>
              <a:t>There is one dominating seasonal trend: annual</a:t>
            </a:r>
          </a:p>
          <a:p>
            <a:pPr indent="-457200" algn="just">
              <a:lnSpc>
                <a:spcPct val="100000"/>
              </a:lnSpc>
              <a:spcBef>
                <a:spcPts val="0"/>
              </a:spcBef>
              <a:buSzPct val="75000"/>
              <a:buFont typeface="Arial" panose="020B0604020202020204" pitchFamily="34" charset="0"/>
              <a:buChar char="•"/>
            </a:pPr>
            <a:r>
              <a:rPr lang="en-US" sz="2200">
                <a:latin typeface="Garamond"/>
              </a:rPr>
              <a:t>Median price peaks during the summer months </a:t>
            </a:r>
          </a:p>
          <a:p>
            <a:pPr indent="-457200" algn="just">
              <a:lnSpc>
                <a:spcPct val="100000"/>
              </a:lnSpc>
              <a:spcBef>
                <a:spcPts val="0"/>
              </a:spcBef>
              <a:buSzPct val="75000"/>
              <a:buFont typeface="Arial" panose="020B0604020202020204" pitchFamily="34" charset="0"/>
              <a:buChar char="•"/>
            </a:pPr>
            <a:r>
              <a:rPr lang="en-US" sz="2200">
                <a:latin typeface="Garamond"/>
              </a:rPr>
              <a:t>Range is narrower in summer months than in rest of year</a:t>
            </a:r>
          </a:p>
        </p:txBody>
      </p:sp>
    </p:spTree>
    <p:extLst>
      <p:ext uri="{BB962C8B-B14F-4D97-AF65-F5344CB8AC3E}">
        <p14:creationId xmlns:p14="http://schemas.microsoft.com/office/powerpoint/2010/main" val="60490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107AA48-42B0-064A-B18F-3CC36DA7B68A}"/>
              </a:ext>
            </a:extLst>
          </p:cNvPr>
          <p:cNvPicPr>
            <a:picLocks noChangeAspect="1"/>
          </p:cNvPicPr>
          <p:nvPr/>
        </p:nvPicPr>
        <p:blipFill>
          <a:blip r:embed="rId3"/>
          <a:stretch>
            <a:fillRect/>
          </a:stretch>
        </p:blipFill>
        <p:spPr>
          <a:xfrm>
            <a:off x="194099" y="3347154"/>
            <a:ext cx="3797536" cy="2392446"/>
          </a:xfrm>
          <a:prstGeom prst="rect">
            <a:avLst/>
          </a:prstGeom>
        </p:spPr>
      </p:pic>
      <p:pic>
        <p:nvPicPr>
          <p:cNvPr id="4" name="Picture 3">
            <a:extLst>
              <a:ext uri="{FF2B5EF4-FFF2-40B4-BE49-F238E27FC236}">
                <a16:creationId xmlns:a16="http://schemas.microsoft.com/office/drawing/2014/main" id="{AEF5CABC-53E2-3A48-9E6C-3960DDABC065}"/>
              </a:ext>
            </a:extLst>
          </p:cNvPr>
          <p:cNvPicPr>
            <a:picLocks noChangeAspect="1"/>
          </p:cNvPicPr>
          <p:nvPr/>
        </p:nvPicPr>
        <p:blipFill>
          <a:blip r:embed="rId4"/>
          <a:stretch>
            <a:fillRect/>
          </a:stretch>
        </p:blipFill>
        <p:spPr>
          <a:xfrm>
            <a:off x="8139382" y="3380382"/>
            <a:ext cx="3797536" cy="2325990"/>
          </a:xfrm>
          <a:prstGeom prst="rect">
            <a:avLst/>
          </a:prstGeom>
        </p:spPr>
      </p:pic>
      <p:pic>
        <p:nvPicPr>
          <p:cNvPr id="3" name="Picture 2">
            <a:extLst>
              <a:ext uri="{FF2B5EF4-FFF2-40B4-BE49-F238E27FC236}">
                <a16:creationId xmlns:a16="http://schemas.microsoft.com/office/drawing/2014/main" id="{65DB736E-FCA0-4647-8F1A-F611ACF996C7}"/>
              </a:ext>
            </a:extLst>
          </p:cNvPr>
          <p:cNvPicPr>
            <a:picLocks noChangeAspect="1"/>
          </p:cNvPicPr>
          <p:nvPr/>
        </p:nvPicPr>
        <p:blipFill>
          <a:blip r:embed="rId5"/>
          <a:stretch>
            <a:fillRect/>
          </a:stretch>
        </p:blipFill>
        <p:spPr>
          <a:xfrm>
            <a:off x="4185735" y="3347154"/>
            <a:ext cx="3797536" cy="2316497"/>
          </a:xfrm>
          <a:prstGeom prst="rect">
            <a:avLst/>
          </a:prstGeom>
        </p:spPr>
      </p:pic>
      <p:sp>
        <p:nvSpPr>
          <p:cNvPr id="6" name="Google Shape;120;p4">
            <a:extLst>
              <a:ext uri="{FF2B5EF4-FFF2-40B4-BE49-F238E27FC236}">
                <a16:creationId xmlns:a16="http://schemas.microsoft.com/office/drawing/2014/main" id="{9C176FBF-51B2-224B-8EB0-ADB63E695880}"/>
              </a:ext>
            </a:extLst>
          </p:cNvPr>
          <p:cNvSpPr/>
          <p:nvPr/>
        </p:nvSpPr>
        <p:spPr>
          <a:xfrm>
            <a:off x="-10764" y="6641774"/>
            <a:ext cx="12202764" cy="216226"/>
          </a:xfrm>
          <a:prstGeom prst="rect">
            <a:avLst/>
          </a:prstGeom>
          <a:solidFill>
            <a:srgbClr val="1277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8;p4">
            <a:extLst>
              <a:ext uri="{FF2B5EF4-FFF2-40B4-BE49-F238E27FC236}">
                <a16:creationId xmlns:a16="http://schemas.microsoft.com/office/drawing/2014/main" id="{439FB693-38FF-CC4B-AE59-33C32F45424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b="1">
                <a:latin typeface="Garamond" panose="02020404030301010803" pitchFamily="18" charset="0"/>
              </a:rPr>
              <a:t>De-Trending</a:t>
            </a:r>
            <a:endParaRPr b="1">
              <a:latin typeface="Garamond" panose="02020404030301010803" pitchFamily="18" charset="0"/>
            </a:endParaRPr>
          </a:p>
        </p:txBody>
      </p:sp>
      <p:sp>
        <p:nvSpPr>
          <p:cNvPr id="8" name="Google Shape;119;p4">
            <a:extLst>
              <a:ext uri="{FF2B5EF4-FFF2-40B4-BE49-F238E27FC236}">
                <a16:creationId xmlns:a16="http://schemas.microsoft.com/office/drawing/2014/main" id="{5ADD996B-AE3E-EF48-8D7B-9AF7B948104B}"/>
              </a:ext>
            </a:extLst>
          </p:cNvPr>
          <p:cNvSpPr txBox="1">
            <a:spLocks/>
          </p:cNvSpPr>
          <p:nvPr/>
        </p:nvSpPr>
        <p:spPr>
          <a:xfrm>
            <a:off x="1143001" y="1843592"/>
            <a:ext cx="10056274" cy="5865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just">
              <a:lnSpc>
                <a:spcPct val="100000"/>
              </a:lnSpc>
              <a:spcBef>
                <a:spcPts val="0"/>
              </a:spcBef>
              <a:buSzPct val="75000"/>
              <a:buFont typeface="Arial" panose="020B0604020202020204" pitchFamily="34" charset="0"/>
              <a:buChar char="•"/>
            </a:pPr>
            <a:r>
              <a:rPr lang="en-US" sz="2200">
                <a:latin typeface="Garamond"/>
              </a:rPr>
              <a:t>Detrending requires Box Cox transformation (lambda=2), first-order differencing and seasonal differencing</a:t>
            </a:r>
          </a:p>
        </p:txBody>
      </p:sp>
    </p:spTree>
    <p:extLst>
      <p:ext uri="{BB962C8B-B14F-4D97-AF65-F5344CB8AC3E}">
        <p14:creationId xmlns:p14="http://schemas.microsoft.com/office/powerpoint/2010/main" val="2942560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1562</Words>
  <Application>Microsoft Office PowerPoint</Application>
  <PresentationFormat>Widescreen</PresentationFormat>
  <Paragraphs>293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Avenir</vt:lpstr>
      <vt:lpstr>Garamond</vt:lpstr>
      <vt:lpstr>Arial</vt:lpstr>
      <vt:lpstr>Office Theme</vt:lpstr>
      <vt:lpstr>PowerPoint Presentation</vt:lpstr>
      <vt:lpstr>Agenda</vt:lpstr>
      <vt:lpstr>Introduction</vt:lpstr>
      <vt:lpstr>Data Sources</vt:lpstr>
      <vt:lpstr>PowerPoint Presentation</vt:lpstr>
      <vt:lpstr>Exploratory Data Analysis</vt:lpstr>
      <vt:lpstr>ACF &amp; PACF 100 Lags</vt:lpstr>
      <vt:lpstr>Seasonality</vt:lpstr>
      <vt:lpstr>De-Trending</vt:lpstr>
      <vt:lpstr>Model Selection</vt:lpstr>
      <vt:lpstr>Exponential Smoothing Unaltered Data – Initial Impressions</vt:lpstr>
      <vt:lpstr>Exponential Smoothing ETS Auto-Generated Model</vt:lpstr>
      <vt:lpstr>PowerPoint Presentation</vt:lpstr>
      <vt:lpstr>Exponential Smoothing City Comparison </vt:lpstr>
      <vt:lpstr>sARIMA – Model Exploration</vt:lpstr>
      <vt:lpstr>sARIMA – Cross Validation Results</vt:lpstr>
      <vt:lpstr>sARIMA – Test Set Results</vt:lpstr>
      <vt:lpstr>Regression with ARIMA Errors</vt:lpstr>
      <vt:lpstr>Regression with ARIMA Errors</vt:lpstr>
      <vt:lpstr>VAR model</vt:lpstr>
      <vt:lpstr>VAR model</vt:lpstr>
      <vt:lpstr>VAR model</vt:lpstr>
      <vt:lpstr>Model of choice – VAR(5)</vt:lpstr>
      <vt:lpstr>Model Performance: 2019</vt:lpstr>
      <vt:lpstr>Next Steps</vt:lpstr>
      <vt:lpstr>PowerPoint Presentation</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Kyla Ronellenfitsch</dc:creator>
  <cp:lastModifiedBy>Test</cp:lastModifiedBy>
  <cp:revision>6</cp:revision>
  <dcterms:created xsi:type="dcterms:W3CDTF">2020-12-07T17:49:22Z</dcterms:created>
  <dcterms:modified xsi:type="dcterms:W3CDTF">2020-12-11T23:49:14Z</dcterms:modified>
</cp:coreProperties>
</file>