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8" r:id="rId3"/>
    <p:sldId id="313" r:id="rId4"/>
    <p:sldId id="316" r:id="rId5"/>
    <p:sldId id="322" r:id="rId6"/>
    <p:sldId id="317" r:id="rId7"/>
    <p:sldId id="318" r:id="rId8"/>
    <p:sldId id="315" r:id="rId9"/>
    <p:sldId id="319" r:id="rId10"/>
    <p:sldId id="320" r:id="rId11"/>
    <p:sldId id="321" r:id="rId12"/>
    <p:sldId id="323" r:id="rId13"/>
    <p:sldId id="324" r:id="rId14"/>
    <p:sldId id="326" r:id="rId15"/>
    <p:sldId id="325" r:id="rId16"/>
    <p:sldId id="327" r:id="rId17"/>
    <p:sldId id="328" r:id="rId18"/>
    <p:sldId id="296" r:id="rId19"/>
    <p:sldId id="295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aramond" panose="020204040303010108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jTCzAL9hyNzH0wzHDgWhRNAeD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1277E1"/>
    <a:srgbClr val="D5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12740-CF41-4916-87E7-F12403BCB56B}">
  <a:tblStyle styleId="{0E312740-CF41-4916-87E7-F12403BCB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18DD9E-178E-4E9C-A8CA-3D3819AA23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BE0420B-0D48-430C-BDCE-AE037915D21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381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70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87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04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12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48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33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75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693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07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84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88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22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70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14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8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111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-5113" y="0"/>
            <a:ext cx="12197113" cy="3779312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>
            <a:off x="364666" y="2323007"/>
            <a:ext cx="11457543" cy="82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 b="1" dirty="0">
                <a:solidFill>
                  <a:schemeClr val="lt1"/>
                </a:solidFill>
                <a:latin typeface="Agency FB Black Condensed"/>
                <a:sym typeface="Garamond"/>
              </a:rPr>
              <a:t>The REAL Moneyball</a:t>
            </a:r>
            <a:endParaRPr lang="en-US" sz="1800" dirty="0">
              <a:latin typeface="Agency FB Black Condensed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182874" y="4482078"/>
            <a:ext cx="582625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gency FB Black Condensed"/>
                <a:ea typeface="Avenir"/>
                <a:cs typeface="Avenir"/>
                <a:sym typeface="Avenir"/>
              </a:rPr>
              <a:t>Machine Learning and Predictive Analytics</a:t>
            </a:r>
            <a:endParaRPr sz="2400" b="1" dirty="0">
              <a:solidFill>
                <a:schemeClr val="tx1"/>
              </a:solidFill>
              <a:latin typeface="Agency FB Black Condensed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gency FB Black Condensed"/>
                <a:ea typeface="Garamond"/>
                <a:cs typeface="Garamond"/>
                <a:sym typeface="Garamond"/>
              </a:rPr>
              <a:t>University of Chicago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gency FB Black Condensed"/>
                <a:ea typeface="Garamond"/>
                <a:cs typeface="Garamond"/>
                <a:sym typeface="Garamond"/>
              </a:rPr>
              <a:t>December 11, 2020</a:t>
            </a:r>
            <a:endParaRPr sz="2400" dirty="0">
              <a:solidFill>
                <a:schemeClr val="tx1"/>
              </a:solidFill>
              <a:latin typeface="Agency FB Black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 err="1">
                <a:latin typeface="Agency FB Black Condensed"/>
                <a:ea typeface="Garamond"/>
                <a:cs typeface="Garamond"/>
                <a:sym typeface="Garamond"/>
              </a:rPr>
              <a:t>PyCaret</a:t>
            </a: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 overview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C43F8-C91C-4ED6-BB2F-BC2F092E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69" y="1481559"/>
            <a:ext cx="8505061" cy="51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solidFill>
                  <a:srgbClr val="FF0000"/>
                </a:solidFill>
                <a:latin typeface="Agency FB Black Condensed"/>
                <a:ea typeface="Garamond"/>
                <a:cs typeface="Garamond"/>
                <a:sym typeface="Garamond"/>
              </a:rPr>
              <a:t>Improve the table and highlight points</a:t>
            </a:r>
            <a:endParaRPr dirty="0">
              <a:solidFill>
                <a:srgbClr val="FF0000"/>
              </a:solidFill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C43F8-C91C-4ED6-BB2F-BC2F092E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69" y="1481559"/>
            <a:ext cx="8505061" cy="51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Selected supervised learning models 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Boosting algorithms: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Gradient Boosting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Light Gradient Boosting Machine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Regressions: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Linear Regression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Ridge Regression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7647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Explain each model per slide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Metrics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Accuracy vs speed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Limitations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Else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9741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Advanced Analysis 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Mike’s ideas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Implementation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9352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Neural networks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2100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Sources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Mike’s ideas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Implementation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974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Future work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TBD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11606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3646D-1B26-4FCE-B3A7-94158F0CC9CD}"/>
              </a:ext>
            </a:extLst>
          </p:cNvPr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C652CF-F428-46F8-A195-2A90F6C30106}"/>
              </a:ext>
            </a:extLst>
          </p:cNvPr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Our Team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BF332-C85D-452B-9CE5-1F05D71B25C6}"/>
              </a:ext>
            </a:extLst>
          </p:cNvPr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1A1FE9-A0A4-49DC-91F3-F6740ABC112B}"/>
              </a:ext>
            </a:extLst>
          </p:cNvPr>
          <p:cNvSpPr/>
          <p:nvPr/>
        </p:nvSpPr>
        <p:spPr>
          <a:xfrm>
            <a:off x="756449" y="4448532"/>
            <a:ext cx="242747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Serena </a:t>
            </a:r>
            <a:r>
              <a:rPr lang="en-US" sz="2000" b="1" dirty="0" err="1">
                <a:latin typeface="Garamond" panose="02020404030301010803" pitchFamily="18" charset="0"/>
              </a:rPr>
              <a:t>Hanwen</a:t>
            </a:r>
            <a:r>
              <a:rPr lang="en-US" sz="2000" b="1" dirty="0">
                <a:latin typeface="Garamond" panose="02020404030301010803" pitchFamily="18" charset="0"/>
              </a:rPr>
              <a:t> Xu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AB164-8A5E-4562-A067-1C7BA030C124}"/>
              </a:ext>
            </a:extLst>
          </p:cNvPr>
          <p:cNvSpPr/>
          <p:nvPr/>
        </p:nvSpPr>
        <p:spPr>
          <a:xfrm>
            <a:off x="9006066" y="4448532"/>
            <a:ext cx="21966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Mike Thompson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DEF3C6-33F3-4B12-B8B7-9F30AF514374}"/>
              </a:ext>
            </a:extLst>
          </p:cNvPr>
          <p:cNvSpPr/>
          <p:nvPr/>
        </p:nvSpPr>
        <p:spPr>
          <a:xfrm>
            <a:off x="3420495" y="4420059"/>
            <a:ext cx="256452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Adrienne Wang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0D4D5-78BC-40AC-85EB-6A561801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82" y="2314708"/>
            <a:ext cx="2091803" cy="20918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A0-EF34-4E59-87FC-B41EAD6119F5}"/>
              </a:ext>
            </a:extLst>
          </p:cNvPr>
          <p:cNvSpPr/>
          <p:nvPr/>
        </p:nvSpPr>
        <p:spPr>
          <a:xfrm>
            <a:off x="5941827" y="4389281"/>
            <a:ext cx="294511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Oleksiy Anokhin</a:t>
            </a:r>
            <a:r>
              <a:rPr lang="en-US" sz="2400" b="1" dirty="0">
                <a:latin typeface="Garamond" panose="02020404030301010803" pitchFamily="18" charset="0"/>
              </a:rPr>
              <a:t>​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80862E-01C6-4FC9-9A7F-69D3B72E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5" y="6015423"/>
            <a:ext cx="2743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5" name="Google Shape;535;p31"/>
          <p:cNvSpPr txBox="1"/>
          <p:nvPr/>
        </p:nvSpPr>
        <p:spPr>
          <a:xfrm>
            <a:off x="325846" y="2929441"/>
            <a:ext cx="115374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Q &amp; A</a:t>
            </a:r>
            <a:endParaRPr sz="60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Agenda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Background/Problem Statement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Assumptions/Hypotheses/Limitations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EDA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Data Properties &amp; Transformations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Proposed Approaches (# Models)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Proposed Solution (Model Selection)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Results (Accuracy, Overfitting/Underfitting)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latin typeface="Agency FB Black Condensed"/>
              </a:rPr>
              <a:t>Future Work (Model Improvement)</a:t>
            </a:r>
          </a:p>
        </p:txBody>
      </p:sp>
    </p:spTree>
    <p:extLst>
      <p:ext uri="{BB962C8B-B14F-4D97-AF65-F5344CB8AC3E}">
        <p14:creationId xmlns:p14="http://schemas.microsoft.com/office/powerpoint/2010/main" val="31353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Background/</a:t>
            </a:r>
            <a:r>
              <a:rPr lang="en-US" b="1" dirty="0">
                <a:solidFill>
                  <a:srgbClr val="FF0000"/>
                </a:solidFill>
                <a:latin typeface="Agency FB Black Condensed"/>
                <a:ea typeface="Garamond"/>
                <a:cs typeface="Garamond"/>
                <a:sym typeface="Garamond"/>
              </a:rPr>
              <a:t>Problem Statement</a:t>
            </a:r>
            <a:endParaRPr dirty="0">
              <a:solidFill>
                <a:srgbClr val="FF0000"/>
              </a:solidFill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 Black Condensed"/>
              </a:rPr>
              <a:t>In 2015 MIT team earned $15,000 on Daily Fantasy NHL in 11 weeks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Used a combination of </a:t>
            </a:r>
            <a:r>
              <a:rPr lang="en-US" dirty="0" err="1">
                <a:latin typeface="Agency FB Black Condensed"/>
              </a:rPr>
              <a:t>RotoGrinders</a:t>
            </a:r>
            <a:r>
              <a:rPr lang="en-US" dirty="0">
                <a:latin typeface="Agency FB Black Condensed"/>
              </a:rPr>
              <a:t> and Daily Fantasy Nerd predictions 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Built an optimization algorithm, making lineup selection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i="1" dirty="0">
                <a:latin typeface="Agency FB Black Condensed"/>
              </a:rPr>
              <a:t>“Picking Winners in Daily Fantasy Sports Using Integer Programming”</a:t>
            </a: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solidFill>
                  <a:srgbClr val="FF0000"/>
                </a:solidFill>
                <a:latin typeface="Agency FB Black Condensed"/>
              </a:rPr>
              <a:t>Problem statement: </a:t>
            </a:r>
            <a:r>
              <a:rPr lang="en-US" sz="2400" dirty="0">
                <a:latin typeface="Agency FB Black Condensed"/>
              </a:rPr>
              <a:t>develop ML model(s), outperforming MIT result and using baseball data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8981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>
                <a:latin typeface="Agency FB Black Condensed"/>
              </a:rPr>
              <a:t>Assumptions/Hypotheses/Limitations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Mike is the right person here to answer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Can be split into separate slides, if necessary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9717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>
                <a:solidFill>
                  <a:srgbClr val="FF0000"/>
                </a:solidFill>
                <a:latin typeface="Agency FB Black Condensed"/>
              </a:rPr>
              <a:t>Authors’ results/Project baseline</a:t>
            </a:r>
            <a:endParaRPr dirty="0">
              <a:solidFill>
                <a:srgbClr val="FF0000"/>
              </a:solidFill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293097-20DB-4362-B2BF-97D98E4CD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29843"/>
              </p:ext>
            </p:extLst>
          </p:nvPr>
        </p:nvGraphicFramePr>
        <p:xfrm>
          <a:off x="2060575" y="2930525"/>
          <a:ext cx="807085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2552598" imgH="961992" progId="Excel.Sheet.12">
                  <p:embed/>
                </p:oleObj>
              </mc:Choice>
              <mc:Fallback>
                <p:oleObj name="Worksheet" r:id="rId4" imgW="2552598" imgH="961992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CC1441A-B791-47B3-82C1-4B8E3F9972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0575" y="2930525"/>
                        <a:ext cx="8070850" cy="304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7505863-2B96-4D36-ACBD-9F6CBAE1A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7" y="1894362"/>
            <a:ext cx="2747146" cy="6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Data description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Sources: </a:t>
            </a:r>
            <a:r>
              <a:rPr lang="en-US" sz="2400" dirty="0"/>
              <a:t>Retrosheet.org</a:t>
            </a:r>
            <a:endParaRPr lang="en-US" sz="2400" b="1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Size: 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Quality: </a:t>
            </a:r>
            <a:r>
              <a:rPr lang="en-US" sz="2400" dirty="0">
                <a:latin typeface="Agency FB Black Condensed"/>
              </a:rPr>
              <a:t>no missing values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Else: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380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Exploratory Data Analysis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Skewed distribution of a target variable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Else: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b="1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2113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Feature engineering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Total variables: 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Numeric and some categorical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Problem: </a:t>
            </a:r>
            <a:r>
              <a:rPr lang="en-US" sz="2400" dirty="0">
                <a:latin typeface="Agency FB Black Condensed"/>
              </a:rPr>
              <a:t>high collinearity between multiple variables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6026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Model EDA with </a:t>
            </a:r>
            <a:r>
              <a:rPr lang="en-US" b="1" dirty="0" err="1">
                <a:latin typeface="Agency FB Black Condensed"/>
                <a:ea typeface="Garamond"/>
                <a:cs typeface="Garamond"/>
                <a:sym typeface="Garamond"/>
              </a:rPr>
              <a:t>PyCaret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Advantages: 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Low code Python library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High level overview of regression models and their results 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Ideas for exploration (accuracy vs time)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Disadvantages: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Blackbox solution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2104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440</Words>
  <Application>Microsoft Office PowerPoint</Application>
  <PresentationFormat>Widescreen</PresentationFormat>
  <Paragraphs>225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Garamond</vt:lpstr>
      <vt:lpstr>Arial</vt:lpstr>
      <vt:lpstr>Avenir</vt:lpstr>
      <vt:lpstr>Agency FB Black Condensed</vt:lpstr>
      <vt:lpstr>Office Theme</vt:lpstr>
      <vt:lpstr>Worksheet</vt:lpstr>
      <vt:lpstr>PowerPoint Presentation</vt:lpstr>
      <vt:lpstr>Agenda</vt:lpstr>
      <vt:lpstr>Background/Problem Statement</vt:lpstr>
      <vt:lpstr>Assumptions/Hypotheses/Limitations</vt:lpstr>
      <vt:lpstr>Authors’ results/Project baseline</vt:lpstr>
      <vt:lpstr>Data description</vt:lpstr>
      <vt:lpstr>Exploratory Data Analysis</vt:lpstr>
      <vt:lpstr>Feature engineering</vt:lpstr>
      <vt:lpstr>Model EDA with PyCaret</vt:lpstr>
      <vt:lpstr>PyCaret overview</vt:lpstr>
      <vt:lpstr>Improve the table and highlight points</vt:lpstr>
      <vt:lpstr>Selected supervised learning models </vt:lpstr>
      <vt:lpstr>Explain each model per slide</vt:lpstr>
      <vt:lpstr>Advanced Analysis </vt:lpstr>
      <vt:lpstr>Neural networks</vt:lpstr>
      <vt:lpstr>Sources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</dc:creator>
  <cp:lastModifiedBy>Test</cp:lastModifiedBy>
  <cp:revision>36</cp:revision>
  <dcterms:created xsi:type="dcterms:W3CDTF">2020-07-21T02:18:41Z</dcterms:created>
  <dcterms:modified xsi:type="dcterms:W3CDTF">2020-12-02T05:21:05Z</dcterms:modified>
</cp:coreProperties>
</file>