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Teko"/>
      <p:bold r:id="rId23"/>
    </p:embeddedFont>
    <p:embeddedFont>
      <p:font typeface="Garamon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EF7DB4-AFE7-4104-AC17-6EF99C7A8B40}">
  <a:tblStyle styleId="{DDEF7DB4-AFE7-4104-AC17-6EF99C7A8B4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aramond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7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180" name="Google Shape;18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a6359cd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b0a6359cd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201" name="Google Shape;201;gb0a6359cd0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210" name="Google Shape;21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https://arxiv.org/abs/1604.01455</a:t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s://mitsloan.mit.edu/shared/ods/documents/?DocumentID=285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-5113" y="0"/>
            <a:ext cx="12197113" cy="377931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64666" y="2323007"/>
            <a:ext cx="11457543" cy="822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b="1" lang="en-US" sz="4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REAL Moneyball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182874" y="4482078"/>
            <a:ext cx="5826252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Machine Learning and Predictive Analytics</a:t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University of Chicago</a:t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December 11, 2020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PyCaret overview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62" name="Google Shape;162;p21"/>
          <p:cNvGrpSpPr/>
          <p:nvPr/>
        </p:nvGrpSpPr>
        <p:grpSpPr>
          <a:xfrm>
            <a:off x="321726" y="1485637"/>
            <a:ext cx="7130266" cy="4241594"/>
            <a:chOff x="1843469" y="1481559"/>
            <a:chExt cx="8505061" cy="5138315"/>
          </a:xfrm>
        </p:grpSpPr>
        <p:pic>
          <p:nvPicPr>
            <p:cNvPr id="163" name="Google Shape;16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3469" y="1481559"/>
              <a:ext cx="8505061" cy="5138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1"/>
            <p:cNvSpPr/>
            <p:nvPr/>
          </p:nvSpPr>
          <p:spPr>
            <a:xfrm>
              <a:off x="1954530" y="3314700"/>
              <a:ext cx="8195309" cy="228600"/>
            </a:xfrm>
            <a:prstGeom prst="rect">
              <a:avLst/>
            </a:prstGeom>
            <a:solidFill>
              <a:schemeClr val="accent1">
                <a:alpha val="33725"/>
              </a:schemeClr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954530" y="2553557"/>
              <a:ext cx="8195309" cy="228600"/>
            </a:xfrm>
            <a:prstGeom prst="rect">
              <a:avLst/>
            </a:prstGeom>
            <a:solidFill>
              <a:schemeClr val="accent1">
                <a:alpha val="33725"/>
              </a:schemeClr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954530" y="1780984"/>
              <a:ext cx="8195309" cy="228600"/>
            </a:xfrm>
            <a:prstGeom prst="rect">
              <a:avLst/>
            </a:prstGeom>
            <a:solidFill>
              <a:schemeClr val="accent1">
                <a:alpha val="33725"/>
              </a:schemeClr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954530" y="2052970"/>
              <a:ext cx="8195309" cy="228600"/>
            </a:xfrm>
            <a:prstGeom prst="rect">
              <a:avLst/>
            </a:prstGeom>
            <a:solidFill>
              <a:schemeClr val="accent1">
                <a:alpha val="33725"/>
              </a:schemeClr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hart, bar chart&#10;&#10;Description automatically generated"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132" y="2183954"/>
            <a:ext cx="4316643" cy="2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421098" y="4257731"/>
            <a:ext cx="6870584" cy="188706"/>
          </a:xfrm>
          <a:prstGeom prst="rect">
            <a:avLst/>
          </a:prstGeom>
          <a:solidFill>
            <a:schemeClr val="accent1">
              <a:alpha val="3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Feature engineering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838200" y="1474566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Combinations of different features, based on their importance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Gradient Boosting as a baseline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Datasets of different sizes (data between 2007 and 2019)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Baseball and statistics change with time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Grid and Random Search for tuning hyperparameters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No breakthrough; small improvements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Data scaling (StandardScaler)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Different rolling windows of bats (1000, 500, 250, 100)</a:t>
            </a:r>
            <a:endParaRPr/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ML performance vs paper baseline</a:t>
            </a:r>
            <a:endParaRPr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725" y="1690688"/>
            <a:ext cx="50863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7203550" y="3929184"/>
            <a:ext cx="4712700" cy="412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75" y="2062163"/>
            <a:ext cx="58197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225" y="4652963"/>
            <a:ext cx="78676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Deep learning vs paper baseline</a:t>
            </a:r>
            <a:endParaRPr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100" y="1335301"/>
            <a:ext cx="50863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7081925" y="3534909"/>
            <a:ext cx="4712700" cy="412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00" y="2076063"/>
            <a:ext cx="58293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475" y="4300938"/>
            <a:ext cx="59150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472975" y="5016825"/>
            <a:ext cx="2398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Our Best DL model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Comparison of best models</a:t>
            </a: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 </a:t>
            </a:r>
            <a:endParaRPr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38200" y="1828801"/>
            <a:ext cx="10317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Garamond"/>
                <a:ea typeface="Garamond"/>
                <a:cs typeface="Garamond"/>
                <a:sym typeface="Garamond"/>
              </a:rPr>
              <a:t>                       								     </a:t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88" y="2994188"/>
            <a:ext cx="57816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288" y="2898938"/>
            <a:ext cx="59150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Future work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38200" y="1690707"/>
            <a:ext cx="10317600" cy="4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Add additional data identified earlier</a:t>
            </a:r>
            <a:endParaRPr sz="2400"/>
          </a:p>
          <a:p>
            <a:pPr indent="-3175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Park Adjustments split by batter handedness</a:t>
            </a:r>
            <a:endParaRPr sz="2000"/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Neural Net using raw data</a:t>
            </a:r>
            <a:endParaRPr sz="2400"/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Construct 150 lineups per day using linear programming</a:t>
            </a:r>
            <a:endParaRPr sz="2400"/>
          </a:p>
          <a:p>
            <a:pPr indent="-3175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Maximize expected value</a:t>
            </a:r>
            <a:endParaRPr sz="2000"/>
          </a:p>
          <a:p>
            <a:pPr indent="-3175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Maximize variance</a:t>
            </a:r>
            <a:endParaRPr sz="2000"/>
          </a:p>
          <a:p>
            <a:pPr indent="-3175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Minimize correlation between lineups</a:t>
            </a:r>
            <a:endParaRPr sz="2000"/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Compare results to past competition</a:t>
            </a:r>
            <a:endParaRPr sz="2400"/>
          </a:p>
          <a:p>
            <a:pPr indent="-3175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Simulate P&amp;L</a:t>
            </a:r>
            <a:endParaRPr sz="2000"/>
          </a:p>
          <a:p>
            <a:pPr indent="-1651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Our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756449" y="4448532"/>
            <a:ext cx="24274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Serena Hanwen Xu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Mike Thompson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3420495" y="4420059"/>
            <a:ext cx="2564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Adrienne Wang</a:t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482" y="2314708"/>
            <a:ext cx="2091803" cy="20918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5941827" y="4389281"/>
            <a:ext cx="2945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Oleksiy Anokhin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​</a:t>
            </a:r>
            <a:endParaRPr/>
          </a:p>
        </p:txBody>
      </p:sp>
      <p:pic>
        <p:nvPicPr>
          <p:cNvPr descr="A close up of a sign&#10;&#10;Description generated with very high confidence" id="226" name="Google Shape;2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725" y="6015423"/>
            <a:ext cx="27432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4894" y="2286334"/>
            <a:ext cx="1366824" cy="221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761" y="2278691"/>
            <a:ext cx="2144851" cy="209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9388" y="2383100"/>
            <a:ext cx="1626950" cy="20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b="0" i="0" sz="6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38200" y="1465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Agenda</a:t>
            </a:r>
            <a:endParaRPr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Background/Problem Statement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aramond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Data source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Assumptions/Hypotheses/Limitations</a:t>
            </a:r>
            <a:endParaRPr sz="22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Benchmarking </a:t>
            </a:r>
            <a:endParaRPr sz="22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Data Properties &amp; Transformations</a:t>
            </a:r>
            <a:endParaRPr sz="22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ML models</a:t>
            </a:r>
            <a:endParaRPr sz="22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DL models</a:t>
            </a:r>
            <a:endParaRPr sz="22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Best model r</a:t>
            </a: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esults </a:t>
            </a:r>
            <a:endParaRPr sz="2200"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Future Work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Background/</a:t>
            </a:r>
            <a:r>
              <a:rPr b="1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474566"/>
            <a:ext cx="10317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McKinsey issued a report on daily fantasy sports in 2015: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Total entry fees exceeded $1B (all sports)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The top 1.3% of players account for 91% of profits for MLB daily fantasy sports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In the first half of the 2015 season, the top 11 MLB players had made $135K each, with the top player making $400k.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200">
                <a:latin typeface="Garamond"/>
                <a:ea typeface="Garamond"/>
                <a:cs typeface="Garamond"/>
                <a:sym typeface="Garamond"/>
              </a:rPr>
              <a:t>These figures are likely significantly larger now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latin typeface="Garamond"/>
                <a:ea typeface="Garamond"/>
                <a:cs typeface="Garamond"/>
                <a:sym typeface="Garamond"/>
              </a:rPr>
              <a:t>Goal: 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a ML model to predict individual MLB player performance per game based on FanDuel’s scoring system</a:t>
            </a:r>
            <a:endParaRPr/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i="1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50" y="780222"/>
            <a:ext cx="4496427" cy="4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378939" y="1690551"/>
            <a:ext cx="6384021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Data from 2006 to 2019 was downloaded from Retrosheet.org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Play-by-play file with result of every single at-bat</a:t>
            </a:r>
            <a:endParaRPr/>
          </a:p>
          <a:p>
            <a:pPr indent="-285750" lvl="3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2.7M records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Box Scores with high-level summary of every game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Compared annual totals to Baseball Reference.com to check data processed correctly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Predict points for every starting player on a game-by-game basis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500K records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0811" y="2064032"/>
            <a:ext cx="4605487" cy="313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Assumptions/Hypotheses/Limitations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8617585" y="1493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{DDEF7DB4-AFE7-4104-AC17-6EF99C7A8B40}</a:tableStyleId>
              </a:tblPr>
              <a:tblGrid>
                <a:gridCol w="863300"/>
                <a:gridCol w="863300"/>
                <a:gridCol w="1443350"/>
              </a:tblGrid>
              <a:tr h="2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rank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park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park_factor_SLG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113.1%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BAL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108.6%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TEX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106.5%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CIN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105.8%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ARI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105.3%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KCA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104.3%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104.2%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8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PHI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103.9%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DET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103.4%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TOR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103.2%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11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102.7%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12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BOS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101.7%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13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101.6%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14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HOU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101.0%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15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NYA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100.0%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16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CLE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99.9%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17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PIT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98.5%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18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WAS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98.4%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19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ANA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97.5%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20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SEA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97.5%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21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97.3%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22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ATL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95.8%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23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NYN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94.8%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24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MIA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94.5%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25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TBA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94.3%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26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SLN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93.6%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27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SFN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93.1%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28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SDN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92.9%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29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OAK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92.9%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30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LAN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90.0%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212" y="1773815"/>
            <a:ext cx="3621021" cy="352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04467" y="1563748"/>
            <a:ext cx="6384021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1.) Individual Player Skill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Average of X games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2.) Opposing Pitcher Skill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3.) Game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Home vs Away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Park Dimensions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4.) Opposing Team Bullpen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5.) Opposing Team Defense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6.) Team Offense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Especially players within 2 lineup positions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7.) Weather Forecast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Outdoor stadiums only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8.) Lineup position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Especially if it changes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9.) Assumptions for rookies (limited data available)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10.) Opposing Pitcher Style vs. Batter Strengths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E.g. curveball pitcher vs fastball hitter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48135"/>
                </a:solidFill>
                <a:latin typeface="Garamond"/>
                <a:ea typeface="Garamond"/>
                <a:cs typeface="Garamond"/>
                <a:sym typeface="Garamond"/>
              </a:rPr>
              <a:t>11.) BoxCox transformation on points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Benchmark</a:t>
            </a:r>
            <a:endParaRPr i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1" y="3060667"/>
            <a:ext cx="4841184" cy="333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7945" y="3071728"/>
            <a:ext cx="4958863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902690" y="6440875"/>
            <a:ext cx="3131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Fit: Exponential with mean = 8.1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594175" y="6413398"/>
            <a:ext cx="3473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Fit: Exponential with mean = 14.2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838200" y="1519300"/>
            <a:ext cx="6097554" cy="141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Results are approximately exponentially distributed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0 points is the most frequent result 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29% of all records, 11% of games for Mike Trout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a good result for such inherently random data?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Benchmark </a:t>
            </a:r>
            <a:r>
              <a:rPr i="1" lang="en-US">
                <a:latin typeface="Garamond"/>
                <a:ea typeface="Garamond"/>
                <a:cs typeface="Garamond"/>
                <a:sym typeface="Garamond"/>
              </a:rPr>
              <a:t>(cont.)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131" y="2803787"/>
            <a:ext cx="5025791" cy="189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7445" y="2207406"/>
            <a:ext cx="1867161" cy="438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94283" y="1690688"/>
            <a:ext cx="5025791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Professors at MIT made $15,000 on Daily Fantasy NHL over an 11-week period using a combination of RotoGrinders and Daily Fantasy Nerd predictions (63% and 28%, respectively) and constructing lineups using linear programming.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They mention they performed a similar (but only hypothetical) study on baseball that also proved successful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Therefore, we have used predictions from the website RotoGrinders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as the benchmark to evaluate our predictions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321734" y="6169209"/>
            <a:ext cx="72145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5"/>
              </a:rPr>
              <a:t>https://mitsloan.mit.edu/shared/ods/documents/?DocumentID=2858</a:t>
            </a:r>
            <a:endParaRPr b="0" i="0" sz="1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Benchmark </a:t>
            </a:r>
            <a:r>
              <a:rPr i="1" lang="en-US">
                <a:latin typeface="Garamond"/>
                <a:ea typeface="Garamond"/>
                <a:cs typeface="Garamond"/>
                <a:sym typeface="Garamond"/>
              </a:rPr>
              <a:t>(cont.)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94283" y="1471483"/>
            <a:ext cx="5025791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Hypothetical best possible model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Assume points are exponentially distributed with means that are N(7.7, 2.3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), limited to the interval [2,14]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Prediction is mean of exponential variable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Result is simulated exponential random variable with mean = prediction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83" y="3075683"/>
            <a:ext cx="512698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198255" y="6426299"/>
            <a:ext cx="23829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Fit: Normal ~ (7.7, 2.3</a:t>
            </a:r>
            <a:r>
              <a:rPr b="1" baseline="3000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7426798" y="6362845"/>
            <a:ext cx="31311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Fit: Exponential with mean = 8.1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(mean from actual distribution)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998" y="1833707"/>
            <a:ext cx="3825875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5231" y="3060567"/>
            <a:ext cx="4843408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Model EDA with PyCaret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400">
                <a:latin typeface="Garamond"/>
                <a:ea typeface="Garamond"/>
                <a:cs typeface="Garamond"/>
                <a:sym typeface="Garamond"/>
              </a:rPr>
              <a:t>Advantages: 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Low code Python library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High level overview of regression models and their results 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Ideas for exploration (accuracy vs time)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400">
                <a:latin typeface="Garamond"/>
                <a:ea typeface="Garamond"/>
                <a:cs typeface="Garamond"/>
                <a:sym typeface="Garamond"/>
              </a:rPr>
              <a:t>Disadvantages: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Blackbox solution</a:t>
            </a:r>
            <a:endParaRPr/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indent="-1651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0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-279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