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8" r:id="rId3"/>
    <p:sldId id="313" r:id="rId4"/>
    <p:sldId id="316" r:id="rId5"/>
    <p:sldId id="322" r:id="rId6"/>
    <p:sldId id="329" r:id="rId7"/>
    <p:sldId id="317" r:id="rId8"/>
    <p:sldId id="318" r:id="rId9"/>
    <p:sldId id="315" r:id="rId10"/>
    <p:sldId id="319" r:id="rId11"/>
    <p:sldId id="320" r:id="rId12"/>
    <p:sldId id="321" r:id="rId13"/>
    <p:sldId id="323" r:id="rId14"/>
    <p:sldId id="324" r:id="rId15"/>
    <p:sldId id="326" r:id="rId16"/>
    <p:sldId id="330" r:id="rId17"/>
    <p:sldId id="325" r:id="rId18"/>
    <p:sldId id="327" r:id="rId19"/>
    <p:sldId id="328" r:id="rId20"/>
    <p:sldId id="296" r:id="rId21"/>
    <p:sldId id="29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TCzAL9hyNzH0wzHDgWhRNAeD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1277E1"/>
    <a:srgbClr val="D5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12740-CF41-4916-87E7-F12403BCB56B}">
  <a:tblStyle styleId="{0E312740-CF41-4916-87E7-F12403BCB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18DD9E-178E-4E9C-A8CA-3D3819AA23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E0420B-0D48-430C-BDCE-AE037915D21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381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8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70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7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043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120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4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48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33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75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69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07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8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88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22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51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70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https://arxiv.org/abs/1604.01455</a:t>
            </a: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14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11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-5113" y="0"/>
            <a:ext cx="12197113" cy="377931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364666" y="2323007"/>
            <a:ext cx="11457543" cy="82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 b="1" dirty="0">
                <a:solidFill>
                  <a:schemeClr val="lt1"/>
                </a:solidFill>
                <a:latin typeface="Agency FB Black Condensed"/>
                <a:sym typeface="Garamond"/>
              </a:rPr>
              <a:t>The REAL Moneyball</a:t>
            </a:r>
            <a:endParaRPr lang="en-US" sz="1800" dirty="0">
              <a:latin typeface="Agency FB Black Condensed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182874" y="4482078"/>
            <a:ext cx="582625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Avenir"/>
                <a:cs typeface="Avenir"/>
                <a:sym typeface="Avenir"/>
              </a:rPr>
              <a:t>Machine Learning and Predictive Analytics</a:t>
            </a:r>
            <a:endParaRPr sz="2400" b="1" dirty="0">
              <a:solidFill>
                <a:schemeClr val="tx1"/>
              </a:solidFill>
              <a:latin typeface="Agency FB Black Condensed"/>
              <a:ea typeface="Avenir"/>
              <a:cs typeface="Avenir"/>
              <a:sym typeface="Aveni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Garamond"/>
                <a:cs typeface="Garamond"/>
                <a:sym typeface="Garamond"/>
              </a:rPr>
              <a:t>University of Chicago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gency FB Black Condensed"/>
                <a:ea typeface="Garamond"/>
                <a:cs typeface="Garamond"/>
                <a:sym typeface="Garamond"/>
              </a:rPr>
              <a:t>December 11, 2020</a:t>
            </a:r>
            <a:endParaRPr sz="2400" dirty="0">
              <a:solidFill>
                <a:schemeClr val="tx1"/>
              </a:solidFill>
              <a:latin typeface="Agency FB Black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Model EDA with </a:t>
            </a:r>
            <a:r>
              <a:rPr lang="en-US" b="1" dirty="0" err="1">
                <a:latin typeface="Agency FB Black Condensed"/>
                <a:ea typeface="Garamond"/>
                <a:cs typeface="Garamond"/>
                <a:sym typeface="Garamond"/>
              </a:rPr>
              <a:t>PyCaret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Advantages: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Low code Python library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High level overview of regression models and their results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Ideas for exploration (accuracy vs time)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Disadvantages: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Blackbox solution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2104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 err="1">
                <a:latin typeface="Agency FB Black Condensed"/>
                <a:ea typeface="Garamond"/>
                <a:cs typeface="Garamond"/>
                <a:sym typeface="Garamond"/>
              </a:rPr>
              <a:t>PyCaret</a:t>
            </a: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 overview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C43F8-C91C-4ED6-BB2F-BC2F092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69" y="1481559"/>
            <a:ext cx="8505061" cy="5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solidFill>
                  <a:srgbClr val="FF0000"/>
                </a:solidFill>
                <a:latin typeface="Agency FB Black Condensed"/>
                <a:ea typeface="Garamond"/>
                <a:cs typeface="Garamond"/>
                <a:sym typeface="Garamond"/>
              </a:rPr>
              <a:t>Improve the table and highlight points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C43F8-C91C-4ED6-BB2F-BC2F092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69" y="1481559"/>
            <a:ext cx="8505061" cy="5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Selected supervised learning models 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Boosting algorithms: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Gradient Boosting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Light Gradient Boosting Machine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Regressions: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Linear Regression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Ridge Regression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7647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Explain each model per slide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Metrics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Accuracy vs speed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Limitations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9741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Advanced Analysis 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Mike’s ideas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Implementation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9352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PCA analysis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Serena might take a look here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2372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Neural networks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4 simple NNs (TBD)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Explain advantages and disadvantages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Compare metrics vs time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2100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Sources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Mike’s ideas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Implementation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974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Future work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TBD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160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Agenda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Background/Problem Statement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Assumptions/Hypotheses/Limitations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EDA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Data Properties &amp; Transformations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Proposed Approaches (# Models)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Proposed Solution (Model Selection)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Results (Accuracy, Overfitting/Underfitting)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Agency FB Black Condensed"/>
              </a:rPr>
              <a:t>Future Work (Model Improvement)</a:t>
            </a:r>
          </a:p>
        </p:txBody>
      </p:sp>
    </p:spTree>
    <p:extLst>
      <p:ext uri="{BB962C8B-B14F-4D97-AF65-F5344CB8AC3E}">
        <p14:creationId xmlns:p14="http://schemas.microsoft.com/office/powerpoint/2010/main" val="313531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Our Team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1A1FE9-A0A4-49DC-91F3-F6740ABC112B}"/>
              </a:ext>
            </a:extLst>
          </p:cNvPr>
          <p:cNvSpPr/>
          <p:nvPr/>
        </p:nvSpPr>
        <p:spPr>
          <a:xfrm>
            <a:off x="756449" y="4448532"/>
            <a:ext cx="242747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Serena </a:t>
            </a:r>
            <a:r>
              <a:rPr lang="en-US" sz="2000" b="1" dirty="0" err="1">
                <a:latin typeface="Garamond" panose="02020404030301010803" pitchFamily="18" charset="0"/>
              </a:rPr>
              <a:t>Hanwen</a:t>
            </a:r>
            <a:r>
              <a:rPr lang="en-US" sz="2000" b="1" dirty="0">
                <a:latin typeface="Garamond" panose="02020404030301010803" pitchFamily="18" charset="0"/>
              </a:rPr>
              <a:t> Xu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9006066" y="4448532"/>
            <a:ext cx="21966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Mike Thompson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DEF3C6-33F3-4B12-B8B7-9F30AF514374}"/>
              </a:ext>
            </a:extLst>
          </p:cNvPr>
          <p:cNvSpPr/>
          <p:nvPr/>
        </p:nvSpPr>
        <p:spPr>
          <a:xfrm>
            <a:off x="3420495" y="4420059"/>
            <a:ext cx="256452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Adrienne Wang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41827" y="4389281"/>
            <a:ext cx="294511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Oleksiy Anokhin</a:t>
            </a:r>
            <a:r>
              <a:rPr lang="en-US" sz="2400" b="1" dirty="0">
                <a:latin typeface="Garamond" panose="02020404030301010803" pitchFamily="18" charset="0"/>
              </a:rPr>
              <a:t>​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highlight>
                <a:srgbClr val="1277E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325846" y="2929441"/>
            <a:ext cx="115374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Q &amp; A</a:t>
            </a:r>
            <a:endParaRPr sz="60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Background/</a:t>
            </a:r>
            <a:r>
              <a:rPr lang="en-US" b="1" dirty="0">
                <a:solidFill>
                  <a:srgbClr val="FF0000"/>
                </a:solidFill>
                <a:latin typeface="Agency FB Black Condensed"/>
                <a:ea typeface="Garamond"/>
                <a:cs typeface="Garamond"/>
                <a:sym typeface="Garamond"/>
              </a:rPr>
              <a:t>Problem Statement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 Black Condensed"/>
              </a:rPr>
              <a:t>In 2015 MIT team earned $15,000 on Daily Fantasy NHL in 11 weeks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Used a combination of </a:t>
            </a:r>
            <a:r>
              <a:rPr lang="en-US" dirty="0" err="1">
                <a:latin typeface="Agency FB Black Condensed"/>
              </a:rPr>
              <a:t>RotoGrinders</a:t>
            </a:r>
            <a:r>
              <a:rPr lang="en-US" dirty="0">
                <a:latin typeface="Agency FB Black Condensed"/>
              </a:rPr>
              <a:t> and Daily Fantasy Nerd predictions 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>
                <a:latin typeface="Agency FB Black Condensed"/>
              </a:rPr>
              <a:t>Built an optimization algorithm, making lineup selection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i="1" dirty="0">
                <a:latin typeface="Agency FB Black Condensed"/>
              </a:rPr>
              <a:t>“Picking Winners in Daily Fantasy Sports Using Integer Programming”</a:t>
            </a: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b="1" dirty="0">
                <a:solidFill>
                  <a:srgbClr val="FF0000"/>
                </a:solidFill>
                <a:latin typeface="Agency FB Black Condensed"/>
              </a:rPr>
              <a:t>Problem statement: </a:t>
            </a:r>
            <a:r>
              <a:rPr lang="en-US" sz="2400" dirty="0">
                <a:latin typeface="Agency FB Black Condensed"/>
              </a:rPr>
              <a:t>develop ML model(s), outperforming MIT result and using baseball data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898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latin typeface="Agency FB Black Condensed"/>
              </a:rPr>
              <a:t>Assumptions/Hypotheses/Limitations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Mike is the right person here to answer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Can be split into separate slides, if necessary</a:t>
            </a: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971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solidFill>
                  <a:srgbClr val="FF0000"/>
                </a:solidFill>
                <a:latin typeface="Agency FB Black Condensed"/>
              </a:rPr>
              <a:t>Authors’ results/Project baseline</a:t>
            </a:r>
            <a:endParaRPr dirty="0">
              <a:solidFill>
                <a:srgbClr val="FF0000"/>
              </a:solidFill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293097-20DB-4362-B2BF-97D98E4CD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29843"/>
              </p:ext>
            </p:extLst>
          </p:nvPr>
        </p:nvGraphicFramePr>
        <p:xfrm>
          <a:off x="2060575" y="2930525"/>
          <a:ext cx="80708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2552598" imgH="961992" progId="Excel.Sheet.12">
                  <p:embed/>
                </p:oleObj>
              </mc:Choice>
              <mc:Fallback>
                <p:oleObj name="Worksheet" r:id="rId4" imgW="2552598" imgH="961992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CC1441A-B791-47B3-82C1-4B8E3F997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2930525"/>
                        <a:ext cx="8070850" cy="304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505863-2B96-4D36-ACBD-9F6CBAE1A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7" y="1894362"/>
            <a:ext cx="2747146" cy="6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Data Preparation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gency FB Black Condensed"/>
              </a:rPr>
              <a:t>We need Mike here to go through the whole process of data prep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4257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Data description (initial, updated, final)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Sources: </a:t>
            </a:r>
            <a:r>
              <a:rPr lang="en-US" sz="2400" dirty="0"/>
              <a:t>Retrosheet.org</a:t>
            </a:r>
            <a:endParaRPr lang="en-US" sz="2400" b="1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Size: 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Quality: </a:t>
            </a:r>
            <a:r>
              <a:rPr lang="en-US" sz="2400" dirty="0">
                <a:latin typeface="Agency FB Black Condensed"/>
              </a:rPr>
              <a:t>no missing values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Else: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380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sym typeface="Garamond"/>
              </a:rPr>
              <a:t>Exploratory Data Analysis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Skewed distribution of a target variable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No </a:t>
            </a:r>
            <a:r>
              <a:rPr lang="en-US" sz="2400" b="1" dirty="0" err="1">
                <a:latin typeface="Agency FB Black Condensed"/>
              </a:rPr>
              <a:t>StandardScaler</a:t>
            </a:r>
            <a:endParaRPr lang="en-US" sz="2400" b="1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b="1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b="1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113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b="1" dirty="0">
                <a:latin typeface="Agency FB Black Condensed"/>
                <a:ea typeface="Garamond"/>
                <a:cs typeface="Garamond"/>
                <a:sym typeface="Garamond"/>
              </a:rPr>
              <a:t>Feature engineering</a:t>
            </a:r>
            <a:endParaRPr dirty="0">
              <a:latin typeface="Agency FB Black Condense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317480" cy="39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Total variables: 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Numeric and some categorical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gency FB Black Condensed"/>
              </a:rPr>
              <a:t>Problem: </a:t>
            </a:r>
            <a:r>
              <a:rPr lang="en-US" sz="2400" dirty="0">
                <a:latin typeface="Agency FB Black Condensed"/>
              </a:rPr>
              <a:t>high collinearity between multiple variables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Agency FB Black Condensed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dirty="0">
              <a:latin typeface="Agency FB Black Condensed"/>
            </a:endParaRPr>
          </a:p>
          <a:p>
            <a:pPr marL="800100" lvl="1" algn="just">
              <a:lnSpc>
                <a:spcPct val="1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dirty="0">
              <a:latin typeface="Agency FB Black Condensed"/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800"/>
            </a:pPr>
            <a:endParaRPr lang="en-US" sz="2400" b="1" dirty="0">
              <a:latin typeface="Agency FB Black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6026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504</Words>
  <Application>Microsoft Office PowerPoint</Application>
  <PresentationFormat>Widescreen</PresentationFormat>
  <Paragraphs>251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Garamond</vt:lpstr>
      <vt:lpstr>Avenir</vt:lpstr>
      <vt:lpstr>Arial</vt:lpstr>
      <vt:lpstr>Agency FB Black Condensed</vt:lpstr>
      <vt:lpstr>Calibri</vt:lpstr>
      <vt:lpstr>Office Theme</vt:lpstr>
      <vt:lpstr>Worksheet</vt:lpstr>
      <vt:lpstr>PowerPoint Presentation</vt:lpstr>
      <vt:lpstr>Agenda</vt:lpstr>
      <vt:lpstr>Background/Problem Statement</vt:lpstr>
      <vt:lpstr>Assumptions/Hypotheses/Limitations</vt:lpstr>
      <vt:lpstr>Authors’ results/Project baseline</vt:lpstr>
      <vt:lpstr>Data Preparation</vt:lpstr>
      <vt:lpstr>Data description (initial, updated, final)</vt:lpstr>
      <vt:lpstr>Exploratory Data Analysis</vt:lpstr>
      <vt:lpstr>Feature engineering</vt:lpstr>
      <vt:lpstr>Model EDA with PyCaret</vt:lpstr>
      <vt:lpstr>PyCaret overview</vt:lpstr>
      <vt:lpstr>Improve the table and highlight points</vt:lpstr>
      <vt:lpstr>Selected supervised learning models </vt:lpstr>
      <vt:lpstr>Explain each model per slide</vt:lpstr>
      <vt:lpstr>Advanced Analysis </vt:lpstr>
      <vt:lpstr>PCA analysis</vt:lpstr>
      <vt:lpstr>Neural networks</vt:lpstr>
      <vt:lpstr>Sources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</dc:creator>
  <cp:lastModifiedBy>Test</cp:lastModifiedBy>
  <cp:revision>37</cp:revision>
  <dcterms:created xsi:type="dcterms:W3CDTF">2020-07-21T02:18:41Z</dcterms:created>
  <dcterms:modified xsi:type="dcterms:W3CDTF">2020-12-04T04:31:45Z</dcterms:modified>
</cp:coreProperties>
</file>