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58" r:id="rId4"/>
    <p:sldId id="295" r:id="rId5"/>
    <p:sldId id="321" r:id="rId6"/>
    <p:sldId id="319" r:id="rId7"/>
    <p:sldId id="320" r:id="rId8"/>
    <p:sldId id="322" r:id="rId9"/>
    <p:sldId id="323" r:id="rId10"/>
    <p:sldId id="330" r:id="rId11"/>
    <p:sldId id="324" r:id="rId12"/>
    <p:sldId id="328" r:id="rId13"/>
    <p:sldId id="325" r:id="rId14"/>
    <p:sldId id="329" r:id="rId15"/>
    <p:sldId id="331" r:id="rId16"/>
    <p:sldId id="326" r:id="rId17"/>
    <p:sldId id="327" r:id="rId18"/>
    <p:sldId id="332" r:id="rId19"/>
    <p:sldId id="318" r:id="rId20"/>
    <p:sldId id="333" r:id="rId21"/>
    <p:sldId id="272" r:id="rId22"/>
    <p:sldId id="257" r:id="rId23"/>
    <p:sldId id="291" r:id="rId24"/>
    <p:sldId id="275" r:id="rId25"/>
  </p:sldIdLst>
  <p:sldSz cx="12192000" cy="6858000"/>
  <p:notesSz cx="6858000" cy="105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a Ronellenfitsch" initials="KR" lastIdx="10" clrIdx="0">
    <p:extLst>
      <p:ext uri="{19B8F6BF-5375-455C-9EA6-DF929625EA0E}">
        <p15:presenceInfo xmlns:p15="http://schemas.microsoft.com/office/powerpoint/2012/main" userId="S::kmr1@uchicago.edu::7dc6c2a8-c1af-47b5-915b-630a517d7343" providerId="AD"/>
      </p:ext>
    </p:extLst>
  </p:cmAuthor>
  <p:cmAuthor id="2" name="Guest User" initials="GU" lastIdx="6" clrIdx="1">
    <p:extLst>
      <p:ext uri="{19B8F6BF-5375-455C-9EA6-DF929625EA0E}">
        <p15:presenceInfo xmlns:p15="http://schemas.microsoft.com/office/powerpoint/2012/main" userId="S::urn:spo:anon#2ead7fbcb240bdea95cc471288287e89b3f3f73aa5e86c8c0f553daaca2e936f::" providerId="AD"/>
      </p:ext>
    </p:extLst>
  </p:cmAuthor>
  <p:cmAuthor id="3" name="Chris Reimann" initials="CR" lastIdx="2" clrIdx="2">
    <p:extLst>
      <p:ext uri="{19B8F6BF-5375-455C-9EA6-DF929625EA0E}">
        <p15:presenceInfo xmlns:p15="http://schemas.microsoft.com/office/powerpoint/2012/main" userId="S::creimann@uchicago.edu::b9b6998c-2df5-45fb-805d-26d2c574a7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DE9A6-F9F4-81C4-8F64-8A02A109A578}" v="199" dt="2020-06-12T20:51:42.170"/>
    <p1510:client id="{1D2BF5F8-20EE-F314-6843-258B45F61120}" v="2174" dt="2020-06-13T13:21:11.167"/>
    <p1510:client id="{277CD969-D4D0-63E7-9904-8030700F5010}" v="2" dt="2020-06-13T13:36:25.985"/>
    <p1510:client id="{398136F7-D271-A292-4179-4D1CA1EB860B}" v="334" dt="2020-06-13T04:59:34.213"/>
    <p1510:client id="{5AD5960E-6B37-1D17-446E-DB32D88ADB56}" v="30" dt="2020-06-13T13:07:21.914"/>
    <p1510:client id="{5E64AB1F-46CC-231A-408C-1E44EA3ACFF0}" v="2340" dt="2020-06-12T21:38:19.742"/>
    <p1510:client id="{740079E0-998E-CB14-4712-C09852E1623D}" v="1459" dt="2020-06-12T20:59:11.957"/>
    <p1510:client id="{83A17EFE-EB15-1518-D6DE-07A04F226649}" v="3772" dt="2020-06-13T14:50:44.239"/>
    <p1510:client id="{8487941D-E621-5CA2-F55B-DFC619A72BDA}" v="975" dt="2020-06-13T00:41:53.117"/>
    <p1510:client id="{97C1A02C-8F17-C155-3520-5D2B0DA20B47}" v="28" dt="2020-06-13T14:39:39.802"/>
    <p1510:client id="{AA4121F9-1D1D-E5EA-3AF1-EF99D5E1EBF5}" v="219" dt="2020-06-13T02:46:19.681"/>
    <p1510:client id="{B196A86F-0502-D507-CC6D-196B24347B95}" v="840" dt="2020-06-13T03:25:09.729"/>
    <p1510:client id="{BA313E23-4AC2-81E6-5A33-78B3E628C19F}" v="1074" dt="2020-06-13T06:16:23.208"/>
    <p1510:client id="{BD20F502-EDB1-44FC-9050-A70E632A5CC1}" v="200" dt="2020-06-12T17:33:30.666"/>
    <p1510:client id="{E241B4EF-F56C-858F-5391-EC4ADAF6ED5C}" v="65" dt="2020-06-12T18:13:37.592"/>
    <p1510:client id="{FCF797D9-B991-27BD-2587-AB7BF3F056BF}" v="102" dt="2020-06-13T13:41:54.5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1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452A-49DD-41BC-B554-7161F6C8CD2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BD4A-AEC9-422A-ABF8-5997FD67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ez.org/stories/chicago-cab-drivers-face-impossible-situation-during-pandemic/bcc7ea0f-a14a-4e68-a662-b170cf89e54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3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3"/>
              </a:rPr>
              <a:t>https://www.wbez.org/stories/chicago-cab-drivers-face-impossible-situation-during-pandemic/bcc7ea0f-a14a-4e68-a662-b170cf89e544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195-E70D-4EBD-BFC2-2E9E0B5A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D0C8-68FC-4402-9B09-1D36026B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495-BC83-41D0-B5EC-19B94CB5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B3FA-50C0-4FB8-B7AB-44A52120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4004-AD69-4606-9DF6-B6DC44B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46B2-1661-4A1B-934F-9E4F362C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9CEE7-F079-44F3-A879-C7A2EEE98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B1BB-EF69-4BED-9DD5-D1DDAB22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B15-AD9E-4DA0-8231-64E490D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016C-84CB-4DB9-9D63-93FB93B1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ECD2E-429D-44C7-9931-3A1E4F0A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FC90-BBAC-4C0B-BDE1-8F38EBF7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AB79-B03C-445E-BE6A-08C9729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21BC-8D4A-4A94-B1A2-2EA67E7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97BE-9833-4142-8A34-17570C0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565-9249-438B-AF24-C38F93B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3BE-B03F-4571-B29F-4F4D41E8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C532-5C33-47EA-8E8E-287105E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864-0575-4E02-BCAB-8148B55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E21A-88B9-43EE-92EC-21CE2630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7C4-2CEB-4D5B-B349-6D3B521A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00D-25D1-4C72-986E-E65ECCD0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8FD6-56CF-4469-AD9C-DA6B2F4E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F098-D1D0-44AA-8CE7-B1EBF4E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F187-138F-4C87-B7BC-923D9FF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ABA-313E-4AAD-A413-DF14E48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F40C-507B-4B6D-9D20-4AF8DCCD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3491-9F36-47E8-B179-61FA980F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CD16-8B88-4E17-9188-4A092902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84C5E-F113-4F3F-839A-849E737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CB39C-800C-4B9F-BB7C-85D164F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0AC6-F8C4-4348-95BD-8E427C0A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04A8-2302-401D-B714-F7309DB3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61F4D-73A0-4F54-9778-A7E1A49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08FC-89F4-4165-98C5-88C9C395C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83358-DEF6-4E43-BEE3-D2910A48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072C8-B5DE-4DE6-A8E2-5E2ED911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2A35-3539-471E-99AB-F5A0D8D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63F77-B13A-4601-A7A2-53B0EA4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4D65-C0FF-48C6-8D70-6CD1BE3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5E9EE-E5EC-444B-9177-57CF14D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6AC8-1D40-4602-9527-1AD98A6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6C334-AA8B-42C8-840B-DEC82A2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EE4C7-EF7C-4EAC-BB64-E4A59AC3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36153-78BE-46F6-B77A-AE5EF28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623A-2AF9-4C8A-AF84-7A329AB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1521-2DDD-409F-8945-856EB4FB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F14-8015-47C1-9D5F-437DF6BF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F2427-346D-4B5A-8C61-60DAE22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0ADC-DF29-45FC-B032-8B0A0EA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FDD8-D220-45A2-9D03-06DCB34D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4E3F-0797-4035-A894-B5139D1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B574-C862-410E-B875-A50189D6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2F1E-884B-4FF5-A42A-E41D9610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7F7E-9EAA-4F2D-B040-54E29987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28B9-B427-43C5-8332-0E3FC8B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C099-3C32-4D84-BE6D-6A3CA7D5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907CE-CD57-4B29-A0F8-B53495E2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10FD5-366F-4DE8-8F1F-AC1F2086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988F-AF75-4A96-8315-2B5DDE2E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6E4A-0075-4835-B357-B1E076D2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A685-7175-48DD-9EB2-5A0018B7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FA5D-2E71-464B-9150-0F6E4B90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Transportation/Taxi-Trips/wrvz-psew" TargetMode="External"/><Relationship Id="rId2" Type="http://schemas.openxmlformats.org/officeDocument/2006/relationships/hyperlink" Target="https://github.com/OleksiyAnokhin/UChicago-COVID-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FCE0C-7EF0-4DA4-B142-74D87B7398A8}"/>
              </a:ext>
            </a:extLst>
          </p:cNvPr>
          <p:cNvSpPr/>
          <p:nvPr/>
        </p:nvSpPr>
        <p:spPr>
          <a:xfrm>
            <a:off x="-2042" y="510"/>
            <a:ext cx="12197113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B373F-5B22-4A91-8C18-D6A75C62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62" y="2503756"/>
            <a:ext cx="11537395" cy="1514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4400" b="1" dirty="0">
                <a:latin typeface="Avenir Next LT Pro" panose="020B0504020202020204" pitchFamily="34" charset="0"/>
                <a:ea typeface="+mn-lt"/>
                <a:cs typeface="+mn-lt"/>
              </a:rPr>
              <a:t>COVID-19 in Chicago</a:t>
            </a:r>
            <a:endParaRPr lang="en-US" b="1" dirty="0"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800" b="1" dirty="0">
                <a:latin typeface="Avenir Next LT Pro" panose="020B0504020202020204" pitchFamily="34" charset="0"/>
                <a:ea typeface="+mn-lt"/>
                <a:cs typeface="+mn-lt"/>
              </a:rPr>
              <a:t>The Impact of the Pandemic on Financial Well-Being and Mobility</a:t>
            </a:r>
            <a:endParaRPr lang="en-US" sz="2800" b="1" dirty="0">
              <a:latin typeface="Avenir Next LT Pro" panose="020B0504020202020204" pitchFamily="34" charset="0"/>
              <a:ea typeface="+mj-ea"/>
              <a:cs typeface="Calibri"/>
            </a:endParaRPr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729757-3608-45F6-B4F4-03B09A18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ECC4D-6DA0-4A7F-B6D2-BDA6643E7928}"/>
              </a:ext>
            </a:extLst>
          </p:cNvPr>
          <p:cNvSpPr txBox="1"/>
          <p:nvPr/>
        </p:nvSpPr>
        <p:spPr>
          <a:xfrm>
            <a:off x="4497694" y="3832322"/>
            <a:ext cx="31943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latin typeface="Avenir Next LT Pro"/>
            </a:endParaRPr>
          </a:p>
          <a:p>
            <a:pPr algn="ctr"/>
            <a:r>
              <a:rPr lang="en-US" b="1" dirty="0">
                <a:latin typeface="Avenir Next LT Pro Light" panose="020B0304020202020204" pitchFamily="34" charset="0"/>
              </a:rPr>
              <a:t>Chicago | </a:t>
            </a:r>
            <a:r>
              <a:rPr lang="en-US" b="1" dirty="0">
                <a:latin typeface="Avenir Next LT Pro Light" panose="020B0304020202020204" pitchFamily="34" charset="0"/>
                <a:cs typeface="Calibri"/>
              </a:rPr>
              <a:t>June 21, 2020</a:t>
            </a:r>
            <a:endParaRPr lang="en-US" dirty="0">
              <a:latin typeface="Avenir Next LT Pro Light" panose="020B0304020202020204" pitchFamily="34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9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1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negatively affected </a:t>
            </a:r>
            <a:r>
              <a:rPr lang="en-US" sz="2400" dirty="0">
                <a:latin typeface="Avenir Next LT Pro"/>
              </a:rPr>
              <a:t>the financial well-being of Chicago cab drivers and their families, as well as revenues of taxi companies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In Chicago, cab drivers are licensed as chauffeurs </a:t>
            </a:r>
            <a:r>
              <a:rPr lang="en-US" sz="2400" b="1" dirty="0">
                <a:latin typeface="Avenir Next LT Pro" panose="020B0504020202020204" pitchFamily="34" charset="0"/>
              </a:rPr>
              <a:t>(~12,700 licenses)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salary is $38,001, but the range typically falls between $31,564 and $46,379. Some </a:t>
            </a:r>
            <a:r>
              <a:rPr lang="en-US" sz="2400" b="1" dirty="0">
                <a:latin typeface="Avenir Next LT Pro" panose="020B0504020202020204" pitchFamily="34" charset="0"/>
              </a:rPr>
              <a:t>lease</a:t>
            </a:r>
            <a:r>
              <a:rPr lang="en-US" sz="2400" dirty="0">
                <a:latin typeface="Avenir Next LT Pro" panose="020B0504020202020204" pitchFamily="34" charset="0"/>
              </a:rPr>
              <a:t> cabs for </a:t>
            </a:r>
            <a:r>
              <a:rPr lang="en-US" sz="2400" b="1" dirty="0">
                <a:latin typeface="Avenir Next LT Pro" panose="020B0504020202020204" pitchFamily="34" charset="0"/>
              </a:rPr>
              <a:t>$500 per week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2203806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5038852"/>
            <a:ext cx="914400" cy="914400"/>
          </a:xfrm>
          <a:prstGeom prst="rect">
            <a:avLst/>
          </a:prstGeom>
        </p:spPr>
      </p:pic>
      <p:pic>
        <p:nvPicPr>
          <p:cNvPr id="13" name="Graphic 12" descr="Meeting">
            <a:extLst>
              <a:ext uri="{FF2B5EF4-FFF2-40B4-BE49-F238E27FC236}">
                <a16:creationId xmlns:a16="http://schemas.microsoft.com/office/drawing/2014/main" id="{C646FAD9-88FA-420B-9D94-362A454EC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6313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amount is the same ($16-17)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87B65-BD3E-4FB1-ADCA-E5FF4F87D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52" y="1454668"/>
            <a:ext cx="5194896" cy="50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Daily taxi traffic dropped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D04BE-AD32-4B28-91BD-58577613C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28" y="1416440"/>
            <a:ext cx="5345344" cy="49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Major companies have the same trend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B9D72-9AB0-4782-8EEE-1FA5340B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818" y="1305762"/>
            <a:ext cx="5709087" cy="51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Total daily revenue down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C95FC-C314-4641-B237-A1294BBD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21" y="1487620"/>
            <a:ext cx="5410758" cy="49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2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changed </a:t>
            </a:r>
            <a:r>
              <a:rPr lang="en-US" sz="2400" dirty="0">
                <a:latin typeface="Avenir Next LT Pro"/>
              </a:rPr>
              <a:t>the behavior of taxi clients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</a:t>
            </a:r>
            <a:r>
              <a:rPr lang="en-US" sz="2400" b="1" dirty="0">
                <a:latin typeface="Avenir Next LT Pro" panose="020B0504020202020204" pitchFamily="34" charset="0"/>
              </a:rPr>
              <a:t>tipping </a:t>
            </a:r>
            <a:r>
              <a:rPr lang="en-US" sz="2400" dirty="0">
                <a:latin typeface="Avenir Next LT Pro" panose="020B0504020202020204" pitchFamily="34" charset="0"/>
              </a:rPr>
              <a:t>amount</a:t>
            </a:r>
            <a:r>
              <a:rPr lang="en-US" sz="2400" b="1" dirty="0">
                <a:latin typeface="Avenir Next LT Pro" panose="020B0504020202020204" pitchFamily="34" charset="0"/>
              </a:rPr>
              <a:t> went down</a:t>
            </a: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Pick up and drop off locations changed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1930725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2845125"/>
            <a:ext cx="914400" cy="914400"/>
          </a:xfrm>
          <a:prstGeom prst="rect">
            <a:avLst/>
          </a:prstGeom>
        </p:spPr>
      </p:pic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C97190B8-0286-4DCE-A7AC-C6CCC0D6B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759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duration went up by 3 min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36B9D-195F-4A9F-A9F5-F7586032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164" y="1523145"/>
            <a:ext cx="523967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mileage went up by 1 mile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D5099-03C3-4B0E-A8D0-526B7E83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16" y="1325742"/>
            <a:ext cx="5366967" cy="51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Clients change their hour preferences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1F322-CACE-4155-80B9-08AF2E79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38748"/>
            <a:ext cx="4710117" cy="452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54752-A9E0-46B1-A7BF-7D0E8C311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496" y="1747459"/>
            <a:ext cx="4710118" cy="45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B22C56-471B-4F86-AC4B-294044D3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E15A79-EBB6-44CB-A848-C7D4C937C9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020649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>
                <a:latin typeface="Avenir Next LT Pro"/>
              </a:rPr>
              <a:t>Predictive Analytics: Ideas and Challenges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E072D-7FD3-4632-9A92-51A81F81CB95}"/>
              </a:ext>
            </a:extLst>
          </p:cNvPr>
          <p:cNvSpPr/>
          <p:nvPr/>
        </p:nvSpPr>
        <p:spPr>
          <a:xfrm>
            <a:off x="-1565" y="3108987"/>
            <a:ext cx="4316104" cy="374744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black, white, clock&#10;&#10;Description generated with very high confidence">
            <a:extLst>
              <a:ext uri="{FF2B5EF4-FFF2-40B4-BE49-F238E27FC236}">
                <a16:creationId xmlns:a16="http://schemas.microsoft.com/office/drawing/2014/main" id="{91121328-4D80-437E-8AA5-25E71D02B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43482"/>
            <a:ext cx="1883390" cy="189476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5F7A1D-B0F4-4D1E-9C96-1264A175B209}"/>
              </a:ext>
            </a:extLst>
          </p:cNvPr>
          <p:cNvSpPr>
            <a:spLocks noGrp="1"/>
          </p:cNvSpPr>
          <p:nvPr/>
        </p:nvSpPr>
        <p:spPr>
          <a:xfrm>
            <a:off x="2994034" y="1354555"/>
            <a:ext cx="7117469" cy="292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Calibri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Avenir Next LT Pro"/>
                <a:ea typeface="+mn-lt"/>
                <a:cs typeface="+mn-lt"/>
              </a:rPr>
              <a:t>Prophet is an open source science tool developed by the Data science team at Facebook for time series forecasting</a:t>
            </a:r>
            <a:endParaRPr lang="en-US" sz="2400">
              <a:latin typeface="Avenir Next LT Pro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 b="1" i="1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9BBFFDD-5E1F-4E86-AC9E-6F8D45078834}"/>
              </a:ext>
            </a:extLst>
          </p:cNvPr>
          <p:cNvSpPr txBox="1"/>
          <p:nvPr/>
        </p:nvSpPr>
        <p:spPr>
          <a:xfrm>
            <a:off x="4165234" y="3009406"/>
            <a:ext cx="6351736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Avenir Next LT Pro"/>
                <a:cs typeface="Arial"/>
              </a:rPr>
              <a:t>Uses </a:t>
            </a:r>
            <a:r>
              <a:rPr lang="en-GB" sz="2400" b="1">
                <a:latin typeface="Avenir Next LT Pro"/>
                <a:cs typeface="Arial"/>
              </a:rPr>
              <a:t>Generalized additive models</a:t>
            </a:r>
            <a:r>
              <a:rPr lang="en-GB" sz="2400">
                <a:latin typeface="Avenir Next LT Pro"/>
                <a:cs typeface="Arial"/>
              </a:rPr>
              <a:t> which can be represented by </a:t>
            </a:r>
            <a:r>
              <a:rPr lang="en-US" sz="2400">
                <a:latin typeface="Avenir Next LT Pro"/>
                <a:cs typeface="Arial"/>
              </a:rPr>
              <a:t>​</a:t>
            </a:r>
            <a:endParaRPr lang="en-US" sz="2400">
              <a:latin typeface="Avenir Next LT Pro"/>
            </a:endParaRPr>
          </a:p>
          <a:p>
            <a:r>
              <a:rPr lang="en-GB" sz="2400" b="1" i="1">
                <a:latin typeface="Avenir Next LT Pro"/>
                <a:cs typeface="Segoe UI"/>
              </a:rPr>
              <a:t>y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= </a:t>
            </a:r>
            <a:r>
              <a:rPr lang="en-GB" sz="2400" b="1" i="1">
                <a:latin typeface="Avenir Next LT Pro"/>
                <a:cs typeface="Segoe UI"/>
              </a:rPr>
              <a:t>g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s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h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ϵ</a:t>
            </a:r>
            <a:endParaRPr lang="en-GB" sz="2400">
              <a:latin typeface="Avenir Next LT Pro"/>
              <a:cs typeface="Segoe UI"/>
            </a:endParaRPr>
          </a:p>
          <a:p>
            <a:endParaRPr lang="en-GB" sz="2400">
              <a:latin typeface="Avenir Next LT Pro"/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3D7F2-54F5-458E-AD84-A1221CC05FC5}"/>
              </a:ext>
            </a:extLst>
          </p:cNvPr>
          <p:cNvSpPr txBox="1"/>
          <p:nvPr/>
        </p:nvSpPr>
        <p:spPr>
          <a:xfrm>
            <a:off x="5568038" y="4439604"/>
            <a:ext cx="49154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>
                <a:latin typeface="Avenir Next LT Pro"/>
                <a:cs typeface="Segoe UI"/>
              </a:rPr>
              <a:t>Where</a:t>
            </a:r>
            <a:r>
              <a:rPr lang="en-GB" sz="2400">
                <a:latin typeface="Avenir Next LT Pro"/>
                <a:cs typeface="Segoe UI"/>
              </a:rPr>
              <a:t>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g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)= models trend​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s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 = models seasonality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>
                <a:latin typeface="Avenir Next LT Pro"/>
                <a:cs typeface="Segoe UI"/>
              </a:rPr>
              <a:t>h(t)= models the effects of holidays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 i="1">
                <a:latin typeface="Avenir Next LT Pro"/>
                <a:cs typeface="Segoe UI"/>
              </a:rPr>
              <a:t>ϵ =</a:t>
            </a:r>
            <a:r>
              <a:rPr lang="en-GB" sz="2400">
                <a:latin typeface="Avenir Next LT Pro"/>
                <a:cs typeface="Segoe UI"/>
              </a:rPr>
              <a:t> error term​</a:t>
            </a:r>
          </a:p>
        </p:txBody>
      </p:sp>
    </p:spTree>
    <p:extLst>
      <p:ext uri="{BB962C8B-B14F-4D97-AF65-F5344CB8AC3E}">
        <p14:creationId xmlns:p14="http://schemas.microsoft.com/office/powerpoint/2010/main" val="19737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venir Next LT Pro"/>
              </a:rPr>
              <a:t>Agenda</a:t>
            </a:r>
            <a:endParaRPr lang="en-US"/>
          </a:p>
        </p:txBody>
      </p:sp>
      <p:pic>
        <p:nvPicPr>
          <p:cNvPr id="4" name="Graphic 9" descr="Bus">
            <a:extLst>
              <a:ext uri="{FF2B5EF4-FFF2-40B4-BE49-F238E27FC236}">
                <a16:creationId xmlns:a16="http://schemas.microsoft.com/office/drawing/2014/main" id="{A8BA1363-0A87-4BC7-98C6-DC5FF7451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349" y="3298370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D507AF99-B43B-4087-B181-CFF70ECCA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645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Policy Recommendations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604" y="2637363"/>
            <a:ext cx="2553845" cy="135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Chicago authorities should reconsider the tax and fees burden on taxi drivers</a:t>
            </a:r>
            <a:endParaRPr lang="en-US" sz="1800" b="1" dirty="0">
              <a:cs typeface="Calibri" panose="020F0502020204030204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919A0B-310D-4556-977E-C2A23AD6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4458FC-7899-462A-A6E0-74E5CA99DFC1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3C1B2-AFB9-48E8-9C39-1E8F1E880DBB}"/>
              </a:ext>
            </a:extLst>
          </p:cNvPr>
          <p:cNvSpPr txBox="1">
            <a:spLocks/>
          </p:cNvSpPr>
          <p:nvPr/>
        </p:nvSpPr>
        <p:spPr>
          <a:xfrm>
            <a:off x="3172604" y="4154426"/>
            <a:ext cx="2553845" cy="1353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Companies should develop more flexible pricing and operations policies</a:t>
            </a:r>
            <a:endParaRPr lang="en-US" b="1" dirty="0"/>
          </a:p>
        </p:txBody>
      </p:sp>
      <p:pic>
        <p:nvPicPr>
          <p:cNvPr id="8" name="Graphic 8" descr="Downward trend graph">
            <a:extLst>
              <a:ext uri="{FF2B5EF4-FFF2-40B4-BE49-F238E27FC236}">
                <a16:creationId xmlns:a16="http://schemas.microsoft.com/office/drawing/2014/main" id="{B705F658-CD05-4CCB-8E8C-665D4780B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862" y="2587486"/>
            <a:ext cx="1219200" cy="1219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119D8-B363-40B1-8C4F-222B66DB867B}"/>
              </a:ext>
            </a:extLst>
          </p:cNvPr>
          <p:cNvSpPr txBox="1">
            <a:spLocks/>
          </p:cNvSpPr>
          <p:nvPr/>
        </p:nvSpPr>
        <p:spPr>
          <a:xfrm>
            <a:off x="7535575" y="2667000"/>
            <a:ext cx="2643405" cy="103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Drivers should be reimbursed for purchasing protective equipment</a:t>
            </a:r>
            <a:endParaRPr lang="en-U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98007F-6CD3-47ED-92D4-4B358E99CD5A}"/>
              </a:ext>
            </a:extLst>
          </p:cNvPr>
          <p:cNvSpPr txBox="1">
            <a:spLocks/>
          </p:cNvSpPr>
          <p:nvPr/>
        </p:nvSpPr>
        <p:spPr>
          <a:xfrm>
            <a:off x="7538134" y="4154426"/>
            <a:ext cx="2553845" cy="124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Banks should develop flexible payment mechanisms for car loan payments</a:t>
            </a:r>
            <a:endParaRPr lang="en-US" b="1" dirty="0">
              <a:cs typeface="Calibri" panose="020F0502020204030204"/>
            </a:endParaRPr>
          </a:p>
        </p:txBody>
      </p:sp>
      <p:pic>
        <p:nvPicPr>
          <p:cNvPr id="14" name="Graphic 14" descr="Medical">
            <a:extLst>
              <a:ext uri="{FF2B5EF4-FFF2-40B4-BE49-F238E27FC236}">
                <a16:creationId xmlns:a16="http://schemas.microsoft.com/office/drawing/2014/main" id="{13557B7C-43D0-4904-8BF8-748D2FB17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9632" y="2667000"/>
            <a:ext cx="1048512" cy="1060704"/>
          </a:xfrm>
          <a:prstGeom prst="rect">
            <a:avLst/>
          </a:prstGeom>
        </p:spPr>
      </p:pic>
      <p:pic>
        <p:nvPicPr>
          <p:cNvPr id="17" name="Graphic 17" descr="Dollar">
            <a:extLst>
              <a:ext uri="{FF2B5EF4-FFF2-40B4-BE49-F238E27FC236}">
                <a16:creationId xmlns:a16="http://schemas.microsoft.com/office/drawing/2014/main" id="{07EBC107-964D-4407-B6DC-5838423B4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688" y="4264152"/>
            <a:ext cx="914400" cy="9144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911F3C18-2120-41ED-A611-E5C80F8FB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6227" y="42601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star in the background&#10;&#10;Description automatically generated">
            <a:extLst>
              <a:ext uri="{FF2B5EF4-FFF2-40B4-BE49-F238E27FC236}">
                <a16:creationId xmlns:a16="http://schemas.microsoft.com/office/drawing/2014/main" id="{B7F952E9-FD44-4ED8-9DD0-D2041C84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84" y="-169792"/>
            <a:ext cx="2059117" cy="12344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>
                <a:latin typeface="Avenir Next LT Pro"/>
              </a:rPr>
              <a:t>MScA Advisors</a:t>
            </a:r>
            <a:endParaRPr lang="en-US" sz="3600">
              <a:latin typeface="Avenir Next LT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7" name="Picture 16" descr="A close up of a person with dark hair&#10;&#10;Description automatically generated">
            <a:extLst>
              <a:ext uri="{FF2B5EF4-FFF2-40B4-BE49-F238E27FC236}">
                <a16:creationId xmlns:a16="http://schemas.microsoft.com/office/drawing/2014/main" id="{6F6A0D26-7BAC-45B9-A7F2-E0D22183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1" y="2358829"/>
            <a:ext cx="1983290" cy="21403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3708709" y="4499171"/>
            <a:ext cx="2196663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 err="1">
                <a:latin typeface="Avenir Next LT Pro"/>
              </a:rPr>
              <a:t>Devanshi</a:t>
            </a:r>
            <a:r>
              <a:rPr lang="en-US" sz="2000" b="1" dirty="0">
                <a:latin typeface="Avenir Next LT Pro"/>
              </a:rPr>
              <a:t> Verma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4414" y="4437616"/>
            <a:ext cx="294511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</a:rPr>
              <a:t>Oleksiy </a:t>
            </a:r>
            <a:r>
              <a:rPr lang="en-US" sz="2000" b="1" dirty="0" err="1">
                <a:latin typeface="Avenir Next LT Pro"/>
              </a:rPr>
              <a:t>Anokhin</a:t>
            </a:r>
            <a:r>
              <a:rPr lang="en-US" sz="2400" b="1" dirty="0">
                <a:latin typeface="Avenir Next LT Pro"/>
              </a:rPr>
              <a:t>​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FBD757-E7B5-4B3D-A355-25CE37C6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 panose="020B05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GitHub Repository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 panose="020B0304020202020204" pitchFamily="34" charset="0"/>
                <a:hlinkClick r:id="rId2"/>
              </a:rPr>
              <a:t>https://github.com/OleksiyAnokhin/UChicago-COVID-Hackathon</a:t>
            </a:r>
            <a:endParaRPr lang="en-US" sz="2000" b="1" dirty="0">
              <a:latin typeface="Avenir Next LT Pro Light" panose="020B03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Chicago Open Data Portal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/>
                <a:cs typeface="Calibri" panose="020F0502020204030204"/>
                <a:hlinkClick r:id="rId3"/>
              </a:rPr>
              <a:t>https://data.cityofchicago.org/Transportation/Taxi-Trips/wrvz-psew</a:t>
            </a: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u="sng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B8B6C4-6DFE-447A-AEF9-4FEFDF9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67253-46B9-49A7-971B-1D5E957112B0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43B651-AF59-433D-B068-B21347EC67F3}"/>
              </a:ext>
            </a:extLst>
          </p:cNvPr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venir"/>
              <a:cs typeface="Calibri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8B2871-15CB-4830-94EA-0BD33F40147B}"/>
              </a:ext>
            </a:extLst>
          </p:cNvPr>
          <p:cNvSpPr txBox="1">
            <a:spLocks/>
          </p:cNvSpPr>
          <p:nvPr/>
        </p:nvSpPr>
        <p:spPr>
          <a:xfrm>
            <a:off x="325846" y="2929441"/>
            <a:ext cx="11537395" cy="9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6000" b="1" dirty="0">
                <a:latin typeface="Avenir Next LT Pro"/>
                <a:ea typeface="+mj-ea"/>
                <a:cs typeface="+mj-cs"/>
              </a:rPr>
              <a:t>Thank you for your time</a:t>
            </a:r>
            <a:endParaRPr lang="en-US" sz="6000" dirty="0">
              <a:ea typeface="+mj-ea"/>
              <a:cs typeface="Calibri" panose="020F0502020204030204"/>
            </a:endParaRPr>
          </a:p>
        </p:txBody>
      </p:sp>
      <p:pic>
        <p:nvPicPr>
          <p:cNvPr id="2" name="Picture 7" descr="A picture containing game, table&#10;&#10;Description generated with very high confidence">
            <a:extLst>
              <a:ext uri="{FF2B5EF4-FFF2-40B4-BE49-F238E27FC236}">
                <a16:creationId xmlns:a16="http://schemas.microsoft.com/office/drawing/2014/main" id="{A5082076-196F-448C-81FB-3E141335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48" y="5794005"/>
            <a:ext cx="1228333" cy="9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132" y="1817024"/>
            <a:ext cx="795855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Chicago and its communities </a:t>
            </a:r>
            <a:r>
              <a:rPr lang="en-US" sz="1800" b="1" dirty="0">
                <a:latin typeface="Avenir Next LT Pro"/>
              </a:rPr>
              <a:t>is facing unprecedented challenges</a:t>
            </a:r>
            <a:r>
              <a:rPr lang="en-US" sz="1800" dirty="0">
                <a:latin typeface="Avenir Next LT Pro"/>
              </a:rPr>
              <a:t> due to the economic fallout from COVID-19. Social distancing has necessitated a dramatically reduced taxi ridership compared to previous years. This has left the </a:t>
            </a:r>
            <a:r>
              <a:rPr lang="en-US" sz="1800" b="1" dirty="0">
                <a:latin typeface="Avenir Next LT Pro"/>
              </a:rPr>
              <a:t>taxi companies, drivers, and their families far below their expected revenue</a:t>
            </a:r>
            <a:r>
              <a:rPr lang="en-US" sz="1800" dirty="0">
                <a:latin typeface="Avenir Next LT Pro"/>
              </a:rPr>
              <a:t>, a trend which is expected to continue in coming months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have conducted a </a:t>
            </a:r>
            <a:r>
              <a:rPr lang="en-US" sz="1800" b="1" dirty="0">
                <a:latin typeface="Avenir Next LT Pro"/>
              </a:rPr>
              <a:t>research</a:t>
            </a:r>
            <a:r>
              <a:rPr lang="en-US" sz="1800" dirty="0">
                <a:latin typeface="Avenir Next LT Pro"/>
              </a:rPr>
              <a:t>, analyzing taxi rides data, which allowed us to understand the </a:t>
            </a:r>
            <a:r>
              <a:rPr lang="en-US" sz="1800" b="1" dirty="0">
                <a:latin typeface="Avenir Next LT Pro"/>
              </a:rPr>
              <a:t>big picture of the crisis and a dramatic decrease of revenues in the industry</a:t>
            </a:r>
            <a:r>
              <a:rPr lang="en-US" sz="1800" dirty="0">
                <a:latin typeface="Avenir Next LT Pro"/>
              </a:rPr>
              <a:t>, and developed recommendations to interested parties ​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expect that this analysis </a:t>
            </a:r>
            <a:r>
              <a:rPr lang="en-US" sz="1800" b="1" dirty="0">
                <a:latin typeface="Avenir Next LT Pro"/>
              </a:rPr>
              <a:t>allow the different stakeholders to develop mitigation mechanisms and allocate financial resources</a:t>
            </a:r>
            <a:r>
              <a:rPr lang="en-US" sz="1800" dirty="0">
                <a:latin typeface="Avenir Next LT Pro"/>
              </a:rPr>
              <a:t>, while considering both policy objectives and the shareholder expectations  ​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For our research we used data from Chicago Open Data Portal and conducted </a:t>
            </a:r>
            <a:r>
              <a:rPr lang="en-US" sz="1800" b="1" dirty="0">
                <a:latin typeface="Avenir Next LT Pro"/>
              </a:rPr>
              <a:t>the exploratory data analysis together with building simple predictive models </a:t>
            </a:r>
            <a:r>
              <a:rPr lang="en-US" sz="1800" dirty="0">
                <a:latin typeface="Avenir Next LT Pro"/>
              </a:rPr>
              <a:t>for further recommendations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4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C29AA-AE1E-4C59-9C79-628C84A083B1}"/>
              </a:ext>
            </a:extLst>
          </p:cNvPr>
          <p:cNvSpPr/>
          <p:nvPr/>
        </p:nvSpPr>
        <p:spPr>
          <a:xfrm>
            <a:off x="799844" y="2248373"/>
            <a:ext cx="1610940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34C2A1-71D0-4E17-8CCF-D027A9C9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Business Case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Client: </a:t>
            </a:r>
            <a:r>
              <a:rPr lang="en-US" sz="2400" dirty="0">
                <a:latin typeface="Avenir Next LT Pro"/>
              </a:rPr>
              <a:t>Working group of Chicago Mayor’s Office, Chicago Taxi Union, taxi companies, Chicago CDO</a:t>
            </a:r>
          </a:p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Problem:</a:t>
            </a:r>
            <a:r>
              <a:rPr lang="en-US" sz="2400" dirty="0">
                <a:latin typeface="Avenir Next LT Pro"/>
              </a:rPr>
              <a:t> estimate the effect of COVID-19 on Chicago taxi drivers, taxi companies, and taxi clients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latin typeface="Avenir Next LT Pro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Deliverable: </a:t>
            </a:r>
            <a:r>
              <a:rPr lang="en-US" sz="2400" dirty="0">
                <a:latin typeface="Avenir Next LT Pro"/>
              </a:rPr>
              <a:t>Research about the effect of COVID-19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on Chicago financial well-being and mobility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phic 10" descr="Question mark">
            <a:extLst>
              <a:ext uri="{FF2B5EF4-FFF2-40B4-BE49-F238E27FC236}">
                <a16:creationId xmlns:a16="http://schemas.microsoft.com/office/drawing/2014/main" id="{EA3307E0-0F42-4BAB-98A0-0B161CDF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9938" y="2900269"/>
            <a:ext cx="804111" cy="804111"/>
          </a:xfrm>
          <a:prstGeom prst="rect">
            <a:avLst/>
          </a:prstGeom>
        </p:spPr>
      </p:pic>
      <p:pic>
        <p:nvPicPr>
          <p:cNvPr id="11" name="Graphic 11" descr="Board Of Directors">
            <a:extLst>
              <a:ext uri="{FF2B5EF4-FFF2-40B4-BE49-F238E27FC236}">
                <a16:creationId xmlns:a16="http://schemas.microsoft.com/office/drawing/2014/main" id="{A9E40E44-28A8-48C2-8309-8DF344DF5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794" y="1690688"/>
            <a:ext cx="914400" cy="9144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E9EA2858-D6D6-42F2-AEC5-19D9CAA4A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4793" y="4103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Data &amp; Source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49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endParaRPr lang="en-US" sz="2400" b="1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Time period: </a:t>
            </a:r>
            <a:r>
              <a:rPr lang="en-US" sz="2400" dirty="0">
                <a:latin typeface="Avenir Next LT Pro" panose="020B0504020202020204" pitchFamily="34" charset="0"/>
              </a:rPr>
              <a:t>Taxi trips in Chicago (12/2019 – 06/2020)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Size: </a:t>
            </a:r>
            <a:r>
              <a:rPr lang="en-US" sz="2400" dirty="0">
                <a:latin typeface="Avenir Next LT Pro" panose="020B0504020202020204" pitchFamily="34" charset="0"/>
              </a:rPr>
              <a:t>4137294 rows * 23 columns (50 taxi companies)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Source: </a:t>
            </a:r>
            <a:r>
              <a:rPr lang="en-US" sz="2400" dirty="0">
                <a:latin typeface="Avenir Next LT Pro" panose="020B0504020202020204" pitchFamily="34" charset="0"/>
              </a:rPr>
              <a:t>Chicago Open Data Portal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2425719A-228F-48E8-BE19-5B434C11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480" y="2440531"/>
            <a:ext cx="791261" cy="791261"/>
          </a:xfrm>
          <a:prstGeom prst="rect">
            <a:avLst/>
          </a:prstGeom>
        </p:spPr>
      </p:pic>
      <p:pic>
        <p:nvPicPr>
          <p:cNvPr id="9" name="Graphic 8" descr="Statistics RTL">
            <a:extLst>
              <a:ext uri="{FF2B5EF4-FFF2-40B4-BE49-F238E27FC236}">
                <a16:creationId xmlns:a16="http://schemas.microsoft.com/office/drawing/2014/main" id="{3B39C967-36EB-45AF-9136-95729C571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3316679"/>
            <a:ext cx="914400" cy="914400"/>
          </a:xfrm>
          <a:prstGeom prst="rect">
            <a:avLst/>
          </a:prstGeom>
        </p:spPr>
      </p:pic>
      <p:pic>
        <p:nvPicPr>
          <p:cNvPr id="14" name="Graphic 13" descr="Cycle with people">
            <a:extLst>
              <a:ext uri="{FF2B5EF4-FFF2-40B4-BE49-F238E27FC236}">
                <a16:creationId xmlns:a16="http://schemas.microsoft.com/office/drawing/2014/main" id="{EFC8E831-E5E1-4344-9BD8-56D70BA32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4192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1A5FB408-48F1-4C31-90CA-D2833409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1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Hypotheses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endParaRPr lang="en-US" sz="2400" b="1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Hypothesis 1: </a:t>
            </a:r>
            <a:r>
              <a:rPr lang="en-US" sz="2400" dirty="0">
                <a:latin typeface="Avenir Next LT Pro"/>
              </a:rPr>
              <a:t>COVID-19 negatively affected the financial well-being of Chicago cab drivers and their families, as well as revenues of taxi companies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venir Next LT Pro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Hypothesis 2: </a:t>
            </a: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COVID-19 changed the behavior of Chicago taxi clients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CC410039-3990-4ED7-8F66-D4A631132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2691242"/>
            <a:ext cx="914400" cy="91440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CA4FDCCC-168C-45BE-A777-D084832FD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4100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questions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9"/>
            <a:ext cx="7798132" cy="4489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rides frequency</a:t>
            </a:r>
          </a:p>
          <a:p>
            <a:pPr lvl="1"/>
            <a:r>
              <a:rPr lang="en-US" sz="1800" dirty="0">
                <a:latin typeface="Avenir Next LT Pro"/>
              </a:rPr>
              <a:t>Total</a:t>
            </a:r>
          </a:p>
          <a:p>
            <a:pPr lvl="1"/>
            <a:r>
              <a:rPr lang="en-US" sz="1800" dirty="0">
                <a:latin typeface="Avenir Next LT Pro"/>
              </a:rPr>
              <a:t>by Company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clients payments</a:t>
            </a:r>
          </a:p>
          <a:p>
            <a:pPr lvl="1" algn="just"/>
            <a:r>
              <a:rPr lang="en-US" sz="1800" dirty="0">
                <a:latin typeface="Avenir Next LT Pro"/>
              </a:rPr>
              <a:t>Payment amount (average check &amp; total revenue)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tipping behavior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mobility</a:t>
            </a:r>
          </a:p>
          <a:p>
            <a:pPr lvl="1"/>
            <a:r>
              <a:rPr lang="en-US" sz="1800" dirty="0">
                <a:latin typeface="Avenir Next LT Pro"/>
              </a:rPr>
              <a:t>Duration</a:t>
            </a:r>
          </a:p>
          <a:p>
            <a:pPr lvl="1"/>
            <a:r>
              <a:rPr lang="en-US" sz="1800" dirty="0">
                <a:latin typeface="Avenir Next LT Pro"/>
              </a:rPr>
              <a:t>Mileage</a:t>
            </a:r>
          </a:p>
          <a:p>
            <a:pPr lvl="1"/>
            <a:r>
              <a:rPr lang="en-US" sz="1800" dirty="0">
                <a:latin typeface="Avenir Next LT Pro"/>
              </a:rPr>
              <a:t>Hours of use</a:t>
            </a:r>
            <a:endParaRPr lang="en-US" sz="2400" b="1" dirty="0">
              <a:latin typeface="Avenir Next LT Pro"/>
            </a:endParaRP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hotspots</a:t>
            </a:r>
            <a:endParaRPr lang="en-US" sz="1800" dirty="0">
              <a:latin typeface="Avenir Next LT Pro"/>
            </a:endParaRPr>
          </a:p>
          <a:p>
            <a:pPr marL="457200" lvl="1" indent="0" algn="just">
              <a:buNone/>
            </a:pPr>
            <a:endParaRPr lang="en-US" sz="1800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FC0B2D43-E2D0-4C2A-963F-8C8626A3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911750"/>
            <a:ext cx="1686449" cy="16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Graphic 9" descr="Bus">
            <a:extLst>
              <a:ext uri="{FF2B5EF4-FFF2-40B4-BE49-F238E27FC236}">
                <a16:creationId xmlns:a16="http://schemas.microsoft.com/office/drawing/2014/main" id="{B47D5888-68CB-42D4-AF8D-1877650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6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442</Words>
  <Application>Microsoft Office PowerPoint</Application>
  <PresentationFormat>Widescreen</PresentationFormat>
  <Paragraphs>131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Agenda</vt:lpstr>
      <vt:lpstr>Executive Summary</vt:lpstr>
      <vt:lpstr>Business Case</vt:lpstr>
      <vt:lpstr>Data &amp; Source</vt:lpstr>
      <vt:lpstr>PowerPoint Presentation</vt:lpstr>
      <vt:lpstr>Research Hypotheses</vt:lpstr>
      <vt:lpstr>Research questions</vt:lpstr>
      <vt:lpstr>PowerPoint Presentation</vt:lpstr>
      <vt:lpstr>Hypothesis 1</vt:lpstr>
      <vt:lpstr>Average amount is the same ($16-17)</vt:lpstr>
      <vt:lpstr>Daily taxi traffic dropped by ~95%</vt:lpstr>
      <vt:lpstr>Major companies have the same trend</vt:lpstr>
      <vt:lpstr>Total daily revenue down by ~95%</vt:lpstr>
      <vt:lpstr>Hypothesis 2</vt:lpstr>
      <vt:lpstr>Average duration went up by 3 min</vt:lpstr>
      <vt:lpstr>Average mileage went up by 1 mile</vt:lpstr>
      <vt:lpstr>Clients change their hour preferences</vt:lpstr>
      <vt:lpstr>PowerPoint Presentation</vt:lpstr>
      <vt:lpstr>PowerPoint Presentation</vt:lpstr>
      <vt:lpstr>Policy Recommendations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 Chicago City Planner</dc:title>
  <dc:creator>Oleksiy Anokhin</dc:creator>
  <cp:lastModifiedBy> </cp:lastModifiedBy>
  <cp:revision>86</cp:revision>
  <dcterms:created xsi:type="dcterms:W3CDTF">2020-06-05T07:03:55Z</dcterms:created>
  <dcterms:modified xsi:type="dcterms:W3CDTF">2020-06-20T03:27:56Z</dcterms:modified>
</cp:coreProperties>
</file>