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58" r:id="rId5"/>
    <p:sldId id="260" r:id="rId6"/>
    <p:sldId id="259" r:id="rId7"/>
    <p:sldId id="262" r:id="rId8"/>
    <p:sldId id="261" r:id="rId9"/>
    <p:sldId id="263" r:id="rId10"/>
    <p:sldId id="264" r:id="rId11"/>
    <p:sldId id="265" r:id="rId12"/>
    <p:sldId id="266" r:id="rId13"/>
    <p:sldId id="267" r:id="rId14"/>
    <p:sldId id="297" r:id="rId15"/>
    <p:sldId id="271" r:id="rId16"/>
    <p:sldId id="269" r:id="rId17"/>
    <p:sldId id="270" r:id="rId18"/>
    <p:sldId id="273" r:id="rId19"/>
    <p:sldId id="285" r:id="rId20"/>
    <p:sldId id="286" r:id="rId21"/>
    <p:sldId id="272" r:id="rId22"/>
    <p:sldId id="305" r:id="rId23"/>
    <p:sldId id="276" r:id="rId24"/>
    <p:sldId id="277" r:id="rId25"/>
    <p:sldId id="294" r:id="rId26"/>
    <p:sldId id="278" r:id="rId27"/>
    <p:sldId id="306" r:id="rId28"/>
    <p:sldId id="274" r:id="rId29"/>
    <p:sldId id="287" r:id="rId30"/>
    <p:sldId id="288" r:id="rId31"/>
    <p:sldId id="298" r:id="rId32"/>
    <p:sldId id="275" r:id="rId33"/>
    <p:sldId id="307" r:id="rId34"/>
    <p:sldId id="289" r:id="rId35"/>
    <p:sldId id="308" r:id="rId36"/>
    <p:sldId id="290" r:id="rId37"/>
    <p:sldId id="291" r:id="rId38"/>
    <p:sldId id="292" r:id="rId39"/>
    <p:sldId id="299" r:id="rId40"/>
    <p:sldId id="309" r:id="rId41"/>
    <p:sldId id="300" r:id="rId42"/>
    <p:sldId id="295" r:id="rId43"/>
    <p:sldId id="302" r:id="rId44"/>
    <p:sldId id="281" r:id="rId45"/>
    <p:sldId id="279" r:id="rId46"/>
    <p:sldId id="303" r:id="rId47"/>
    <p:sldId id="280" r:id="rId48"/>
    <p:sldId id="310" r:id="rId49"/>
    <p:sldId id="282" r:id="rId50"/>
    <p:sldId id="283" r:id="rId51"/>
    <p:sldId id="304" r:id="rId52"/>
    <p:sldId id="284" r:id="rId53"/>
    <p:sldId id="26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C79EE-6B94-49D0-89A3-0EDDCC5054DD}" type="datetimeFigureOut">
              <a:rPr lang="en-US" smtClean="0"/>
              <a:pPr/>
              <a:t>10/17/2009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FFC21-0F9C-498F-AA97-6CFB10AF78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79EE-6B94-49D0-89A3-0EDDCC5054DD}" type="datetimeFigureOut">
              <a:rPr lang="en-US" smtClean="0"/>
              <a:pPr/>
              <a:t>10/17/2009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FFC21-0F9C-498F-AA97-6CFB10AF78C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ithub.com/hadley/data-housing-crisi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14400"/>
            <a:ext cx="8229600" cy="2686051"/>
          </a:xfrm>
        </p:spPr>
        <p:txBody>
          <a:bodyPr>
            <a:noAutofit/>
          </a:bodyPr>
          <a:lstStyle/>
          <a:p>
            <a:r>
              <a:rPr lang="en-US" sz="19000" dirty="0" smtClean="0">
                <a:cs typeface="Arial" pitchFamily="34" charset="0"/>
              </a:rPr>
              <a:t>Stat 405</a:t>
            </a:r>
            <a:endParaRPr lang="en-US" sz="19000" dirty="0">
              <a:cs typeface="Arial" pitchFamily="34" charset="0"/>
            </a:endParaRPr>
          </a:p>
        </p:txBody>
      </p:sp>
      <p:sp>
        <p:nvSpPr>
          <p:cNvPr id="3" name="Subtitle 2"/>
          <p:cNvSpPr>
            <a:spLocks noGrp="1"/>
          </p:cNvSpPr>
          <p:nvPr>
            <p:ph type="subTitle" idx="1"/>
          </p:nvPr>
        </p:nvSpPr>
        <p:spPr>
          <a:xfrm>
            <a:off x="1295400" y="3200400"/>
            <a:ext cx="6400800" cy="1752600"/>
          </a:xfrm>
        </p:spPr>
        <p:txBody>
          <a:bodyPr>
            <a:noAutofit/>
          </a:bodyPr>
          <a:lstStyle/>
          <a:p>
            <a:r>
              <a:rPr lang="en-US" sz="6400" dirty="0" smtClean="0"/>
              <a:t>Introduction to </a:t>
            </a:r>
            <a:r>
              <a:rPr lang="en-US" sz="6400" dirty="0" err="1" smtClean="0"/>
              <a:t>git</a:t>
            </a:r>
            <a:endParaRPr lang="en-US" sz="6400" dirty="0"/>
          </a:p>
        </p:txBody>
      </p:sp>
      <p:sp>
        <p:nvSpPr>
          <p:cNvPr id="4" name="TextBox 3"/>
          <p:cNvSpPr txBox="1"/>
          <p:nvPr/>
        </p:nvSpPr>
        <p:spPr>
          <a:xfrm>
            <a:off x="2667000" y="6019800"/>
            <a:ext cx="3810000" cy="646331"/>
          </a:xfrm>
          <a:prstGeom prst="rect">
            <a:avLst/>
          </a:prstGeom>
          <a:noFill/>
        </p:spPr>
        <p:txBody>
          <a:bodyPr wrap="square" rtlCol="0">
            <a:spAutoFit/>
          </a:bodyPr>
          <a:lstStyle/>
          <a:p>
            <a:r>
              <a:rPr lang="en-US" sz="3600" dirty="0" smtClean="0"/>
              <a:t>Garrett </a:t>
            </a:r>
            <a:r>
              <a:rPr lang="en-US" sz="3600" dirty="0" err="1" smtClean="0"/>
              <a:t>Grolemund</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a:xfrm>
            <a:off x="762000" y="4572000"/>
            <a:ext cx="7848600" cy="1676400"/>
          </a:xfrm>
        </p:spPr>
        <p:txBody>
          <a:bodyPr>
            <a:normAutofit fontScale="92500" lnSpcReduction="10000"/>
          </a:bodyPr>
          <a:lstStyle/>
          <a:p>
            <a:pPr marL="0">
              <a:buNone/>
            </a:pPr>
            <a:r>
              <a:rPr lang="en-US" sz="3900" dirty="0" err="1" smtClean="0"/>
              <a:t>Git</a:t>
            </a:r>
            <a:r>
              <a:rPr lang="en-US" sz="3900" dirty="0" smtClean="0"/>
              <a:t> is a program that makes project management easier. </a:t>
            </a:r>
            <a:r>
              <a:rPr lang="en-US" sz="3900" dirty="0" err="1" smtClean="0"/>
              <a:t>Github</a:t>
            </a:r>
            <a:r>
              <a:rPr lang="en-US" sz="3900" dirty="0" smtClean="0"/>
              <a:t> is a website that makes using </a:t>
            </a:r>
            <a:r>
              <a:rPr lang="en-US" sz="3900" dirty="0" err="1" smtClean="0"/>
              <a:t>git</a:t>
            </a:r>
            <a:r>
              <a:rPr lang="en-US" sz="3900" dirty="0" smtClean="0"/>
              <a:t> easier.</a:t>
            </a:r>
          </a:p>
          <a:p>
            <a:pPr>
              <a:buNone/>
            </a:pPr>
            <a:endParaRPr lang="en-US" dirty="0"/>
          </a:p>
        </p:txBody>
      </p:sp>
      <p:pic>
        <p:nvPicPr>
          <p:cNvPr id="3078" name="Picture 6"/>
          <p:cNvPicPr>
            <a:picLocks noChangeAspect="1" noChangeArrowheads="1"/>
          </p:cNvPicPr>
          <p:nvPr/>
        </p:nvPicPr>
        <p:blipFill>
          <a:blip r:embed="rId2"/>
          <a:srcRect/>
          <a:stretch>
            <a:fillRect/>
          </a:stretch>
        </p:blipFill>
        <p:spPr bwMode="auto">
          <a:xfrm>
            <a:off x="3124200" y="1371600"/>
            <a:ext cx="2895600" cy="289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t>
            </a:r>
            <a:r>
              <a:rPr lang="en-US" dirty="0" err="1" smtClean="0"/>
              <a:t>git</a:t>
            </a:r>
            <a:r>
              <a:rPr lang="en-US" dirty="0" smtClean="0"/>
              <a:t> do?</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Git</a:t>
            </a:r>
            <a:r>
              <a:rPr lang="en-US" dirty="0" smtClean="0"/>
              <a:t> backs up the entire </a:t>
            </a:r>
            <a:r>
              <a:rPr lang="en-US" dirty="0" smtClean="0"/>
              <a:t>project and the entire history of the project. You can undo mistakes very easily.</a:t>
            </a:r>
            <a:endParaRPr lang="en-US" dirty="0" smtClean="0"/>
          </a:p>
          <a:p>
            <a:pPr marL="514350" indent="-514350">
              <a:buFont typeface="+mj-lt"/>
              <a:buAutoNum type="arabicPeriod"/>
            </a:pPr>
            <a:r>
              <a:rPr lang="en-US" dirty="0" err="1" smtClean="0"/>
              <a:t>Git</a:t>
            </a:r>
            <a:r>
              <a:rPr lang="en-US" dirty="0" smtClean="0"/>
              <a:t> allows multiple people to work on the same code at once without overwriting each other’s work.</a:t>
            </a:r>
          </a:p>
          <a:p>
            <a:pPr marL="514350" indent="-514350">
              <a:buFont typeface="+mj-lt"/>
              <a:buAutoNum type="arabicPeriod"/>
            </a:pPr>
            <a:r>
              <a:rPr lang="en-US" dirty="0" err="1" smtClean="0"/>
              <a:t>Github</a:t>
            </a:r>
            <a:r>
              <a:rPr lang="en-US" dirty="0" smtClean="0"/>
              <a:t> allows you to keep all of your files in one </a:t>
            </a:r>
            <a:r>
              <a:rPr lang="en-US" dirty="0" smtClean="0"/>
              <a:t>central, publicly accessible location.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7"/>
          <p:cNvPicPr>
            <a:picLocks noChangeAspect="1" noChangeArrowheads="1"/>
          </p:cNvPicPr>
          <p:nvPr/>
        </p:nvPicPr>
        <p:blipFill>
          <a:blip r:embed="rId2"/>
          <a:srcRect/>
          <a:stretch>
            <a:fillRect/>
          </a:stretch>
        </p:blipFill>
        <p:spPr bwMode="auto">
          <a:xfrm>
            <a:off x="6096000" y="2971800"/>
            <a:ext cx="2057400" cy="2057400"/>
          </a:xfrm>
          <a:prstGeom prst="rect">
            <a:avLst/>
          </a:prstGeom>
          <a:noFill/>
          <a:ln w="9525">
            <a:noFill/>
            <a:miter lim="800000"/>
            <a:headEnd/>
            <a:tailEnd/>
          </a:ln>
        </p:spPr>
      </p:pic>
      <p:pic>
        <p:nvPicPr>
          <p:cNvPr id="4103" name="Picture 7"/>
          <p:cNvPicPr>
            <a:picLocks noChangeAspect="1" noChangeArrowheads="1"/>
          </p:cNvPicPr>
          <p:nvPr/>
        </p:nvPicPr>
        <p:blipFill>
          <a:blip r:embed="rId2"/>
          <a:srcRect/>
          <a:stretch>
            <a:fillRect/>
          </a:stretch>
        </p:blipFill>
        <p:spPr bwMode="auto">
          <a:xfrm>
            <a:off x="3505200" y="2971800"/>
            <a:ext cx="2057400" cy="2057400"/>
          </a:xfrm>
          <a:prstGeom prst="rect">
            <a:avLst/>
          </a:prstGeom>
          <a:noFill/>
          <a:ln w="9525">
            <a:noFill/>
            <a:miter lim="800000"/>
            <a:headEnd/>
            <a:tailEnd/>
          </a:ln>
        </p:spPr>
      </p:pic>
      <p:pic>
        <p:nvPicPr>
          <p:cNvPr id="26" name="Picture 7"/>
          <p:cNvPicPr>
            <a:picLocks noChangeAspect="1" noChangeArrowheads="1"/>
          </p:cNvPicPr>
          <p:nvPr/>
        </p:nvPicPr>
        <p:blipFill>
          <a:blip r:embed="rId2"/>
          <a:srcRect/>
          <a:stretch>
            <a:fillRect/>
          </a:stretch>
        </p:blipFill>
        <p:spPr bwMode="auto">
          <a:xfrm>
            <a:off x="838200" y="2895600"/>
            <a:ext cx="2057400" cy="2057400"/>
          </a:xfrm>
          <a:prstGeom prst="rect">
            <a:avLst/>
          </a:prstGeom>
          <a:noFill/>
          <a:ln w="9525">
            <a:noFill/>
            <a:miter lim="800000"/>
            <a:headEnd/>
            <a:tailEnd/>
          </a:ln>
        </p:spPr>
      </p:pic>
      <p:pic>
        <p:nvPicPr>
          <p:cNvPr id="4101" name="Picture 5"/>
          <p:cNvPicPr>
            <a:picLocks noChangeAspect="1" noChangeArrowheads="1"/>
          </p:cNvPicPr>
          <p:nvPr/>
        </p:nvPicPr>
        <p:blipFill>
          <a:blip r:embed="rId3"/>
          <a:srcRect/>
          <a:stretch>
            <a:fillRect/>
          </a:stretch>
        </p:blipFill>
        <p:spPr bwMode="auto">
          <a:xfrm>
            <a:off x="2971800" y="0"/>
            <a:ext cx="3143250" cy="1638300"/>
          </a:xfrm>
          <a:prstGeom prst="rect">
            <a:avLst/>
          </a:prstGeom>
          <a:noFill/>
          <a:ln w="9525">
            <a:noFill/>
            <a:miter lim="800000"/>
            <a:headEnd/>
            <a:tailEnd/>
          </a:ln>
        </p:spPr>
      </p:pic>
      <p:cxnSp>
        <p:nvCxnSpPr>
          <p:cNvPr id="10" name="Straight Arrow Connector 9"/>
          <p:cNvCxnSpPr/>
          <p:nvPr/>
        </p:nvCxnSpPr>
        <p:spPr>
          <a:xfrm rot="16200000" flipH="1">
            <a:off x="59055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962400" y="25146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752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33600" y="1981200"/>
            <a:ext cx="990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6210300" y="20955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4800" y="5029200"/>
            <a:ext cx="8610600" cy="1200329"/>
          </a:xfrm>
          <a:prstGeom prst="rect">
            <a:avLst/>
          </a:prstGeom>
          <a:noFill/>
        </p:spPr>
        <p:txBody>
          <a:bodyPr wrap="square" rtlCol="0">
            <a:spAutoFit/>
          </a:bodyPr>
          <a:lstStyle/>
          <a:p>
            <a:r>
              <a:rPr lang="en-US" dirty="0"/>
              <a:t>T</a:t>
            </a:r>
            <a:r>
              <a:rPr lang="en-US" dirty="0" smtClean="0"/>
              <a:t>hink of </a:t>
            </a:r>
            <a:r>
              <a:rPr lang="en-US" dirty="0" err="1" smtClean="0"/>
              <a:t>git</a:t>
            </a:r>
            <a:r>
              <a:rPr lang="en-US" dirty="0" smtClean="0"/>
              <a:t> as a library where your files live.  The library stores the most up to date version of the files as well as all previous versions.  Multiple users can check out the same file at the same time.  Whenever you return the file, the library </a:t>
            </a:r>
            <a:r>
              <a:rPr lang="en-US" dirty="0" smtClean="0"/>
              <a:t>writes a new  </a:t>
            </a:r>
            <a:r>
              <a:rPr lang="en-US" dirty="0" smtClean="0"/>
              <a:t>most up to date </a:t>
            </a:r>
            <a:r>
              <a:rPr lang="en-US" dirty="0" smtClean="0"/>
              <a:t>version that incorporates your changes.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marL="0">
              <a:buNone/>
            </a:pPr>
            <a:r>
              <a:rPr lang="en-US" dirty="0" err="1" smtClean="0"/>
              <a:t>Github</a:t>
            </a:r>
            <a:r>
              <a:rPr lang="en-US" dirty="0" smtClean="0"/>
              <a:t> </a:t>
            </a:r>
            <a:r>
              <a:rPr lang="en-US" dirty="0" smtClean="0"/>
              <a:t>provides an online location for this “library.” </a:t>
            </a:r>
            <a:r>
              <a:rPr lang="en-US" dirty="0" smtClean="0"/>
              <a:t>It is </a:t>
            </a:r>
            <a:r>
              <a:rPr lang="en-US" dirty="0" smtClean="0"/>
              <a:t>a </a:t>
            </a:r>
            <a:r>
              <a:rPr lang="en-US" dirty="0" smtClean="0"/>
              <a:t>website that hosts project files for </a:t>
            </a:r>
            <a:r>
              <a:rPr lang="en-US" dirty="0" err="1" smtClean="0"/>
              <a:t>git</a:t>
            </a:r>
            <a:r>
              <a:rPr lang="en-US" dirty="0" smtClean="0"/>
              <a:t> users. It also offers its own project management tools, and it can be used to share your project with the public.</a:t>
            </a:r>
            <a:endParaRPr lang="en-US" dirty="0"/>
          </a:p>
          <a:p>
            <a:pPr marL="0" algn="ctr">
              <a:buNone/>
            </a:pPr>
            <a:r>
              <a:rPr lang="en-US" dirty="0" smtClean="0">
                <a:hlinkClick r:id="rId2"/>
              </a:rPr>
              <a:t>www.github.com</a:t>
            </a:r>
            <a:endParaRPr lang="en-US" dirty="0" smtClean="0"/>
          </a:p>
          <a:p>
            <a:pPr marL="0">
              <a:buNone/>
            </a:pPr>
            <a:r>
              <a:rPr lang="en-US" dirty="0" smtClean="0"/>
              <a:t>A sample repository on </a:t>
            </a:r>
            <a:r>
              <a:rPr lang="en-US" dirty="0" err="1" smtClean="0"/>
              <a:t>github</a:t>
            </a:r>
            <a:r>
              <a:rPr lang="en-US" dirty="0" smtClean="0"/>
              <a:t>:</a:t>
            </a:r>
          </a:p>
          <a:p>
            <a:pPr marL="0" algn="ctr">
              <a:buNone/>
            </a:pPr>
            <a:r>
              <a:rPr lang="en-US" dirty="0" smtClean="0">
                <a:hlinkClick r:id="rId3"/>
              </a:rPr>
              <a:t>www.github.com/hadley/data-housing-crisis</a:t>
            </a:r>
            <a:endParaRPr lang="en-US" dirty="0" smtClean="0"/>
          </a:p>
          <a:p>
            <a:pPr marL="0" algn="ct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Setting up </a:t>
            </a:r>
            <a:r>
              <a:rPr lang="en-US" sz="9600" dirty="0" err="1" smtClean="0"/>
              <a:t>Git</a:t>
            </a:r>
            <a:endParaRPr lang="en-US" sz="9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ssh</a:t>
            </a:r>
            <a:r>
              <a:rPr lang="en-US" dirty="0" smtClean="0"/>
              <a:t> key</a:t>
            </a:r>
            <a:endParaRPr lang="en-US" dirty="0"/>
          </a:p>
        </p:txBody>
      </p:sp>
      <p:sp>
        <p:nvSpPr>
          <p:cNvPr id="3" name="Content Placeholder 2"/>
          <p:cNvSpPr>
            <a:spLocks noGrp="1"/>
          </p:cNvSpPr>
          <p:nvPr>
            <p:ph idx="1"/>
          </p:nvPr>
        </p:nvSpPr>
        <p:spPr/>
        <p:txBody>
          <a:bodyPr/>
          <a:lstStyle/>
          <a:p>
            <a:pPr marL="0">
              <a:buNone/>
            </a:pPr>
            <a:r>
              <a:rPr lang="en-US" dirty="0" smtClean="0"/>
              <a:t>To register for a </a:t>
            </a:r>
            <a:r>
              <a:rPr lang="en-US" dirty="0" err="1" smtClean="0"/>
              <a:t>github</a:t>
            </a:r>
            <a:r>
              <a:rPr lang="en-US" dirty="0" smtClean="0"/>
              <a:t> account, you will need to provide an </a:t>
            </a:r>
            <a:r>
              <a:rPr lang="en-US" dirty="0" err="1" smtClean="0"/>
              <a:t>ssh</a:t>
            </a:r>
            <a:r>
              <a:rPr lang="en-US" dirty="0" smtClean="0"/>
              <a:t> key. This is how </a:t>
            </a:r>
            <a:r>
              <a:rPr lang="en-US" dirty="0" err="1" smtClean="0"/>
              <a:t>github</a:t>
            </a:r>
            <a:r>
              <a:rPr lang="en-US" dirty="0" smtClean="0"/>
              <a:t> will recognize the messages your computer sends.</a:t>
            </a:r>
          </a:p>
          <a:p>
            <a:pPr marL="0">
              <a:buNone/>
            </a:pPr>
            <a:endParaRPr lang="en-US" dirty="0"/>
          </a:p>
          <a:p>
            <a:pPr marL="0">
              <a:buNone/>
            </a:pPr>
            <a:r>
              <a:rPr lang="en-US" dirty="0" smtClean="0"/>
              <a:t>Instructions for generating an </a:t>
            </a:r>
            <a:r>
              <a:rPr lang="en-US" dirty="0" err="1" smtClean="0"/>
              <a:t>ssh</a:t>
            </a:r>
            <a:r>
              <a:rPr lang="en-US" dirty="0" smtClean="0"/>
              <a:t> key for Macs, Linux, and </a:t>
            </a:r>
            <a:r>
              <a:rPr lang="en-US" dirty="0" smtClean="0"/>
              <a:t>Windows </a:t>
            </a:r>
            <a:r>
              <a:rPr lang="en-US" dirty="0" smtClean="0"/>
              <a:t>are each on the handout.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0">
              <a:buNone/>
            </a:pPr>
            <a:r>
              <a:rPr lang="en-US" dirty="0" smtClean="0"/>
              <a:t>Register for a free </a:t>
            </a:r>
            <a:r>
              <a:rPr lang="en-US" dirty="0" err="1" smtClean="0"/>
              <a:t>github</a:t>
            </a:r>
            <a:r>
              <a:rPr lang="en-US" dirty="0" smtClean="0"/>
              <a:t> account at www.github.com. </a:t>
            </a:r>
            <a:r>
              <a:rPr lang="en-US" dirty="0" smtClean="0"/>
              <a:t>You will need to create a </a:t>
            </a:r>
            <a:r>
              <a:rPr lang="en-US" dirty="0" err="1" smtClean="0"/>
              <a:t>ssh</a:t>
            </a:r>
            <a:r>
              <a:rPr lang="en-US" dirty="0" smtClean="0"/>
              <a:t> key to use. </a:t>
            </a:r>
            <a:r>
              <a:rPr lang="en-US" dirty="0" smtClean="0"/>
              <a:t>Run </a:t>
            </a:r>
          </a:p>
          <a:p>
            <a:pPr marL="0">
              <a:buNone/>
            </a:pPr>
            <a:r>
              <a:rPr lang="en-US" dirty="0" err="1" smtClean="0">
                <a:latin typeface="Cumberland AMT" pitchFamily="49" charset="0"/>
                <a:cs typeface="Cumberland AMT" pitchFamily="49" charset="0"/>
              </a:rPr>
              <a:t>ssh</a:t>
            </a:r>
            <a:r>
              <a:rPr lang="en-US" dirty="0" smtClean="0">
                <a:latin typeface="Cumberland AMT" pitchFamily="49" charset="0"/>
                <a:cs typeface="Cumberland AMT" pitchFamily="49" charset="0"/>
              </a:rPr>
              <a:t> git@github.com </a:t>
            </a:r>
          </a:p>
          <a:p>
            <a:pPr marL="0">
              <a:buNone/>
            </a:pPr>
            <a:r>
              <a:rPr lang="en-US" dirty="0" smtClean="0"/>
              <a:t>at the command prompt to ensure the </a:t>
            </a:r>
            <a:r>
              <a:rPr lang="en-US" dirty="0" err="1" smtClean="0"/>
              <a:t>ssh</a:t>
            </a:r>
            <a:r>
              <a:rPr lang="en-US" dirty="0" smtClean="0"/>
              <a:t> key is working. You should get the message:</a:t>
            </a:r>
          </a:p>
          <a:p>
            <a:pPr marL="0">
              <a:buNone/>
            </a:pPr>
            <a:r>
              <a:rPr lang="en-US" dirty="0" smtClean="0"/>
              <a:t>Hi username! You’ve successfully authenticated, but </a:t>
            </a:r>
            <a:r>
              <a:rPr lang="en-US" dirty="0" err="1" smtClean="0"/>
              <a:t>GitHub</a:t>
            </a:r>
            <a:r>
              <a:rPr lang="en-US" dirty="0" smtClean="0"/>
              <a:t> does not provide shell access</a:t>
            </a:r>
            <a:endParaRPr lang="en-US" dirty="0" smtClean="0"/>
          </a:p>
          <a:p>
            <a:pPr marL="0">
              <a:buNone/>
            </a:pPr>
            <a:endParaRPr lang="en-US" dirty="0" smtClean="0"/>
          </a:p>
          <a:p>
            <a:pPr marL="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dirty="0" smtClean="0"/>
              <a:t>You have now:</a:t>
            </a:r>
          </a:p>
          <a:p>
            <a:pPr marL="514350" indent="-514350">
              <a:buFont typeface="+mj-lt"/>
              <a:buAutoNum type="arabicPeriod"/>
            </a:pPr>
            <a:r>
              <a:rPr lang="en-US" dirty="0" smtClean="0"/>
              <a:t>Installed </a:t>
            </a:r>
            <a:r>
              <a:rPr lang="en-US" dirty="0" err="1" smtClean="0"/>
              <a:t>git</a:t>
            </a:r>
            <a:r>
              <a:rPr lang="en-US" dirty="0" smtClean="0"/>
              <a:t> (before class)</a:t>
            </a:r>
          </a:p>
          <a:p>
            <a:pPr marL="514350" indent="-514350">
              <a:buFont typeface="+mj-lt"/>
              <a:buAutoNum type="arabicPeriod"/>
            </a:pPr>
            <a:r>
              <a:rPr lang="en-US" dirty="0" smtClean="0"/>
              <a:t>Created a repository</a:t>
            </a:r>
          </a:p>
          <a:p>
            <a:pPr marL="514350" indent="-514350">
              <a:buFont typeface="+mj-lt"/>
              <a:buAutoNum type="arabicPeriod"/>
            </a:pPr>
            <a:endParaRPr lang="en-US" dirty="0"/>
          </a:p>
          <a:p>
            <a:pPr marL="0" indent="-514350">
              <a:buNone/>
            </a:pPr>
            <a:r>
              <a:rPr lang="en-US" dirty="0" smtClean="0"/>
              <a:t>Now </a:t>
            </a:r>
            <a:r>
              <a:rPr lang="en-US" dirty="0" smtClean="0"/>
              <a:t>we want to put our work into the repository and begin collaborating.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t>Git</a:t>
            </a:r>
            <a:r>
              <a:rPr lang="en-US" dirty="0" smtClean="0"/>
              <a:t> does not automatically track every file on your computer. You must tell it which files to monitor.</a:t>
            </a:r>
          </a:p>
          <a:p>
            <a:pPr marL="0">
              <a:buNone/>
            </a:pPr>
            <a:endParaRPr lang="en-US" dirty="0"/>
          </a:p>
          <a:p>
            <a:pPr marL="0">
              <a:buNone/>
            </a:pPr>
            <a:r>
              <a:rPr lang="en-US" dirty="0" smtClean="0"/>
              <a:t>To do this, </a:t>
            </a:r>
            <a:r>
              <a:rPr lang="en-US" dirty="0" smtClean="0"/>
              <a:t>open </a:t>
            </a:r>
            <a:r>
              <a:rPr lang="en-US" dirty="0" smtClean="0"/>
              <a:t>a terminal window and </a:t>
            </a:r>
            <a:r>
              <a:rPr lang="en-US" dirty="0" smtClean="0"/>
              <a:t>navigate </a:t>
            </a:r>
            <a:r>
              <a:rPr lang="en-US" dirty="0" smtClean="0"/>
              <a:t>to the folder you wish </a:t>
            </a:r>
            <a:r>
              <a:rPr lang="en-US" dirty="0" err="1" smtClean="0"/>
              <a:t>git</a:t>
            </a:r>
            <a:r>
              <a:rPr lang="en-US" dirty="0" smtClean="0"/>
              <a:t> to track. </a:t>
            </a:r>
            <a:endParaRPr lang="en-US" dirty="0"/>
          </a:p>
          <a:p>
            <a:pPr marL="0">
              <a:buNone/>
            </a:pPr>
            <a:endParaRPr lang="en-US" dirty="0" smtClean="0"/>
          </a:p>
          <a:p>
            <a:pPr marL="0">
              <a:buNone/>
            </a:pPr>
            <a:r>
              <a:rPr lang="en-US" dirty="0" err="1" smtClean="0">
                <a:latin typeface="Cumberland AMT" pitchFamily="49" charset="0"/>
                <a:cs typeface="Cumberland AMT" pitchFamily="49" charset="0"/>
              </a:rPr>
              <a:t>cd</a:t>
            </a:r>
            <a:r>
              <a:rPr lang="en-US" dirty="0" smtClean="0">
                <a:latin typeface="Cumberland AMT" pitchFamily="49" charset="0"/>
                <a:cs typeface="Cumberland AMT" pitchFamily="49" charset="0"/>
              </a:rPr>
              <a:t> &lt;</a:t>
            </a:r>
            <a:r>
              <a:rPr lang="en-US" dirty="0" err="1" smtClean="0">
                <a:latin typeface="Cumberland AMT" pitchFamily="49" charset="0"/>
                <a:cs typeface="Cumberland AMT" pitchFamily="49" charset="0"/>
              </a:rPr>
              <a:t>filepath</a:t>
            </a:r>
            <a:r>
              <a:rPr lang="en-US" dirty="0" smtClean="0">
                <a:latin typeface="Cumberland AMT" pitchFamily="49" charset="0"/>
                <a:cs typeface="Cumberland AMT" pitchFamily="49" charset="0"/>
              </a:rPr>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init</a:t>
            </a:r>
            <a:endParaRPr lang="en-US" dirty="0"/>
          </a:p>
        </p:txBody>
      </p:sp>
      <p:sp>
        <p:nvSpPr>
          <p:cNvPr id="3" name="Content Placeholder 2"/>
          <p:cNvSpPr>
            <a:spLocks noGrp="1"/>
          </p:cNvSpPr>
          <p:nvPr>
            <p:ph idx="1"/>
          </p:nvPr>
        </p:nvSpPr>
        <p:spPr/>
        <p:txBody>
          <a:bodyPr/>
          <a:lstStyle/>
          <a:p>
            <a:pPr>
              <a:buNone/>
            </a:pPr>
            <a:r>
              <a:rPr lang="en-US" dirty="0" smtClean="0"/>
              <a:t>From within this folder run the command:</a:t>
            </a:r>
          </a:p>
          <a:p>
            <a:pPr>
              <a:buNone/>
            </a:pPr>
            <a:endParaRPr lang="en-US" dirty="0"/>
          </a:p>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init</a:t>
            </a:r>
          </a:p>
          <a:p>
            <a:pPr>
              <a:buNone/>
            </a:pPr>
            <a:endParaRPr lang="en-US" dirty="0">
              <a:latin typeface="Cumberland AMT" pitchFamily="49" charset="0"/>
              <a:cs typeface="Cumberland AMT" pitchFamily="49" charset="0"/>
            </a:endParaRPr>
          </a:p>
          <a:p>
            <a:pPr marL="0">
              <a:buNone/>
            </a:pPr>
            <a:r>
              <a:rPr lang="en-US" dirty="0" smtClean="0">
                <a:cs typeface="Arial" pitchFamily="34" charset="0"/>
              </a:rPr>
              <a:t>This “</a:t>
            </a:r>
            <a:r>
              <a:rPr lang="en-US" dirty="0" err="1" smtClean="0">
                <a:cs typeface="Arial" pitchFamily="34" charset="0"/>
              </a:rPr>
              <a:t>inititalizes</a:t>
            </a:r>
            <a:r>
              <a:rPr lang="en-US" dirty="0" smtClean="0">
                <a:cs typeface="Arial" pitchFamily="34" charset="0"/>
              </a:rPr>
              <a:t>” the folder. </a:t>
            </a:r>
            <a:r>
              <a:rPr lang="en-US" dirty="0" err="1" smtClean="0">
                <a:cs typeface="Arial" pitchFamily="34" charset="0"/>
              </a:rPr>
              <a:t>Git</a:t>
            </a:r>
            <a:r>
              <a:rPr lang="en-US" dirty="0" smtClean="0">
                <a:cs typeface="Arial" pitchFamily="34" charset="0"/>
              </a:rPr>
              <a:t> will now pay attention to </a:t>
            </a:r>
            <a:r>
              <a:rPr lang="en-US" dirty="0" smtClean="0">
                <a:cs typeface="Arial" pitchFamily="34" charset="0"/>
              </a:rPr>
              <a:t>the folder</a:t>
            </a:r>
            <a:r>
              <a:rPr lang="en-US" dirty="0" smtClean="0">
                <a:cs typeface="Arial" pitchFamily="34" charset="0"/>
              </a:rPr>
              <a:t> </a:t>
            </a:r>
            <a:r>
              <a:rPr lang="en-US" dirty="0" smtClean="0">
                <a:cs typeface="Arial" pitchFamily="34" charset="0"/>
              </a:rPr>
              <a:t>and its contents. You only have to run </a:t>
            </a:r>
            <a:r>
              <a:rPr lang="en-US" dirty="0" err="1" smtClean="0">
                <a:cs typeface="Cumberland AMT" pitchFamily="49" charset="0"/>
              </a:rPr>
              <a:t>git</a:t>
            </a:r>
            <a:r>
              <a:rPr lang="en-US" dirty="0" smtClean="0">
                <a:cs typeface="Cumberland AMT" pitchFamily="49" charset="0"/>
              </a:rPr>
              <a:t> init </a:t>
            </a:r>
            <a:r>
              <a:rPr lang="en-US" dirty="0" smtClean="0">
                <a:cs typeface="Arial" pitchFamily="34" charset="0"/>
              </a:rPr>
              <a:t>once per </a:t>
            </a:r>
            <a:r>
              <a:rPr lang="en-US" dirty="0" smtClean="0">
                <a:cs typeface="Arial" pitchFamily="34" charset="0"/>
              </a:rPr>
              <a:t>the lifetime </a:t>
            </a:r>
            <a:r>
              <a:rPr lang="en-US" dirty="0" smtClean="0">
                <a:cs typeface="Arial" pitchFamily="34" charset="0"/>
              </a:rPr>
              <a:t>of a folder.</a:t>
            </a:r>
            <a:endParaRPr lang="en-US" dirty="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t>Why </a:t>
            </a:r>
            <a:r>
              <a:rPr lang="en-US" dirty="0" err="1" smtClean="0"/>
              <a:t>git</a:t>
            </a:r>
            <a:r>
              <a:rPr lang="en-US" dirty="0" smtClean="0"/>
              <a:t>?</a:t>
            </a:r>
            <a:endParaRPr lang="en-US" dirty="0" smtClean="0"/>
          </a:p>
          <a:p>
            <a:pPr marL="514350" indent="-514350">
              <a:buFont typeface="+mj-lt"/>
              <a:buAutoNum type="arabicPeriod"/>
            </a:pPr>
            <a:r>
              <a:rPr lang="en-US" dirty="0" smtClean="0"/>
              <a:t>Setting up </a:t>
            </a:r>
            <a:r>
              <a:rPr lang="en-US" dirty="0" err="1" smtClean="0"/>
              <a:t>g</a:t>
            </a:r>
            <a:r>
              <a:rPr lang="en-US" dirty="0" err="1" smtClean="0"/>
              <a:t>it</a:t>
            </a:r>
            <a:endParaRPr lang="en-US" dirty="0" smtClean="0"/>
          </a:p>
          <a:p>
            <a:pPr marL="514350" indent="-514350">
              <a:buFont typeface="+mj-lt"/>
              <a:buAutoNum type="arabicPeriod"/>
            </a:pPr>
            <a:r>
              <a:rPr lang="en-US" dirty="0" smtClean="0"/>
              <a:t>Using </a:t>
            </a:r>
            <a:r>
              <a:rPr lang="en-US" dirty="0" err="1" smtClean="0"/>
              <a:t>git</a:t>
            </a:r>
            <a:endParaRPr lang="en-US" dirty="0" smtClean="0"/>
          </a:p>
          <a:p>
            <a:pPr marL="514350" indent="-514350">
              <a:buFont typeface="+mj-lt"/>
              <a:buAutoNum type="arabicPeriod"/>
            </a:pPr>
            <a:r>
              <a:rPr lang="en-US" dirty="0" smtClean="0"/>
              <a:t>Why </a:t>
            </a:r>
            <a:r>
              <a:rPr lang="en-US" dirty="0" err="1" smtClean="0"/>
              <a:t>git</a:t>
            </a:r>
            <a:r>
              <a:rPr lang="en-US" dirty="0" smtClean="0"/>
              <a:t>? </a:t>
            </a:r>
            <a:r>
              <a:rPr lang="en-US" dirty="0" smtClean="0"/>
              <a:t>reprise</a:t>
            </a:r>
            <a:endParaRPr lang="en-US" dirty="0" smtClean="0"/>
          </a:p>
          <a:p>
            <a:pPr marL="514350" indent="-514350">
              <a:buNone/>
            </a:pPr>
            <a:endParaRPr lang="en-US" dirty="0" smtClean="0"/>
          </a:p>
          <a:p>
            <a:pPr marL="514350" indent="-514350">
              <a:buFont typeface="+mj-lt"/>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t>
            </a:r>
            <a:r>
              <a:rPr lang="en-US" dirty="0" err="1" smtClean="0"/>
              <a:t>github</a:t>
            </a: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pPr marL="0">
              <a:buNone/>
            </a:pPr>
            <a:r>
              <a:rPr lang="en-US" dirty="0" smtClean="0"/>
              <a:t>To link the folder to your </a:t>
            </a:r>
            <a:r>
              <a:rPr lang="en-US" dirty="0" err="1" smtClean="0"/>
              <a:t>github</a:t>
            </a:r>
            <a:r>
              <a:rPr lang="en-US" dirty="0" smtClean="0"/>
              <a:t> repository, run the command:</a:t>
            </a:r>
          </a:p>
          <a:p>
            <a:pPr marL="0">
              <a:buNone/>
            </a:pPr>
            <a:endParaRPr lang="en-US" dirty="0" smtClean="0"/>
          </a:p>
          <a:p>
            <a:pPr marL="0">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remote add origin   	git@github.com:&lt;username&gt;/</a:t>
            </a:r>
          </a:p>
          <a:p>
            <a:pPr marL="0">
              <a:buNone/>
            </a:pPr>
            <a:r>
              <a:rPr lang="en-US" dirty="0">
                <a:latin typeface="Cumberland AMT" pitchFamily="49" charset="0"/>
                <a:cs typeface="Cumberland AMT" pitchFamily="49" charset="0"/>
              </a:rPr>
              <a:t>	</a:t>
            </a:r>
            <a:r>
              <a:rPr lang="en-US" dirty="0" smtClean="0">
                <a:latin typeface="Cumberland AMT" pitchFamily="49" charset="0"/>
                <a:cs typeface="Cumberland AMT" pitchFamily="49" charset="0"/>
              </a:rPr>
              <a:t>&lt;</a:t>
            </a:r>
            <a:r>
              <a:rPr lang="en-US" dirty="0" err="1" smtClean="0">
                <a:latin typeface="Cumberland AMT" pitchFamily="49" charset="0"/>
                <a:cs typeface="Cumberland AMT" pitchFamily="49" charset="0"/>
              </a:rPr>
              <a:t>repositoryname</a:t>
            </a:r>
            <a:r>
              <a:rPr lang="en-US" dirty="0" smtClean="0">
                <a:latin typeface="Cumberland AMT" pitchFamily="49" charset="0"/>
                <a:cs typeface="Cumberland AMT" pitchFamily="49" charset="0"/>
              </a:rPr>
              <a:t>&gt;.</a:t>
            </a:r>
            <a:r>
              <a:rPr lang="en-US" dirty="0" err="1" smtClean="0">
                <a:latin typeface="Cumberland AMT" pitchFamily="49" charset="0"/>
                <a:cs typeface="Cumberland AMT" pitchFamily="49" charset="0"/>
              </a:rPr>
              <a:t>git</a:t>
            </a:r>
            <a:endParaRPr lang="en-US" dirty="0" smtClean="0">
              <a:latin typeface="Cumberland AMT" pitchFamily="49" charset="0"/>
              <a:cs typeface="Cumberland AMT" pitchFamily="49" charset="0"/>
            </a:endParaRPr>
          </a:p>
          <a:p>
            <a:pPr marL="0">
              <a:buNone/>
            </a:pPr>
            <a:endParaRPr lang="en-US" dirty="0" smtClean="0">
              <a:latin typeface="Cumberland AMT" pitchFamily="49" charset="0"/>
              <a:cs typeface="Cumberland AMT" pitchFamily="49" charset="0"/>
            </a:endParaRPr>
          </a:p>
          <a:p>
            <a:pPr marL="0">
              <a:buNone/>
            </a:pPr>
            <a:r>
              <a:rPr lang="en-US" dirty="0" smtClean="0">
                <a:cs typeface="Cumberland AMT" pitchFamily="49" charset="0"/>
              </a:rPr>
              <a:t>(all one line) Your username and repository name are in the address bar of the </a:t>
            </a:r>
            <a:r>
              <a:rPr lang="en-US" dirty="0" err="1" smtClean="0">
                <a:cs typeface="Cumberland AMT" pitchFamily="49" charset="0"/>
              </a:rPr>
              <a:t>github</a:t>
            </a:r>
            <a:r>
              <a:rPr lang="en-US" dirty="0" smtClean="0">
                <a:cs typeface="Cumberland AMT" pitchFamily="49" charset="0"/>
              </a:rPr>
              <a:t> </a:t>
            </a:r>
            <a:r>
              <a:rPr lang="en-US" dirty="0" smtClean="0">
                <a:cs typeface="Cumberland AMT" pitchFamily="49" charset="0"/>
              </a:rPr>
              <a:t>webpage for your repository.  Like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init</a:t>
            </a:r>
            <a:r>
              <a:rPr lang="en-US" dirty="0" smtClean="0">
                <a:cs typeface="Cumberland AMT" pitchFamily="49" charset="0"/>
              </a:rPr>
              <a:t>, this command only needs to be run once. Note: don’t include the &lt;&gt; symbols.</a:t>
            </a:r>
            <a:endParaRPr lang="en-US" dirty="0">
              <a:cs typeface="Cumberland AMT"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4488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fontScale="92500"/>
          </a:bodyPr>
          <a:lstStyle/>
          <a:p>
            <a:pPr marL="0">
              <a:buNone/>
            </a:pPr>
            <a:r>
              <a:rPr lang="en-US" dirty="0" smtClean="0"/>
              <a:t>Go to your dashboard page on </a:t>
            </a:r>
            <a:r>
              <a:rPr lang="en-US" dirty="0" err="1" smtClean="0"/>
              <a:t>github</a:t>
            </a:r>
            <a:r>
              <a:rPr lang="en-US" dirty="0" smtClean="0"/>
              <a:t>. Click “create your first repository” and follow the directions. </a:t>
            </a:r>
            <a:r>
              <a:rPr lang="en-US" dirty="0" err="1" smtClean="0"/>
              <a:t>Github</a:t>
            </a:r>
            <a:r>
              <a:rPr lang="en-US" dirty="0" smtClean="0"/>
              <a:t> will give you a short script to run. You’ll recognize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init </a:t>
            </a:r>
            <a:r>
              <a:rPr lang="en-US" dirty="0" smtClean="0"/>
              <a:t>and </a:t>
            </a:r>
            <a:r>
              <a:rPr lang="en-US" sz="3000" dirty="0" err="1" smtClean="0">
                <a:latin typeface="Cumberland AMT" pitchFamily="49" charset="0"/>
                <a:cs typeface="Cumberland AMT" pitchFamily="49" charset="0"/>
              </a:rPr>
              <a:t>git</a:t>
            </a:r>
            <a:r>
              <a:rPr lang="en-US" sz="3000" dirty="0" smtClean="0">
                <a:latin typeface="Cumberland AMT" pitchFamily="49" charset="0"/>
                <a:cs typeface="Cumberland AMT" pitchFamily="49" charset="0"/>
              </a:rPr>
              <a:t> remote </a:t>
            </a:r>
            <a:r>
              <a:rPr lang="en-US" dirty="0" smtClean="0"/>
              <a:t>in the script. </a:t>
            </a:r>
          </a:p>
          <a:p>
            <a:pPr marL="0">
              <a:buNone/>
            </a:pPr>
            <a:endParaRPr lang="en-US" dirty="0" smtClean="0"/>
          </a:p>
          <a:p>
            <a:pPr marL="0">
              <a:buNone/>
            </a:pPr>
            <a:r>
              <a:rPr lang="en-US" dirty="0" smtClean="0"/>
              <a:t>Create </a:t>
            </a:r>
            <a:r>
              <a:rPr lang="en-US" dirty="0" smtClean="0"/>
              <a:t>a new folder </a:t>
            </a:r>
            <a:r>
              <a:rPr lang="en-US" dirty="0" smtClean="0"/>
              <a:t>on your computer named “</a:t>
            </a:r>
            <a:r>
              <a:rPr lang="en-US" dirty="0" err="1" smtClean="0"/>
              <a:t>git</a:t>
            </a:r>
            <a:r>
              <a:rPr lang="en-US" dirty="0" smtClean="0"/>
              <a:t>”</a:t>
            </a:r>
            <a:r>
              <a:rPr lang="en-US" dirty="0" smtClean="0"/>
              <a:t>.</a:t>
            </a:r>
          </a:p>
          <a:p>
            <a:pPr marL="0">
              <a:buNone/>
            </a:pPr>
            <a:r>
              <a:rPr lang="en-US" dirty="0" smtClean="0"/>
              <a:t>Navigate to that folder and then run the script </a:t>
            </a:r>
            <a:r>
              <a:rPr lang="en-US" dirty="0" err="1" smtClean="0"/>
              <a:t>github</a:t>
            </a:r>
            <a:r>
              <a:rPr lang="en-US" dirty="0" smtClean="0"/>
              <a:t> gave you. </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to the repository</a:t>
            </a:r>
            <a:endParaRPr lang="en-US" dirty="0"/>
          </a:p>
        </p:txBody>
      </p:sp>
      <p:sp>
        <p:nvSpPr>
          <p:cNvPr id="3" name="Content Placeholder 2"/>
          <p:cNvSpPr>
            <a:spLocks noGrp="1"/>
          </p:cNvSpPr>
          <p:nvPr>
            <p:ph idx="1"/>
          </p:nvPr>
        </p:nvSpPr>
        <p:spPr/>
        <p:txBody>
          <a:bodyPr>
            <a:normAutofit/>
          </a:bodyPr>
          <a:lstStyle/>
          <a:p>
            <a:pPr marL="0">
              <a:buNone/>
            </a:pPr>
            <a:r>
              <a:rPr lang="en-US" dirty="0" smtClean="0"/>
              <a:t>Now that we have a repository, we’d like to put some files into it.</a:t>
            </a:r>
          </a:p>
          <a:p>
            <a:pPr marL="0">
              <a:buNone/>
            </a:pPr>
            <a:endParaRPr lang="en-US" dirty="0" smtClean="0"/>
          </a:p>
          <a:p>
            <a:pPr marL="0">
              <a:buNone/>
            </a:pPr>
            <a:r>
              <a:rPr lang="en-US" dirty="0" smtClean="0"/>
              <a:t>Sending files to a repository is a three step process:</a:t>
            </a:r>
          </a:p>
          <a:p>
            <a:pPr marL="514350" indent="-514350">
              <a:buFont typeface="+mj-lt"/>
              <a:buAutoNum type="arabicPeriod"/>
            </a:pPr>
            <a:r>
              <a:rPr lang="en-US" dirty="0" smtClean="0"/>
              <a:t>First we tell </a:t>
            </a:r>
            <a:r>
              <a:rPr lang="en-US" dirty="0" err="1" smtClean="0"/>
              <a:t>git</a:t>
            </a:r>
            <a:r>
              <a:rPr lang="en-US" dirty="0" smtClean="0"/>
              <a:t> which files we want to send</a:t>
            </a:r>
          </a:p>
          <a:p>
            <a:pPr marL="514350" indent="-514350">
              <a:buFont typeface="+mj-lt"/>
              <a:buAutoNum type="arabicPeriod"/>
            </a:pPr>
            <a:r>
              <a:rPr lang="en-US" dirty="0" smtClean="0"/>
              <a:t>We package these files up with a message</a:t>
            </a:r>
          </a:p>
          <a:p>
            <a:pPr marL="514350" indent="-514350">
              <a:buFont typeface="+mj-lt"/>
              <a:buAutoNum type="arabicPeriod"/>
            </a:pPr>
            <a:r>
              <a:rPr lang="en-US" dirty="0" smtClean="0"/>
              <a:t>We send the package to the repository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pPr marL="0">
              <a:buNone/>
            </a:pPr>
            <a:r>
              <a:rPr lang="en-US" dirty="0" smtClean="0"/>
              <a:t>We tell </a:t>
            </a:r>
            <a:r>
              <a:rPr lang="en-US" dirty="0" err="1" smtClean="0"/>
              <a:t>git</a:t>
            </a:r>
            <a:r>
              <a:rPr lang="en-US" dirty="0" smtClean="0"/>
              <a:t> which files to send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r>
              <a:rPr lang="en-US" dirty="0" smtClean="0"/>
              <a:t>To add files one by one, </a:t>
            </a:r>
            <a:r>
              <a:rPr lang="en-US" dirty="0" smtClean="0"/>
              <a:t>use </a:t>
            </a:r>
            <a:endParaRPr lang="en-US" dirty="0" smtClean="0"/>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&lt;filename&gt;</a:t>
            </a:r>
            <a:endParaRPr lang="en-US" dirty="0" smtClean="0"/>
          </a:p>
          <a:p>
            <a:pPr>
              <a:buNone/>
            </a:pPr>
            <a:endParaRPr lang="en-US" dirty="0" smtClean="0"/>
          </a:p>
          <a:p>
            <a:pPr marL="0">
              <a:buNone/>
            </a:pPr>
            <a:r>
              <a:rPr lang="en-US" dirty="0" smtClean="0"/>
              <a:t>Or, to add all of the files in the folder at once, </a:t>
            </a:r>
            <a:r>
              <a:rPr lang="en-US" dirty="0" smtClean="0"/>
              <a:t>run:</a:t>
            </a:r>
            <a:endParaRPr lang="en-US" dirty="0" smtClean="0"/>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p>
          <a:p>
            <a:pPr marL="0">
              <a:buNone/>
            </a:pPr>
            <a:r>
              <a:rPr lang="en-US" dirty="0" smtClean="0"/>
              <a:t> </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a:t>
            </a:r>
            <a:r>
              <a:rPr lang="en-US" dirty="0" smtClean="0"/>
              <a:t>m””</a:t>
            </a:r>
            <a:endParaRPr lang="en-US" dirty="0"/>
          </a:p>
        </p:txBody>
      </p:sp>
      <p:sp>
        <p:nvSpPr>
          <p:cNvPr id="3" name="Content Placeholder 2"/>
          <p:cNvSpPr>
            <a:spLocks noGrp="1"/>
          </p:cNvSpPr>
          <p:nvPr>
            <p:ph idx="1"/>
          </p:nvPr>
        </p:nvSpPr>
        <p:spPr/>
        <p:txBody>
          <a:bodyPr/>
          <a:lstStyle/>
          <a:p>
            <a:pPr>
              <a:buNone/>
            </a:pPr>
            <a:r>
              <a:rPr lang="en-US" dirty="0" smtClean="0"/>
              <a:t>Once we’ve selected all of the files to update, we need to combine them into a package to send to </a:t>
            </a:r>
            <a:r>
              <a:rPr lang="en-US" dirty="0" err="1" smtClean="0"/>
              <a:t>github</a:t>
            </a:r>
            <a:r>
              <a:rPr lang="en-US" dirty="0" smtClean="0"/>
              <a:t>.</a:t>
            </a:r>
          </a:p>
          <a:p>
            <a:pPr>
              <a:buNone/>
            </a:pPr>
            <a:r>
              <a:rPr lang="en-US" dirty="0" smtClean="0"/>
              <a:t>These “packages” are called commits and contain two parts:</a:t>
            </a:r>
          </a:p>
          <a:p>
            <a:pPr marL="514350" indent="-514350">
              <a:buFont typeface="+mj-lt"/>
              <a:buAutoNum type="arabicPeriod"/>
            </a:pPr>
            <a:r>
              <a:rPr lang="en-US" dirty="0" smtClean="0"/>
              <a:t>The files to add to the repository</a:t>
            </a:r>
          </a:p>
          <a:p>
            <a:pPr marL="514350" indent="-514350">
              <a:buFont typeface="+mj-lt"/>
              <a:buAutoNum type="arabicPeriod"/>
            </a:pPr>
            <a:r>
              <a:rPr lang="en-US" dirty="0" smtClean="0"/>
              <a:t>A short message describing the files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–m””</a:t>
            </a:r>
            <a:endParaRPr lang="en-US" dirty="0"/>
          </a:p>
        </p:txBody>
      </p:sp>
      <p:sp>
        <p:nvSpPr>
          <p:cNvPr id="3" name="Content Placeholder 2"/>
          <p:cNvSpPr>
            <a:spLocks noGrp="1"/>
          </p:cNvSpPr>
          <p:nvPr>
            <p:ph idx="1"/>
          </p:nvPr>
        </p:nvSpPr>
        <p:spPr/>
        <p:txBody>
          <a:bodyPr>
            <a:normAutofit fontScale="92500" lnSpcReduction="20000"/>
          </a:bodyPr>
          <a:lstStyle/>
          <a:p>
            <a:pPr marL="0">
              <a:buNone/>
            </a:pPr>
            <a:r>
              <a:rPr lang="en-US" dirty="0" smtClean="0"/>
              <a:t>To build a new package out of the files that have been added, run</a:t>
            </a:r>
          </a:p>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m”your</a:t>
            </a:r>
            <a:r>
              <a:rPr lang="en-US" dirty="0" smtClean="0">
                <a:latin typeface="Cumberland AMT" pitchFamily="49" charset="0"/>
                <a:cs typeface="Cumberland AMT" pitchFamily="49" charset="0"/>
              </a:rPr>
              <a:t> message here”</a:t>
            </a:r>
          </a:p>
          <a:p>
            <a:pPr marL="0">
              <a:buNone/>
            </a:pPr>
            <a:endParaRPr lang="en-US" dirty="0" smtClean="0"/>
          </a:p>
          <a:p>
            <a:pPr marL="0">
              <a:buNone/>
            </a:pPr>
            <a:r>
              <a:rPr lang="en-US" dirty="0" smtClean="0"/>
              <a:t>The message will appear on </a:t>
            </a:r>
            <a:r>
              <a:rPr lang="en-US" dirty="0" err="1" smtClean="0"/>
              <a:t>github</a:t>
            </a:r>
            <a:r>
              <a:rPr lang="en-US" dirty="0" smtClean="0"/>
              <a:t> and will help you navigate back through points in the project’s history. </a:t>
            </a:r>
          </a:p>
          <a:p>
            <a:pPr marL="0">
              <a:buNone/>
            </a:pPr>
            <a:endParaRPr lang="en-US" dirty="0" smtClean="0"/>
          </a:p>
          <a:p>
            <a:pPr marL="0">
              <a:buNone/>
            </a:pPr>
            <a:r>
              <a:rPr lang="en-US" dirty="0" smtClean="0"/>
              <a:t>It will also help you and your coworkers understand what you included in the package.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Now we just need to send our neatly packaged files to the </a:t>
            </a:r>
            <a:r>
              <a:rPr lang="en-US" dirty="0" err="1" smtClean="0"/>
              <a:t>github</a:t>
            </a:r>
            <a:r>
              <a:rPr lang="en-US" dirty="0" smtClean="0"/>
              <a:t> repository.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Doing this is very simple. Just run:</a:t>
            </a:r>
          </a:p>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push</a:t>
            </a:r>
            <a:endParaRPr lang="en-US" dirty="0">
              <a:latin typeface="Cumberland AMT" pitchFamily="49" charset="0"/>
              <a:cs typeface="Cumberland AMT" pitchFamily="49" charset="0"/>
            </a:endParaRPr>
          </a:p>
        </p:txBody>
      </p:sp>
      <p:pic>
        <p:nvPicPr>
          <p:cNvPr id="4" name="Picture 7"/>
          <p:cNvPicPr>
            <a:picLocks noChangeAspect="1" noChangeArrowheads="1"/>
          </p:cNvPicPr>
          <p:nvPr/>
        </p:nvPicPr>
        <p:blipFill>
          <a:blip r:embed="rId2"/>
          <a:srcRect/>
          <a:stretch>
            <a:fillRect/>
          </a:stretch>
        </p:blipFill>
        <p:spPr bwMode="auto">
          <a:xfrm>
            <a:off x="1066800" y="2590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257800" y="2819400"/>
            <a:ext cx="3143250" cy="1638300"/>
          </a:xfrm>
          <a:prstGeom prst="rect">
            <a:avLst/>
          </a:prstGeom>
          <a:noFill/>
          <a:ln w="9525">
            <a:noFill/>
            <a:miter lim="800000"/>
            <a:headEnd/>
            <a:tailEnd/>
          </a:ln>
        </p:spPr>
      </p:pic>
      <p:sp>
        <p:nvSpPr>
          <p:cNvPr id="10" name="Right Arrow 9"/>
          <p:cNvSpPr/>
          <p:nvPr/>
        </p:nvSpPr>
        <p:spPr>
          <a:xfrm flipV="1">
            <a:off x="3429000" y="3429000"/>
            <a:ext cx="1447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964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Move the original </a:t>
            </a:r>
            <a:r>
              <a:rPr lang="en-US" dirty="0" err="1" smtClean="0"/>
              <a:t>git-project.r</a:t>
            </a:r>
            <a:r>
              <a:rPr lang="en-US" dirty="0" smtClean="0"/>
              <a:t> and git-template.tex files into the folder linked to the </a:t>
            </a:r>
            <a:r>
              <a:rPr lang="en-US" dirty="0" err="1" smtClean="0"/>
              <a:t>git</a:t>
            </a:r>
            <a:r>
              <a:rPr lang="en-US" dirty="0" smtClean="0"/>
              <a:t> repository.</a:t>
            </a:r>
          </a:p>
          <a:p>
            <a:pPr marL="0">
              <a:buNone/>
            </a:pPr>
            <a:endParaRPr lang="en-US" dirty="0" smtClean="0"/>
          </a:p>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–m””</a:t>
            </a:r>
            <a:r>
              <a:rPr lang="en-US" dirty="0" smtClean="0"/>
              <a:t>, 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 to send the files to your </a:t>
            </a:r>
            <a:r>
              <a:rPr lang="en-US" dirty="0" err="1" smtClean="0"/>
              <a:t>github</a:t>
            </a:r>
            <a:r>
              <a:rPr lang="en-US" dirty="0" smtClean="0"/>
              <a:t> repository.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At some point you may want to collaborate with a researcher who already has files in a </a:t>
            </a:r>
            <a:r>
              <a:rPr lang="en-US" dirty="0" err="1" smtClean="0"/>
              <a:t>github</a:t>
            </a:r>
            <a:r>
              <a:rPr lang="en-US" dirty="0" smtClean="0"/>
              <a:t> repository.</a:t>
            </a:r>
          </a:p>
          <a:p>
            <a:pPr marL="0">
              <a:buNone/>
            </a:pPr>
            <a:endParaRPr lang="en-US" dirty="0"/>
          </a:p>
          <a:p>
            <a:pPr marL="0">
              <a:buNone/>
            </a:pPr>
            <a:r>
              <a:rPr lang="en-US" dirty="0" smtClean="0"/>
              <a:t>With one command you can 1.)</a:t>
            </a:r>
            <a:r>
              <a:rPr lang="en-US" dirty="0" smtClean="0"/>
              <a:t> </a:t>
            </a:r>
            <a:r>
              <a:rPr lang="en-US" dirty="0" smtClean="0"/>
              <a:t>copy these files to your computer, </a:t>
            </a:r>
            <a:r>
              <a:rPr lang="en-US" dirty="0" smtClean="0"/>
              <a:t>2.) link </a:t>
            </a:r>
            <a:r>
              <a:rPr lang="en-US" dirty="0" smtClean="0"/>
              <a:t>the files to the </a:t>
            </a:r>
            <a:r>
              <a:rPr lang="en-US" dirty="0" err="1" smtClean="0"/>
              <a:t>github</a:t>
            </a:r>
            <a:r>
              <a:rPr lang="en-US" dirty="0" smtClean="0"/>
              <a:t> repository, and </a:t>
            </a:r>
            <a:r>
              <a:rPr lang="en-US" dirty="0" smtClean="0"/>
              <a:t>3.) tell </a:t>
            </a:r>
            <a:r>
              <a:rPr lang="en-US" dirty="0" err="1" smtClean="0"/>
              <a:t>git</a:t>
            </a:r>
            <a:r>
              <a:rPr lang="en-US" dirty="0" smtClean="0"/>
              <a:t> to start monitoring </a:t>
            </a:r>
            <a:r>
              <a:rPr lang="en-US" dirty="0" smtClean="0"/>
              <a:t>them. To do so, create </a:t>
            </a:r>
            <a:r>
              <a:rPr lang="en-US" dirty="0" smtClean="0"/>
              <a:t>a folder and from within it run: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clone </a:t>
            </a:r>
            <a:r>
              <a:rPr lang="en-US" dirty="0" smtClean="0">
                <a:latin typeface="Cumberland AMT" pitchFamily="49" charset="0"/>
                <a:cs typeface="Cumberland AMT" pitchFamily="49" charset="0"/>
              </a:rPr>
              <a:t>git@github.com</a:t>
            </a:r>
            <a:r>
              <a:rPr lang="en-US" dirty="0" smtClean="0">
                <a:latin typeface="Cumberland AMT" pitchFamily="49" charset="0"/>
                <a:cs typeface="Cumberland AMT" pitchFamily="49" charset="0"/>
              </a:rPr>
              <a:t>:</a:t>
            </a:r>
            <a:r>
              <a:rPr lang="en-US" dirty="0" smtClean="0">
                <a:latin typeface="Cumberland AMT" pitchFamily="49" charset="0"/>
                <a:cs typeface="Cumberland AMT" pitchFamily="49" charset="0"/>
              </a:rPr>
              <a:t>&lt;username</a:t>
            </a:r>
            <a:r>
              <a:rPr lang="en-US" dirty="0" smtClean="0">
                <a:latin typeface="Cumberland AMT" pitchFamily="49" charset="0"/>
                <a:cs typeface="Cumberland AMT" pitchFamily="49" charset="0"/>
              </a:rPr>
              <a:t>&gt;/&lt;repository&gt;.git</a:t>
            </a:r>
          </a:p>
          <a:p>
            <a:pPr>
              <a:buNone/>
            </a:pPr>
            <a:endParaRPr lang="en-US" dirty="0">
              <a:latin typeface="Cumberland AMT" pitchFamily="49" charset="0"/>
              <a:cs typeface="Cumberland AMT" pitchFamily="49" charset="0"/>
            </a:endParaRPr>
          </a:p>
          <a:p>
            <a:pPr marL="0">
              <a:buNone/>
            </a:pPr>
            <a:r>
              <a:rPr lang="en-US" dirty="0" smtClean="0">
                <a:cs typeface="Cumberland AMT" pitchFamily="49" charset="0"/>
              </a:rPr>
              <a:t>(All one </a:t>
            </a:r>
            <a:r>
              <a:rPr lang="en-US" dirty="0" smtClean="0">
                <a:cs typeface="Cumberland AMT" pitchFamily="49" charset="0"/>
              </a:rPr>
              <a:t>line). The address that you’ll need after “clone” is the same address that appears on the researcher’s </a:t>
            </a:r>
            <a:r>
              <a:rPr lang="en-US" dirty="0" err="1" smtClean="0">
                <a:cs typeface="Cumberland AMT" pitchFamily="49" charset="0"/>
              </a:rPr>
              <a:t>github</a:t>
            </a:r>
            <a:r>
              <a:rPr lang="en-US" dirty="0" smtClean="0">
                <a:cs typeface="Cumberland AMT" pitchFamily="49" charset="0"/>
              </a:rPr>
              <a:t> repository page in the first box down. Like</a:t>
            </a:r>
            <a:r>
              <a:rPr lang="en-US" dirty="0" smtClean="0">
                <a:latin typeface="Cumberland AMT" pitchFamily="49" charset="0"/>
                <a:cs typeface="Cumberland AMT" pitchFamily="49" charset="0"/>
              </a:rPr>
              <a:t> init </a:t>
            </a:r>
            <a:r>
              <a:rPr lang="en-US" dirty="0" smtClean="0">
                <a:cs typeface="Cumberland AMT" pitchFamily="49" charset="0"/>
              </a:rPr>
              <a:t>and </a:t>
            </a:r>
            <a:r>
              <a:rPr lang="en-US" dirty="0" smtClean="0">
                <a:latin typeface="Cumberland AMT" pitchFamily="49" charset="0"/>
                <a:cs typeface="Cumberland AMT" pitchFamily="49" charset="0"/>
              </a:rPr>
              <a:t>remote</a:t>
            </a:r>
            <a:r>
              <a:rPr lang="en-US" dirty="0" smtClean="0">
                <a:cs typeface="Cumberland AMT" pitchFamily="49" charset="0"/>
              </a:rPr>
              <a:t>, this command only needs to be run once per folder.</a:t>
            </a:r>
            <a:endParaRPr lang="en-US" dirty="0">
              <a:cs typeface="Cumberland AMT"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Why </a:t>
            </a:r>
            <a:r>
              <a:rPr lang="en-US" sz="9600" dirty="0" err="1" smtClean="0"/>
              <a:t>git</a:t>
            </a:r>
            <a:r>
              <a:rPr lang="en-US" sz="9600" dirty="0" smtClean="0"/>
              <a:t>?</a:t>
            </a:r>
            <a:endParaRPr lang="en-US" sz="9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a:bodyPr>
          <a:lstStyle/>
          <a:p>
            <a:pPr marL="0">
              <a:buNone/>
            </a:pPr>
            <a:r>
              <a:rPr lang="en-US" dirty="0" smtClean="0"/>
              <a:t>Decide with your partner which repository to use </a:t>
            </a:r>
            <a:r>
              <a:rPr lang="en-US" dirty="0" smtClean="0"/>
              <a:t>for today’s project (theirs </a:t>
            </a:r>
            <a:r>
              <a:rPr lang="en-US" dirty="0" smtClean="0"/>
              <a:t>or yours). </a:t>
            </a:r>
            <a:endParaRPr lang="en-US" dirty="0" smtClean="0"/>
          </a:p>
          <a:p>
            <a:pPr marL="0">
              <a:buNone/>
            </a:pPr>
            <a:r>
              <a:rPr lang="en-US" dirty="0" smtClean="0"/>
              <a:t>Repository owner: click the Admin tab on your </a:t>
            </a:r>
            <a:r>
              <a:rPr lang="en-US" dirty="0" err="1" smtClean="0"/>
              <a:t>github</a:t>
            </a:r>
            <a:r>
              <a:rPr lang="en-US" dirty="0" smtClean="0"/>
              <a:t> repository webpage. Add your partner as a Collaborator.</a:t>
            </a:r>
          </a:p>
          <a:p>
            <a:pPr marL="0">
              <a:buNone/>
            </a:pPr>
            <a:endParaRPr lang="en-US" dirty="0" smtClean="0"/>
          </a:p>
          <a:p>
            <a:pPr marL="0">
              <a:buNone/>
            </a:pPr>
            <a:r>
              <a:rPr lang="en-US" dirty="0" smtClean="0"/>
              <a:t>Collaborator: clone the repository into a </a:t>
            </a:r>
            <a:r>
              <a:rPr lang="en-US" dirty="0" smtClean="0"/>
              <a:t>folder on </a:t>
            </a:r>
            <a:r>
              <a:rPr lang="en-US" dirty="0" smtClean="0"/>
              <a:t>you</a:t>
            </a:r>
            <a:r>
              <a:rPr lang="en-US" dirty="0" smtClean="0"/>
              <a:t>r </a:t>
            </a:r>
            <a:r>
              <a:rPr lang="en-US" dirty="0" smtClean="0"/>
              <a:t>computer.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9600" dirty="0" smtClean="0"/>
              <a:t>Using </a:t>
            </a:r>
            <a:r>
              <a:rPr lang="en-US" sz="9600" dirty="0" err="1" smtClean="0"/>
              <a:t>Git</a:t>
            </a:r>
            <a:endParaRPr lang="en-US" sz="9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marL="0">
              <a:buNone/>
            </a:pPr>
            <a:r>
              <a:rPr lang="en-US" dirty="0" smtClean="0"/>
              <a:t>Now that everything is set up, using </a:t>
            </a:r>
            <a:r>
              <a:rPr lang="en-US" dirty="0" err="1" smtClean="0"/>
              <a:t>git</a:t>
            </a:r>
            <a:r>
              <a:rPr lang="en-US" dirty="0" smtClean="0"/>
              <a:t> is easy. With </a:t>
            </a:r>
            <a:r>
              <a:rPr lang="en-US" dirty="0" err="1" smtClean="0"/>
              <a:t>git</a:t>
            </a:r>
            <a:r>
              <a:rPr lang="en-US" dirty="0" smtClean="0"/>
              <a:t>, you will always follow the same process:</a:t>
            </a:r>
          </a:p>
          <a:p>
            <a:pPr marL="0">
              <a:buNone/>
            </a:pPr>
            <a:endParaRPr lang="en-US" dirty="0" smtClean="0"/>
          </a:p>
          <a:p>
            <a:pPr marL="514350" indent="-514350">
              <a:buFont typeface="+mj-lt"/>
              <a:buAutoNum type="arabicPeriod"/>
            </a:pPr>
            <a:r>
              <a:rPr lang="en-US" dirty="0" smtClean="0"/>
              <a:t>Checkout the most current version of the project from the repository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r>
              <a:rPr lang="en-US" dirty="0" smtClean="0"/>
              <a:t>)</a:t>
            </a:r>
          </a:p>
          <a:p>
            <a:pPr marL="514350" indent="-514350">
              <a:buFont typeface="+mj-lt"/>
              <a:buAutoNum type="arabicPeriod"/>
            </a:pPr>
            <a:r>
              <a:rPr lang="en-US" dirty="0" smtClean="0"/>
              <a:t>Work on the files and save your changes</a:t>
            </a:r>
          </a:p>
          <a:p>
            <a:pPr marL="514350" indent="-514350">
              <a:buFont typeface="+mj-lt"/>
              <a:buAutoNum type="arabicPeriod"/>
            </a:pPr>
            <a:r>
              <a:rPr lang="en-US" dirty="0" smtClean="0"/>
              <a:t>Review what changes you have made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status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4. Tell </a:t>
            </a:r>
            <a:r>
              <a:rPr lang="en-US" dirty="0" err="1" smtClean="0"/>
              <a:t>git</a:t>
            </a:r>
            <a:r>
              <a:rPr lang="en-US" dirty="0" smtClean="0"/>
              <a:t> which changed files to </a:t>
            </a:r>
            <a:r>
              <a:rPr lang="en-US" dirty="0" smtClean="0"/>
              <a:t>update the repository with </a:t>
            </a:r>
            <a:r>
              <a:rPr lang="en-US" dirty="0" smtClean="0"/>
              <a:t>(</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a:t>
            </a:r>
            <a:r>
              <a:rPr lang="en-US" dirty="0" smtClean="0"/>
              <a:t>) </a:t>
            </a:r>
          </a:p>
          <a:p>
            <a:pPr marL="514350" indent="-514350">
              <a:buNone/>
            </a:pPr>
            <a:r>
              <a:rPr lang="en-US" dirty="0" smtClean="0"/>
              <a:t>5. Package </a:t>
            </a:r>
            <a:r>
              <a:rPr lang="en-US" dirty="0" smtClean="0"/>
              <a:t>those files up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–m””</a:t>
            </a:r>
            <a:r>
              <a:rPr lang="en-US" dirty="0" smtClean="0"/>
              <a:t>)</a:t>
            </a:r>
          </a:p>
          <a:p>
            <a:pPr marL="514350" indent="-514350">
              <a:buNone/>
            </a:pPr>
            <a:r>
              <a:rPr lang="en-US" dirty="0" smtClean="0"/>
              <a:t>6. Send </a:t>
            </a:r>
            <a:r>
              <a:rPr lang="en-US" dirty="0" smtClean="0"/>
              <a:t>those files to </a:t>
            </a:r>
            <a:r>
              <a:rPr lang="en-US" dirty="0" err="1" smtClean="0"/>
              <a:t>github</a:t>
            </a:r>
            <a:r>
              <a:rPr lang="en-US" dirty="0" smtClean="0"/>
              <a:t> </a:t>
            </a:r>
            <a:r>
              <a:rPr lang="en-US" dirty="0" smtClean="0"/>
              <a:t>(</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smtClean="0">
                <a:latin typeface="Cumberland AMT" pitchFamily="49" charset="0"/>
                <a:cs typeface="Cumberland AMT" pitchFamily="49" charset="0"/>
              </a:rPr>
              <a:t>push</a:t>
            </a:r>
            <a:r>
              <a:rPr lang="en-US" dirty="0" smtClean="0"/>
              <a:t>)</a:t>
            </a:r>
          </a:p>
          <a:p>
            <a:pPr>
              <a:buNone/>
            </a:pPr>
            <a:endParaRPr lang="en-US" dirty="0" smtClean="0"/>
          </a:p>
          <a:p>
            <a:pPr>
              <a:buNone/>
            </a:pPr>
            <a:r>
              <a:rPr lang="en-US" dirty="0" err="1" smtClean="0"/>
              <a:t>Github</a:t>
            </a:r>
            <a:r>
              <a:rPr lang="en-US" dirty="0" smtClean="0"/>
              <a:t> will automatically update the project with the changes you made.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a:xfrm>
            <a:off x="457200" y="1447800"/>
            <a:ext cx="8229600" cy="5029200"/>
          </a:xfrm>
        </p:spPr>
        <p:txBody>
          <a:bodyPr>
            <a:normAutofit/>
          </a:bodyPr>
          <a:lstStyle/>
          <a:p>
            <a:pPr marL="0">
              <a:buNone/>
            </a:pPr>
            <a:r>
              <a:rPr lang="en-US" dirty="0" err="1" smtClean="0"/>
              <a:t>Git</a:t>
            </a:r>
            <a:r>
              <a:rPr lang="en-US" dirty="0" smtClean="0"/>
              <a:t> pull does the opposite of </a:t>
            </a:r>
            <a:r>
              <a:rPr lang="en-US" dirty="0" err="1" smtClean="0"/>
              <a:t>git</a:t>
            </a:r>
            <a:r>
              <a:rPr lang="en-US" dirty="0" smtClean="0"/>
              <a:t> push. It brings updated files from the repository to your computer.  </a:t>
            </a:r>
          </a:p>
          <a:p>
            <a:pPr marL="0">
              <a:buNone/>
            </a:pPr>
            <a:endParaRPr lang="en-US" dirty="0" smtClean="0"/>
          </a:p>
          <a:p>
            <a:pPr marL="0">
              <a:buNone/>
            </a:pPr>
            <a:endParaRPr lang="en-US" dirty="0" smtClean="0"/>
          </a:p>
          <a:p>
            <a:pPr marL="0">
              <a:buNone/>
            </a:pPr>
            <a:endParaRPr lang="en-US" dirty="0" smtClean="0"/>
          </a:p>
          <a:p>
            <a:pPr marL="0">
              <a:buNone/>
            </a:pPr>
            <a:endParaRPr lang="en-US" dirty="0" smtClean="0"/>
          </a:p>
          <a:p>
            <a:pPr marL="0">
              <a:buNone/>
            </a:pPr>
            <a:r>
              <a:rPr lang="en-US" dirty="0" smtClean="0"/>
              <a:t>In both cases, out of date files are automatically replaced with their updated versions. </a:t>
            </a:r>
          </a:p>
          <a:p>
            <a:pPr marL="0">
              <a:buNone/>
            </a:pPr>
            <a:endParaRPr lang="en-US" dirty="0" smtClean="0"/>
          </a:p>
          <a:p>
            <a:pPr marL="0">
              <a:buNone/>
            </a:pPr>
            <a:endParaRPr lang="en-US" dirty="0" smtClean="0"/>
          </a:p>
        </p:txBody>
      </p:sp>
      <p:pic>
        <p:nvPicPr>
          <p:cNvPr id="4" name="Picture 7"/>
          <p:cNvPicPr>
            <a:picLocks noChangeAspect="1" noChangeArrowheads="1"/>
          </p:cNvPicPr>
          <p:nvPr/>
        </p:nvPicPr>
        <p:blipFill>
          <a:blip r:embed="rId2"/>
          <a:srcRect/>
          <a:stretch>
            <a:fillRect/>
          </a:stretch>
        </p:blipFill>
        <p:spPr bwMode="auto">
          <a:xfrm>
            <a:off x="838200" y="2971800"/>
            <a:ext cx="2057400" cy="205740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5410200" y="3124200"/>
            <a:ext cx="3143250" cy="1638300"/>
          </a:xfrm>
          <a:prstGeom prst="rect">
            <a:avLst/>
          </a:prstGeom>
          <a:noFill/>
          <a:ln w="9525">
            <a:noFill/>
            <a:miter lim="800000"/>
            <a:headEnd/>
            <a:tailEnd/>
          </a:ln>
        </p:spPr>
      </p:pic>
      <p:sp>
        <p:nvSpPr>
          <p:cNvPr id="6" name="Left Arrow 5"/>
          <p:cNvSpPr/>
          <p:nvPr/>
        </p:nvSpPr>
        <p:spPr>
          <a:xfrm>
            <a:off x="3276600" y="3733800"/>
            <a:ext cx="1600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lnSpcReduction="10000"/>
          </a:bodyPr>
          <a:lstStyle/>
          <a:p>
            <a:pPr marL="0">
              <a:buNone/>
            </a:pPr>
            <a:r>
              <a:rPr lang="en-US" dirty="0" smtClean="0"/>
              <a:t>When working with a group, always </a:t>
            </a:r>
            <a:r>
              <a:rPr lang="en-US" dirty="0" smtClean="0"/>
              <a:t>pull </a:t>
            </a:r>
            <a:r>
              <a:rPr lang="en-US" dirty="0" smtClean="0"/>
              <a:t>the most up to date version of the project before beginning work. </a:t>
            </a:r>
          </a:p>
          <a:p>
            <a:pPr marL="347472"/>
            <a:r>
              <a:rPr lang="en-US" dirty="0" smtClean="0"/>
              <a:t>If someone has worked on the project recently, the files on your computer may be obsolete.</a:t>
            </a:r>
          </a:p>
          <a:p>
            <a:pPr marL="0">
              <a:buNone/>
            </a:pPr>
            <a:r>
              <a:rPr lang="en-US" dirty="0" smtClean="0"/>
              <a:t>To </a:t>
            </a:r>
            <a:r>
              <a:rPr lang="en-US" dirty="0" smtClean="0"/>
              <a:t>pull, </a:t>
            </a:r>
            <a:r>
              <a:rPr lang="en-US" dirty="0" smtClean="0"/>
              <a:t>navigate to the folder you want to work on and run:</a:t>
            </a:r>
          </a:p>
          <a:p>
            <a:pPr>
              <a:buNone/>
            </a:pP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a:t>
            </a:r>
            <a:endParaRPr lang="en-US" dirty="0"/>
          </a:p>
        </p:txBody>
      </p:sp>
      <p:sp>
        <p:nvSpPr>
          <p:cNvPr id="3" name="Content Placeholder 2"/>
          <p:cNvSpPr>
            <a:spLocks noGrp="1"/>
          </p:cNvSpPr>
          <p:nvPr>
            <p:ph idx="1"/>
          </p:nvPr>
        </p:nvSpPr>
        <p:spPr/>
        <p:txBody>
          <a:bodyPr>
            <a:normAutofit/>
          </a:bodyPr>
          <a:lstStyle/>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pull w</a:t>
            </a:r>
            <a:r>
              <a:rPr lang="en-US" dirty="0" smtClean="0"/>
              <a:t>on’t work if you have “uncommitted” changes</a:t>
            </a:r>
          </a:p>
          <a:p>
            <a:pPr lvl="1"/>
            <a:r>
              <a:rPr lang="en-US" dirty="0" smtClean="0"/>
              <a:t>You must first save your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smtClean="0"/>
              <a:t>or remove them.</a:t>
            </a:r>
          </a:p>
          <a:p>
            <a:pPr lvl="1"/>
            <a:r>
              <a:rPr lang="en-US" dirty="0" smtClean="0"/>
              <a:t>Why? </a:t>
            </a:r>
            <a:r>
              <a:rPr lang="en-US" dirty="0" err="1" smtClean="0"/>
              <a:t>Git</a:t>
            </a:r>
            <a:r>
              <a:rPr lang="en-US" dirty="0" smtClean="0"/>
              <a:t> doesn’t want to overwrite any important changes that you’ve made</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753600" cy="7315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to update your folder with the files in the repository that your group has chosen to use.</a:t>
            </a:r>
          </a:p>
          <a:p>
            <a:pPr marL="0">
              <a:buNone/>
            </a:pPr>
            <a:endParaRPr lang="en-US" dirty="0" smtClean="0"/>
          </a:p>
          <a:p>
            <a:pPr marL="0">
              <a:buNone/>
            </a:pPr>
            <a:r>
              <a:rPr lang="en-US" dirty="0" smtClean="0"/>
              <a:t>Open the new version of </a:t>
            </a:r>
            <a:r>
              <a:rPr lang="en-US" dirty="0" err="1" smtClean="0"/>
              <a:t>git-project.r</a:t>
            </a:r>
            <a:r>
              <a:rPr lang="en-US" dirty="0" smtClean="0"/>
              <a:t> and change the code so that it graphs your name. This time save the changes.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and </a:t>
            </a:r>
            <a:r>
              <a:rPr lang="en-US" dirty="0" err="1" smtClean="0"/>
              <a:t>git</a:t>
            </a:r>
            <a:r>
              <a:rPr lang="en-US" dirty="0" smtClean="0"/>
              <a:t> diff </a:t>
            </a:r>
            <a:endParaRPr lang="en-US" dirty="0"/>
          </a:p>
        </p:txBody>
      </p:sp>
      <p:sp>
        <p:nvSpPr>
          <p:cNvPr id="3" name="Content Placeholder 2"/>
          <p:cNvSpPr>
            <a:spLocks noGrp="1"/>
          </p:cNvSpPr>
          <p:nvPr>
            <p:ph idx="1"/>
          </p:nvPr>
        </p:nvSpPr>
        <p:spPr/>
        <p:txBody>
          <a:bodyPr/>
          <a:lstStyle/>
          <a:p>
            <a:pPr marL="0">
              <a:buNone/>
            </a:pPr>
            <a:r>
              <a:rPr lang="en-US" dirty="0" smtClean="0"/>
              <a:t>It’s a good idea to keep track of what you’ve been changing. </a:t>
            </a:r>
          </a:p>
          <a:p>
            <a:pPr marL="0"/>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status </a:t>
            </a:r>
            <a:r>
              <a:rPr lang="en-US" dirty="0" smtClean="0"/>
              <a:t>shows you which files in your folder have been changed. It also shows you which files have been “added” for the next commit and which haven’t been added.</a:t>
            </a:r>
          </a:p>
          <a:p>
            <a:pPr marL="0"/>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diff </a:t>
            </a:r>
            <a:r>
              <a:rPr lang="en-US" dirty="0" smtClean="0"/>
              <a:t>shows you the exact changes that you’ve made within each file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lstStyle/>
          <a:p>
            <a:pPr marL="0">
              <a:buNone/>
            </a:pPr>
            <a:r>
              <a:rPr lang="en-US" dirty="0" smtClean="0"/>
              <a:t>Sometimes you don’t want to save your  changes. You can remove changed files with </a:t>
            </a:r>
          </a:p>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checkout &lt;filename&gt;</a:t>
            </a:r>
          </a:p>
          <a:p>
            <a:pPr marL="0">
              <a:buNone/>
            </a:pPr>
            <a:r>
              <a:rPr lang="en-US" dirty="0" smtClean="0"/>
              <a:t>Or</a:t>
            </a:r>
          </a:p>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checkout .</a:t>
            </a:r>
          </a:p>
          <a:p>
            <a:pPr marL="0">
              <a:buNone/>
            </a:pPr>
            <a:r>
              <a:rPr lang="en-US" dirty="0" smtClean="0"/>
              <a:t>To remove all uncommitted changed files.</a:t>
            </a:r>
          </a:p>
          <a:p>
            <a:pPr marL="0">
              <a:buNone/>
            </a:pPr>
            <a:r>
              <a:rPr lang="en-US" dirty="0" smtClean="0"/>
              <a:t>This replaces the changed files with their old versions stored on </a:t>
            </a:r>
            <a:r>
              <a:rPr lang="en-US" dirty="0" err="1" smtClean="0"/>
              <a:t>github</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5800" y="762000"/>
            <a:ext cx="8229600" cy="4876800"/>
          </a:xfrm>
        </p:spPr>
        <p:txBody>
          <a:bodyPr>
            <a:normAutofit/>
          </a:bodyPr>
          <a:lstStyle/>
          <a:p>
            <a:r>
              <a:rPr lang="en-US" sz="4400" dirty="0" smtClean="0"/>
              <a:t>Download </a:t>
            </a:r>
            <a:r>
              <a:rPr lang="en-US" sz="4400" dirty="0" err="1" smtClean="0"/>
              <a:t>git-project.r</a:t>
            </a:r>
            <a:r>
              <a:rPr lang="en-US" sz="4400" dirty="0" smtClean="0"/>
              <a:t> and git-template.tex</a:t>
            </a:r>
          </a:p>
          <a:p>
            <a:endParaRPr lang="en-US" sz="4400" dirty="0" smtClean="0"/>
          </a:p>
          <a:p>
            <a:r>
              <a:rPr lang="en-US" sz="4400" dirty="0" smtClean="0"/>
              <a:t>Download baby-names.csv</a:t>
            </a:r>
          </a:p>
          <a:p>
            <a:endParaRPr lang="en-US" sz="4400" dirty="0" smtClean="0"/>
          </a:p>
          <a:p>
            <a:r>
              <a:rPr lang="en-US" sz="4400" dirty="0" smtClean="0"/>
              <a:t>What does </a:t>
            </a:r>
            <a:r>
              <a:rPr lang="en-US" sz="4400" dirty="0" err="1" smtClean="0"/>
              <a:t>git-project.r</a:t>
            </a:r>
            <a:r>
              <a:rPr lang="en-US" sz="4400" dirty="0" smtClean="0"/>
              <a:t> do?</a:t>
            </a:r>
            <a:endParaRPr 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rm</a:t>
            </a:r>
            <a:endParaRPr lang="en-US" dirty="0"/>
          </a:p>
        </p:txBody>
      </p:sp>
      <p:sp>
        <p:nvSpPr>
          <p:cNvPr id="3" name="Content Placeholder 2"/>
          <p:cNvSpPr>
            <a:spLocks noGrp="1"/>
          </p:cNvSpPr>
          <p:nvPr>
            <p:ph idx="1"/>
          </p:nvPr>
        </p:nvSpPr>
        <p:spPr/>
        <p:txBody>
          <a:bodyPr/>
          <a:lstStyle/>
          <a:p>
            <a:pPr marL="0">
              <a:buNone/>
            </a:pPr>
            <a:r>
              <a:rPr lang="en-US" dirty="0" smtClean="0"/>
              <a:t>Sometimes the change you wish to make involves deleting a file. You can do this with</a:t>
            </a:r>
          </a:p>
          <a:p>
            <a:pPr marL="0">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&lt;filename&gt;</a:t>
            </a:r>
            <a:endParaRPr lang="en-US" dirty="0">
              <a:latin typeface="Cumberland AMT" pitchFamily="49" charset="0"/>
              <a:cs typeface="Cumberland AMT"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lnSpcReduction="10000"/>
          </a:bodyPr>
          <a:lstStyle/>
          <a:p>
            <a:pPr algn="ctr">
              <a:buNone/>
            </a:pPr>
            <a:r>
              <a:rPr lang="en-US" sz="5400" dirty="0" smtClean="0"/>
              <a:t>Don’t manually delete files</a:t>
            </a:r>
          </a:p>
          <a:p>
            <a:pPr algn="ctr">
              <a:buNone/>
            </a:pPr>
            <a:r>
              <a:rPr lang="en-US" sz="5400" dirty="0" smtClean="0"/>
              <a:t>in a </a:t>
            </a:r>
            <a:r>
              <a:rPr lang="en-US" sz="5400" dirty="0" err="1" smtClean="0"/>
              <a:t>git</a:t>
            </a:r>
            <a:r>
              <a:rPr lang="en-US" sz="5400" dirty="0" smtClean="0"/>
              <a:t> folder!</a:t>
            </a:r>
          </a:p>
          <a:p>
            <a:pPr algn="ctr">
              <a:buNone/>
            </a:pPr>
            <a:endParaRPr lang="en-US" sz="5400" dirty="0" smtClean="0"/>
          </a:p>
          <a:p>
            <a:r>
              <a:rPr lang="en-US" dirty="0" smtClean="0"/>
              <a:t>This confuses </a:t>
            </a:r>
            <a:r>
              <a:rPr lang="en-US" dirty="0" err="1" smtClean="0"/>
              <a:t>git</a:t>
            </a:r>
            <a:r>
              <a:rPr lang="en-US" dirty="0" smtClean="0"/>
              <a:t>.</a:t>
            </a:r>
          </a:p>
          <a:p>
            <a:r>
              <a:rPr lang="en-US" dirty="0" smtClean="0"/>
              <a:t>Always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t>
            </a:r>
            <a:r>
              <a:rPr lang="en-US" dirty="0" err="1" smtClean="0">
                <a:latin typeface="Cumberland AMT" pitchFamily="49" charset="0"/>
                <a:cs typeface="Cumberland AMT" pitchFamily="49" charset="0"/>
              </a:rPr>
              <a:t>rm</a:t>
            </a:r>
            <a:r>
              <a:rPr lang="en-US" dirty="0" smtClean="0">
                <a:latin typeface="Cumberland AMT" pitchFamily="49" charset="0"/>
                <a:cs typeface="Cumberland AMT" pitchFamily="49" charset="0"/>
              </a:rPr>
              <a:t> </a:t>
            </a:r>
            <a:r>
              <a:rPr lang="en-US" dirty="0" smtClean="0"/>
              <a:t>to delete </a:t>
            </a:r>
            <a:r>
              <a:rPr lang="en-US" dirty="0" err="1" smtClean="0"/>
              <a:t>git</a:t>
            </a:r>
            <a:r>
              <a:rPr lang="en-US" dirty="0" smtClean="0"/>
              <a:t> files. That way </a:t>
            </a:r>
            <a:r>
              <a:rPr lang="en-US" dirty="0" err="1" smtClean="0"/>
              <a:t>git</a:t>
            </a:r>
            <a:r>
              <a:rPr lang="en-US" dirty="0" smtClean="0"/>
              <a:t> tracks the removal.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Look at the changes you’ve made to </a:t>
            </a:r>
            <a:r>
              <a:rPr lang="en-US" dirty="0" err="1" smtClean="0"/>
              <a:t>git-project.r</a:t>
            </a:r>
            <a:r>
              <a:rPr lang="en-US" dirty="0" smtClean="0"/>
              <a:t>. Add those changes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commit-m”” </a:t>
            </a:r>
            <a:r>
              <a:rPr lang="en-US" dirty="0" smtClean="0"/>
              <a:t>to package them with an appropriate message. Then push them to </a:t>
            </a:r>
            <a:r>
              <a:rPr lang="en-US" dirty="0" err="1" smtClean="0"/>
              <a:t>github</a:t>
            </a:r>
            <a:r>
              <a:rPr lang="en-US" dirty="0" smtClean="0"/>
              <a:t>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a:t>
            </a: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600" dirty="0" smtClean="0"/>
              <a:t>Uh oh. What happened?</a:t>
            </a:r>
          </a:p>
          <a:p>
            <a:pPr algn="ctr">
              <a:buNone/>
            </a:pPr>
            <a:endParaRPr lang="en-US" sz="3600" dirty="0" smtClean="0"/>
          </a:p>
          <a:p>
            <a:pPr marL="0">
              <a:buNone/>
            </a:pPr>
            <a:r>
              <a:rPr lang="en-US" dirty="0" smtClean="0"/>
              <a:t>The repository changed while you were away. We’ll have to retrieve the new files with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pull </a:t>
            </a:r>
            <a:r>
              <a:rPr lang="en-US" dirty="0" smtClean="0"/>
              <a:t>and then fix any conflicts that have arisen.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lstStyle/>
          <a:p>
            <a:pPr marL="0">
              <a:buNone/>
            </a:pPr>
            <a:r>
              <a:rPr lang="en-US" dirty="0" smtClean="0"/>
              <a:t>If two people check out the same version of code and then both alter the same </a:t>
            </a:r>
            <a:r>
              <a:rPr lang="en-US" i="1" dirty="0" smtClean="0"/>
              <a:t>line </a:t>
            </a:r>
            <a:r>
              <a:rPr lang="en-US" dirty="0" smtClean="0"/>
              <a:t>of</a:t>
            </a:r>
            <a:r>
              <a:rPr lang="en-US" i="1" dirty="0" smtClean="0"/>
              <a:t> code, </a:t>
            </a:r>
            <a:r>
              <a:rPr lang="en-US" dirty="0" err="1" smtClean="0"/>
              <a:t>git</a:t>
            </a:r>
            <a:r>
              <a:rPr lang="en-US" dirty="0" smtClean="0"/>
              <a:t> won’t know which version to keep</a:t>
            </a:r>
            <a:r>
              <a:rPr lang="en-US" i="1" dirty="0" smtClean="0"/>
              <a:t>.</a:t>
            </a:r>
          </a:p>
          <a:p>
            <a:pPr marL="0">
              <a:buNone/>
            </a:pPr>
            <a:endParaRPr lang="en-US" i="1" dirty="0" smtClean="0"/>
          </a:p>
          <a:p>
            <a:pPr marL="0">
              <a:buNone/>
            </a:pPr>
            <a:r>
              <a:rPr lang="en-US" dirty="0" err="1" smtClean="0"/>
              <a:t>Git</a:t>
            </a:r>
            <a:r>
              <a:rPr lang="en-US" dirty="0" smtClean="0"/>
              <a:t> will ask you to show it how to blen</a:t>
            </a:r>
            <a:r>
              <a:rPr lang="en-US" dirty="0" smtClean="0"/>
              <a:t>d the two changes.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conflicts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To resolve a conflict:</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diff</a:t>
            </a:r>
            <a:r>
              <a:rPr lang="en-US" dirty="0" smtClean="0"/>
              <a:t> </a:t>
            </a:r>
            <a:r>
              <a:rPr lang="en-US" dirty="0" smtClean="0"/>
              <a:t> </a:t>
            </a:r>
            <a:r>
              <a:rPr lang="en-US" dirty="0" err="1" smtClean="0"/>
              <a:t>Git</a:t>
            </a:r>
            <a:r>
              <a:rPr lang="en-US" dirty="0" smtClean="0"/>
              <a:t> will show you exactly which lines are conflicting.</a:t>
            </a:r>
          </a:p>
          <a:p>
            <a:pPr marL="514350" indent="-514350">
              <a:buFont typeface="+mj-lt"/>
              <a:buAutoNum type="arabicPeriod"/>
            </a:pPr>
            <a:r>
              <a:rPr lang="en-US" dirty="0" smtClean="0"/>
              <a:t>Open the file and rewrite those lines however you prefer. You’ll notice that </a:t>
            </a:r>
            <a:r>
              <a:rPr lang="en-US" dirty="0" err="1" smtClean="0"/>
              <a:t>git</a:t>
            </a:r>
            <a:r>
              <a:rPr lang="en-US" dirty="0" smtClean="0"/>
              <a:t> has put markers in the file to help you find the lines.</a:t>
            </a:r>
          </a:p>
          <a:p>
            <a:pPr marL="514350" indent="-514350">
              <a:buFont typeface="+mj-lt"/>
              <a:buAutoNum type="arabicPeriod"/>
            </a:pPr>
            <a:r>
              <a:rPr lang="en-US" dirty="0" smtClean="0"/>
              <a:t>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add </a:t>
            </a:r>
            <a:r>
              <a:rPr lang="en-US" dirty="0" smtClean="0"/>
              <a:t>and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commit –</a:t>
            </a:r>
            <a:r>
              <a:rPr lang="en-US" dirty="0" err="1" smtClean="0">
                <a:latin typeface="Cumberland AMT" pitchFamily="49" charset="0"/>
                <a:cs typeface="Cumberland AMT" pitchFamily="49" charset="0"/>
              </a:rPr>
              <a:t>m”fixed</a:t>
            </a:r>
            <a:r>
              <a:rPr lang="en-US" dirty="0" smtClean="0">
                <a:latin typeface="Cumberland AMT" pitchFamily="49" charset="0"/>
                <a:cs typeface="Cumberland AMT" pitchFamily="49" charset="0"/>
              </a:rPr>
              <a:t> conflict” </a:t>
            </a:r>
            <a:r>
              <a:rPr lang="en-US" dirty="0" smtClean="0"/>
              <a:t>to repackage the file</a:t>
            </a:r>
          </a:p>
          <a:p>
            <a:pPr marL="514350" indent="-514350">
              <a:buFont typeface="+mj-lt"/>
              <a:buAutoNum type="arabicPeriod"/>
            </a:pPr>
            <a:r>
              <a:rPr lang="en-US" dirty="0" smtClean="0"/>
              <a:t>Run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push </a:t>
            </a:r>
            <a:r>
              <a:rPr lang="en-US" dirty="0" smtClean="0"/>
              <a:t>again</a:t>
            </a:r>
          </a:p>
          <a:p>
            <a:pPr>
              <a:buNone/>
            </a:pP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10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Fix your merge conflict. Rewrite the code to include both names. You can also now use the bottom portion of the code to create a graph that compares both names.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mistakes – </a:t>
            </a:r>
            <a:r>
              <a:rPr lang="en-US" dirty="0" err="1" smtClean="0"/>
              <a:t>git</a:t>
            </a:r>
            <a:r>
              <a:rPr lang="en-US" dirty="0" smtClean="0"/>
              <a:t> reset</a:t>
            </a:r>
            <a:endParaRPr lang="en-US" dirty="0"/>
          </a:p>
        </p:txBody>
      </p:sp>
      <p:sp>
        <p:nvSpPr>
          <p:cNvPr id="3" name="Content Placeholder 2"/>
          <p:cNvSpPr>
            <a:spLocks noGrp="1"/>
          </p:cNvSpPr>
          <p:nvPr>
            <p:ph idx="1"/>
          </p:nvPr>
        </p:nvSpPr>
        <p:spPr/>
        <p:txBody>
          <a:bodyPr/>
          <a:lstStyle/>
          <a:p>
            <a:pPr>
              <a:buNone/>
            </a:pPr>
            <a:r>
              <a:rPr lang="en-US" dirty="0" smtClean="0"/>
              <a:t>If you ever make a mistake and want to back up to a previously saved commit, you can use </a:t>
            </a:r>
            <a:r>
              <a:rPr lang="en-US" dirty="0" err="1" smtClean="0">
                <a:latin typeface="Cumberland AMT" pitchFamily="49" charset="0"/>
                <a:cs typeface="Cumberland AMT" pitchFamily="49" charset="0"/>
              </a:rPr>
              <a:t>git</a:t>
            </a:r>
            <a:r>
              <a:rPr lang="en-US" dirty="0" smtClean="0">
                <a:latin typeface="Cumberland AMT" pitchFamily="49" charset="0"/>
                <a:cs typeface="Cumberland AMT" pitchFamily="49" charset="0"/>
              </a:rPr>
              <a:t> reset –-hard</a:t>
            </a:r>
          </a:p>
          <a:p>
            <a:pPr>
              <a:buNone/>
            </a:pPr>
            <a:endParaRPr lang="en-US" dirty="0" smtClean="0"/>
          </a:p>
          <a:p>
            <a:pPr>
              <a:buNone/>
            </a:pPr>
            <a:r>
              <a:rPr lang="en-US" dirty="0" smtClean="0"/>
              <a:t>But be careful: once you reset and then push, your project will return to where it was at the specified commit. ALL changes since then will be gone.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reset --hard</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a:buNone/>
            </a:pPr>
            <a:r>
              <a:rPr lang="en-US" dirty="0" smtClean="0"/>
              <a:t>To return to the previous commit, run</a:t>
            </a:r>
          </a:p>
          <a:p>
            <a:pPr>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reset –hard</a:t>
            </a:r>
          </a:p>
          <a:p>
            <a:pPr>
              <a:buNone/>
            </a:pPr>
            <a:endParaRPr lang="en-US" dirty="0" smtClean="0"/>
          </a:p>
          <a:p>
            <a:pPr>
              <a:buNone/>
            </a:pPr>
            <a:r>
              <a:rPr lang="en-US" dirty="0" smtClean="0"/>
              <a:t>To go back exactly two commits, run</a:t>
            </a:r>
          </a:p>
          <a:p>
            <a:pPr>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reset –hard HEAD^</a:t>
            </a:r>
          </a:p>
          <a:p>
            <a:pPr>
              <a:buNone/>
            </a:pPr>
            <a:endParaRPr lang="en-US" dirty="0" smtClean="0"/>
          </a:p>
          <a:p>
            <a:pPr>
              <a:buNone/>
            </a:pPr>
            <a:r>
              <a:rPr lang="en-US" dirty="0" smtClean="0"/>
              <a:t>To go back to some ancient commit, look up the name of the commit on the commits tab on </a:t>
            </a:r>
            <a:r>
              <a:rPr lang="en-US" dirty="0" err="1" smtClean="0"/>
              <a:t>github</a:t>
            </a:r>
            <a:r>
              <a:rPr lang="en-US" dirty="0" smtClean="0"/>
              <a:t>, and run:</a:t>
            </a:r>
          </a:p>
          <a:p>
            <a:pPr>
              <a:buNone/>
            </a:pPr>
            <a:r>
              <a:rPr lang="en-US" dirty="0" err="1" smtClean="0">
                <a:latin typeface="Cumberland AMT" pitchFamily="49" charset="0"/>
                <a:cs typeface="Cumberland AMT" pitchFamily="49" charset="0"/>
              </a:rPr>
              <a:t>g</a:t>
            </a:r>
            <a:r>
              <a:rPr lang="en-US" dirty="0" err="1" smtClean="0">
                <a:latin typeface="Cumberland AMT" pitchFamily="49" charset="0"/>
                <a:cs typeface="Cumberland AMT" pitchFamily="49" charset="0"/>
              </a:rPr>
              <a:t>it</a:t>
            </a:r>
            <a:r>
              <a:rPr lang="en-US" dirty="0" smtClean="0">
                <a:latin typeface="Cumberland AMT" pitchFamily="49" charset="0"/>
                <a:cs typeface="Cumberland AMT" pitchFamily="49" charset="0"/>
              </a:rPr>
              <a:t> reset –hard &lt;commit name&gt;</a:t>
            </a:r>
          </a:p>
          <a:p>
            <a:pPr>
              <a:buNone/>
            </a:pPr>
            <a:r>
              <a:rPr lang="en-US" dirty="0" smtClean="0"/>
              <a:t>*Please ask Professor Wickham or I before doing this last one. There’s probably a better way to achieve your goals.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gitignore</a:t>
            </a:r>
            <a:endParaRPr lang="en-US" dirty="0"/>
          </a:p>
        </p:txBody>
      </p:sp>
      <p:sp>
        <p:nvSpPr>
          <p:cNvPr id="3" name="Content Placeholder 2"/>
          <p:cNvSpPr>
            <a:spLocks noGrp="1"/>
          </p:cNvSpPr>
          <p:nvPr>
            <p:ph idx="1"/>
          </p:nvPr>
        </p:nvSpPr>
        <p:spPr/>
        <p:txBody>
          <a:bodyPr/>
          <a:lstStyle/>
          <a:p>
            <a:pPr>
              <a:buNone/>
            </a:pPr>
            <a:r>
              <a:rPr lang="en-US" dirty="0" smtClean="0"/>
              <a:t>.</a:t>
            </a:r>
            <a:r>
              <a:rPr lang="en-US" dirty="0" err="1" smtClean="0"/>
              <a:t>gitignore</a:t>
            </a:r>
            <a:r>
              <a:rPr lang="en-US" dirty="0" smtClean="0"/>
              <a:t> is a file that </a:t>
            </a:r>
            <a:r>
              <a:rPr lang="en-US" dirty="0" smtClean="0"/>
              <a:t>you can save inside of any </a:t>
            </a:r>
            <a:r>
              <a:rPr lang="en-US" dirty="0" err="1" smtClean="0"/>
              <a:t>git</a:t>
            </a:r>
            <a:r>
              <a:rPr lang="en-US" dirty="0" smtClean="0"/>
              <a:t> tracked folder. </a:t>
            </a:r>
            <a:r>
              <a:rPr lang="en-US" dirty="0" err="1" smtClean="0"/>
              <a:t>Git</a:t>
            </a:r>
            <a:r>
              <a:rPr lang="en-US" dirty="0" smtClean="0"/>
              <a:t> will ignore any file whose name you put into the .</a:t>
            </a:r>
            <a:r>
              <a:rPr lang="en-US" dirty="0" err="1" smtClean="0"/>
              <a:t>gitignore</a:t>
            </a:r>
            <a:r>
              <a:rPr lang="en-US" dirty="0" smtClean="0"/>
              <a:t> file.</a:t>
            </a:r>
          </a:p>
          <a:p>
            <a:pPr>
              <a:buNone/>
            </a:pPr>
            <a:endParaRPr lang="en-US" dirty="0" smtClean="0"/>
          </a:p>
          <a:p>
            <a:pPr>
              <a:buNone/>
            </a:pPr>
            <a:r>
              <a:rPr lang="en-US" dirty="0" smtClean="0"/>
              <a:t>This is useful is you don’t want to send large datasets or extra latex files to the repository.</a:t>
            </a:r>
          </a:p>
          <a:p>
            <a:pPr>
              <a:buNone/>
            </a:pPr>
            <a:endParaRPr lang="en-US" dirty="0" smtClean="0"/>
          </a:p>
          <a:p>
            <a:pPr>
              <a:buNone/>
            </a:pPr>
            <a:r>
              <a:rPr lang="en-US" dirty="0" smtClean="0"/>
              <a:t>Each subfolder can have its own .</a:t>
            </a:r>
            <a:r>
              <a:rPr lang="en-US" dirty="0" err="1" smtClean="0"/>
              <a:t>gitignore</a:t>
            </a:r>
            <a:r>
              <a:rPr lang="en-US" dirty="0" smtClean="0"/>
              <a:t> file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0"/>
            <a:ext cx="6853465" cy="682083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gitconfig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96012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pPr marL="0">
              <a:buNone/>
            </a:pPr>
            <a:r>
              <a:rPr lang="en-US" dirty="0" smtClean="0"/>
              <a:t>Work together to fill in the git-template.tex latex template. One person fill out the template, one person make the graph. Use </a:t>
            </a:r>
            <a:r>
              <a:rPr lang="en-US" dirty="0" err="1" smtClean="0"/>
              <a:t>git</a:t>
            </a:r>
            <a:r>
              <a:rPr lang="en-US" dirty="0" smtClean="0"/>
              <a:t> to send material to each other. Push your final product to the </a:t>
            </a:r>
            <a:r>
              <a:rPr lang="en-US" dirty="0" err="1" smtClean="0"/>
              <a:t>github</a:t>
            </a:r>
            <a:r>
              <a:rPr lang="en-US" dirty="0" smtClean="0"/>
              <a:t> repository.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benefits of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normAutofit lnSpcReduction="10000"/>
          </a:bodyPr>
          <a:lstStyle/>
          <a:p>
            <a:r>
              <a:rPr lang="en-US" dirty="0" smtClean="0"/>
              <a:t>Reproducibility</a:t>
            </a:r>
          </a:p>
          <a:p>
            <a:r>
              <a:rPr lang="en-US" dirty="0" smtClean="0"/>
              <a:t>Organization</a:t>
            </a:r>
          </a:p>
          <a:p>
            <a:pPr lvl="1"/>
            <a:r>
              <a:rPr lang="en-US" dirty="0" smtClean="0"/>
              <a:t>Tip: divide work and create a to do list with </a:t>
            </a:r>
            <a:r>
              <a:rPr lang="en-US" dirty="0" err="1" smtClean="0"/>
              <a:t>github</a:t>
            </a:r>
            <a:r>
              <a:rPr lang="en-US" dirty="0" smtClean="0"/>
              <a:t> issues tab</a:t>
            </a:r>
          </a:p>
          <a:p>
            <a:pPr lvl="1"/>
            <a:r>
              <a:rPr lang="en-US" dirty="0" smtClean="0"/>
              <a:t>See who is contributing and who is not with the </a:t>
            </a:r>
            <a:r>
              <a:rPr lang="en-US" dirty="0" err="1" smtClean="0"/>
              <a:t>github</a:t>
            </a:r>
            <a:r>
              <a:rPr lang="en-US" dirty="0" smtClean="0"/>
              <a:t> impact graph</a:t>
            </a:r>
            <a:endParaRPr lang="en-US" dirty="0"/>
          </a:p>
          <a:p>
            <a:r>
              <a:rPr lang="en-US" dirty="0" smtClean="0"/>
              <a:t>Online backup</a:t>
            </a:r>
          </a:p>
          <a:p>
            <a:r>
              <a:rPr lang="en-US" dirty="0" smtClean="0"/>
              <a:t>Will be helpful (and required) for a future project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191000"/>
            <a:ext cx="8229600" cy="1447800"/>
          </a:xfrm>
        </p:spPr>
        <p:txBody>
          <a:bodyPr>
            <a:normAutofit/>
          </a:bodyPr>
          <a:lstStyle/>
          <a:p>
            <a:pPr algn="ctr">
              <a:buNone/>
            </a:pPr>
            <a:r>
              <a:rPr lang="en-US" dirty="0" smtClean="0"/>
              <a:t>Thank you. </a:t>
            </a:r>
          </a:p>
          <a:p>
            <a:pPr algn="ctr">
              <a:buNone/>
            </a:pPr>
            <a:r>
              <a:rPr lang="en-US" dirty="0" smtClean="0"/>
              <a:t>I hope you find </a:t>
            </a:r>
            <a:r>
              <a:rPr lang="en-US" dirty="0" err="1" smtClean="0"/>
              <a:t>git</a:t>
            </a:r>
            <a:r>
              <a:rPr lang="en-US" dirty="0" smtClean="0"/>
              <a:t> useful. </a:t>
            </a:r>
            <a:endParaRPr lang="en-US" dirty="0"/>
          </a:p>
        </p:txBody>
      </p:sp>
      <p:pic>
        <p:nvPicPr>
          <p:cNvPr id="6" name="Picture 6"/>
          <p:cNvPicPr>
            <a:picLocks noChangeAspect="1" noChangeArrowheads="1"/>
          </p:cNvPicPr>
          <p:nvPr/>
        </p:nvPicPr>
        <p:blipFill>
          <a:blip r:embed="rId2"/>
          <a:srcRect/>
          <a:stretch>
            <a:fillRect/>
          </a:stretch>
        </p:blipFill>
        <p:spPr bwMode="auto">
          <a:xfrm>
            <a:off x="3124200" y="1143000"/>
            <a:ext cx="2895600" cy="2895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git-project.r</a:t>
            </a:r>
            <a:r>
              <a:rPr lang="en-US" dirty="0" smtClean="0"/>
              <a:t>. code to make a graph that shows the percentage of children with your name by </a:t>
            </a:r>
            <a:r>
              <a:rPr lang="en-US" dirty="0" smtClean="0"/>
              <a:t>year. Make the graph, but don’t save the changes to </a:t>
            </a:r>
            <a:r>
              <a:rPr lang="en-US" dirty="0" err="1" smtClean="0"/>
              <a:t>git-project.r</a:t>
            </a:r>
            <a:r>
              <a:rPr lang="en-US" dirty="0" smtClean="0"/>
              <a:t>.</a:t>
            </a:r>
          </a:p>
          <a:p>
            <a:endParaRPr lang="en-US" dirty="0" smtClean="0"/>
          </a:p>
          <a:p>
            <a:r>
              <a:rPr lang="en-US" dirty="0" smtClean="0"/>
              <a:t>Hint: you only need to change two words, three if you are female.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Group projects</a:t>
            </a:r>
            <a:endParaRPr lang="en-US" sz="4800" dirty="0"/>
          </a:p>
        </p:txBody>
      </p:sp>
      <p:sp>
        <p:nvSpPr>
          <p:cNvPr id="3" name="Content Placeholder 2"/>
          <p:cNvSpPr>
            <a:spLocks noGrp="1"/>
          </p:cNvSpPr>
          <p:nvPr>
            <p:ph idx="1"/>
          </p:nvPr>
        </p:nvSpPr>
        <p:spPr/>
        <p:txBody>
          <a:bodyPr>
            <a:normAutofit lnSpcReduction="10000"/>
          </a:bodyPr>
          <a:lstStyle/>
          <a:p>
            <a:pPr marL="0">
              <a:buNone/>
            </a:pPr>
            <a:r>
              <a:rPr lang="en-US" dirty="0" smtClean="0"/>
              <a:t>Working on our own is simple. But what if we wish to pool our efforts?</a:t>
            </a:r>
          </a:p>
          <a:p>
            <a:pPr marL="0">
              <a:buNone/>
            </a:pPr>
            <a:endParaRPr lang="en-US" dirty="0" smtClean="0"/>
          </a:p>
          <a:p>
            <a:r>
              <a:rPr lang="en-US" dirty="0" smtClean="0"/>
              <a:t>Pair up with a partner</a:t>
            </a:r>
          </a:p>
          <a:p>
            <a:endParaRPr lang="en-US" dirty="0" smtClean="0"/>
          </a:p>
          <a:p>
            <a:r>
              <a:rPr lang="en-US" dirty="0"/>
              <a:t>O</a:t>
            </a:r>
            <a:r>
              <a:rPr lang="en-US" dirty="0" smtClean="0"/>
              <a:t>ur goal: to create a one page report about your two names. Include a graph that compares the popularity of each name over time.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05000" y="0"/>
            <a:ext cx="5324400" cy="685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1143000"/>
          </a:xfrm>
        </p:spPr>
        <p:txBody>
          <a:bodyPr/>
          <a:lstStyle/>
          <a:p>
            <a:pPr>
              <a:buNone/>
            </a:pPr>
            <a:r>
              <a:rPr lang="en-US" dirty="0" smtClean="0"/>
              <a:t>Caveat: you must each work from your own computer. </a:t>
            </a:r>
            <a:endParaRPr lang="en-US" dirty="0"/>
          </a:p>
        </p:txBody>
      </p:sp>
      <p:sp>
        <p:nvSpPr>
          <p:cNvPr id="4" name="Rectangle 3"/>
          <p:cNvSpPr/>
          <p:nvPr/>
        </p:nvSpPr>
        <p:spPr>
          <a:xfrm>
            <a:off x="0" y="1066800"/>
            <a:ext cx="9144000" cy="5791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 name="TextBox 4"/>
          <p:cNvSpPr txBox="1"/>
          <p:nvPr/>
        </p:nvSpPr>
        <p:spPr>
          <a:xfrm>
            <a:off x="762000" y="2438400"/>
            <a:ext cx="8001000" cy="3539430"/>
          </a:xfrm>
          <a:prstGeom prst="rect">
            <a:avLst/>
          </a:prstGeom>
          <a:noFill/>
        </p:spPr>
        <p:txBody>
          <a:bodyPr wrap="square" rtlCol="0">
            <a:spAutoFit/>
          </a:bodyPr>
          <a:lstStyle/>
          <a:p>
            <a:endParaRPr lang="en-US" sz="3200" dirty="0" smtClean="0"/>
          </a:p>
          <a:p>
            <a:r>
              <a:rPr lang="en-US" sz="3200" dirty="0" smtClean="0"/>
              <a:t>How would you exchange information? How many people could work on the code at once? How would you back up your work? What difficulties might you encounter?</a:t>
            </a:r>
          </a:p>
          <a:p>
            <a:endParaRPr lang="en-US" sz="3200" dirty="0"/>
          </a:p>
          <a:p>
            <a:r>
              <a:rPr lang="en-US" sz="3200" dirty="0" smtClean="0"/>
              <a:t>Pair up and brainstorm for 2 minutes</a:t>
            </a:r>
            <a:endParaRPr lang="en-US" sz="3200" dirty="0"/>
          </a:p>
        </p:txBody>
      </p:sp>
      <p:sp>
        <p:nvSpPr>
          <p:cNvPr id="7" name="TextBox 6"/>
          <p:cNvSpPr txBox="1"/>
          <p:nvPr/>
        </p:nvSpPr>
        <p:spPr>
          <a:xfrm>
            <a:off x="609600" y="1447800"/>
            <a:ext cx="7696200" cy="923330"/>
          </a:xfrm>
          <a:prstGeom prst="rect">
            <a:avLst/>
          </a:prstGeom>
          <a:noFill/>
        </p:spPr>
        <p:txBody>
          <a:bodyPr wrap="square" rtlCol="0">
            <a:spAutoFit/>
          </a:bodyPr>
          <a:lstStyle/>
          <a:p>
            <a:pPr algn="ctr"/>
            <a:r>
              <a:rPr lang="en-US" sz="5400" dirty="0" smtClean="0"/>
              <a:t>Brainstorm</a:t>
            </a:r>
            <a:endParaRPr lang="en-US"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TotalTime>
  <Words>2150</Words>
  <Application>Microsoft Office PowerPoint</Application>
  <PresentationFormat>On-screen Show (4:3)</PresentationFormat>
  <Paragraphs>230</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Stat 405</vt:lpstr>
      <vt:lpstr>Slide 2</vt:lpstr>
      <vt:lpstr>Slide 3</vt:lpstr>
      <vt:lpstr>Slide 4</vt:lpstr>
      <vt:lpstr>Slide 5</vt:lpstr>
      <vt:lpstr>Your turn</vt:lpstr>
      <vt:lpstr>Group projects</vt:lpstr>
      <vt:lpstr>Slide 8</vt:lpstr>
      <vt:lpstr>Slide 9</vt:lpstr>
      <vt:lpstr>Git</vt:lpstr>
      <vt:lpstr>What does git do?</vt:lpstr>
      <vt:lpstr>Slide 12</vt:lpstr>
      <vt:lpstr>Github</vt:lpstr>
      <vt:lpstr>Slide 14</vt:lpstr>
      <vt:lpstr>Creating ssh key</vt:lpstr>
      <vt:lpstr>Your turn</vt:lpstr>
      <vt:lpstr>Slide 17</vt:lpstr>
      <vt:lpstr>Git init</vt:lpstr>
      <vt:lpstr>Git init</vt:lpstr>
      <vt:lpstr>Linking to github</vt:lpstr>
      <vt:lpstr>Your turn</vt:lpstr>
      <vt:lpstr>Adding to the repository</vt:lpstr>
      <vt:lpstr>Git add</vt:lpstr>
      <vt:lpstr>Git commit –m””</vt:lpstr>
      <vt:lpstr>Git commit –m””</vt:lpstr>
      <vt:lpstr>Git push</vt:lpstr>
      <vt:lpstr>Your turn</vt:lpstr>
      <vt:lpstr>Git clone</vt:lpstr>
      <vt:lpstr>Git clone</vt:lpstr>
      <vt:lpstr>Your turn</vt:lpstr>
      <vt:lpstr>Slide 31</vt:lpstr>
      <vt:lpstr>Slide 32</vt:lpstr>
      <vt:lpstr>Slide 33</vt:lpstr>
      <vt:lpstr>Git pull</vt:lpstr>
      <vt:lpstr>Git pull</vt:lpstr>
      <vt:lpstr>Git pull</vt:lpstr>
      <vt:lpstr>Your turn</vt:lpstr>
      <vt:lpstr>Git status and git diff </vt:lpstr>
      <vt:lpstr>Git checkout</vt:lpstr>
      <vt:lpstr>Git rm</vt:lpstr>
      <vt:lpstr>Slide 41</vt:lpstr>
      <vt:lpstr>Your turn</vt:lpstr>
      <vt:lpstr>Slide 43</vt:lpstr>
      <vt:lpstr>Merging conflicts</vt:lpstr>
      <vt:lpstr>Merging conflicts</vt:lpstr>
      <vt:lpstr>Your turn</vt:lpstr>
      <vt:lpstr>Dealing with mistakes – git reset</vt:lpstr>
      <vt:lpstr>Git reset --hard</vt:lpstr>
      <vt:lpstr>.gitignore</vt:lpstr>
      <vt:lpstr>.gitconfig</vt:lpstr>
      <vt:lpstr>Your turn</vt:lpstr>
      <vt:lpstr>Other benefits of git and github</vt:lpstr>
      <vt:lpstr>Slide 53</vt:lpstr>
    </vt:vector>
  </TitlesOfParts>
  <Company>Rice Unviersity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405</dc:title>
  <dc:creator>gg7</dc:creator>
  <cp:lastModifiedBy>gg7</cp:lastModifiedBy>
  <cp:revision>60</cp:revision>
  <dcterms:created xsi:type="dcterms:W3CDTF">2009-10-16T19:09:03Z</dcterms:created>
  <dcterms:modified xsi:type="dcterms:W3CDTF">2009-10-18T02:41:08Z</dcterms:modified>
</cp:coreProperties>
</file>