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2" r:id="rId7"/>
    <p:sldId id="261" r:id="rId8"/>
    <p:sldId id="263" r:id="rId9"/>
    <p:sldId id="264" r:id="rId10"/>
    <p:sldId id="265" r:id="rId11"/>
    <p:sldId id="266" r:id="rId12"/>
    <p:sldId id="267" r:id="rId13"/>
    <p:sldId id="271" r:id="rId14"/>
    <p:sldId id="269" r:id="rId15"/>
    <p:sldId id="270" r:id="rId16"/>
    <p:sldId id="273" r:id="rId17"/>
    <p:sldId id="285" r:id="rId18"/>
    <p:sldId id="286" r:id="rId19"/>
    <p:sldId id="272" r:id="rId20"/>
    <p:sldId id="274" r:id="rId21"/>
    <p:sldId id="287" r:id="rId22"/>
    <p:sldId id="288" r:id="rId23"/>
    <p:sldId id="275" r:id="rId24"/>
    <p:sldId id="276" r:id="rId25"/>
    <p:sldId id="277" r:id="rId26"/>
    <p:sldId id="278" r:id="rId27"/>
    <p:sldId id="281" r:id="rId28"/>
    <p:sldId id="279" r:id="rId29"/>
    <p:sldId id="280" r:id="rId30"/>
    <p:sldId id="282" r:id="rId31"/>
    <p:sldId id="283" r:id="rId32"/>
    <p:sldId id="284" r:id="rId33"/>
    <p:sldId id="26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5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8C79EE-6B94-49D0-89A3-0EDDCC5054DD}" type="datetimeFigureOut">
              <a:rPr lang="en-US" smtClean="0"/>
              <a:t>10/16/2009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FFC21-0F9C-498F-AA97-6CFB10AF78C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C79EE-6B94-49D0-89A3-0EDDCC5054DD}" type="datetimeFigureOut">
              <a:rPr lang="en-US" smtClean="0"/>
              <a:t>10/16/2009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FFC21-0F9C-498F-AA97-6CFB10AF78C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C79EE-6B94-49D0-89A3-0EDDCC5054DD}" type="datetimeFigureOut">
              <a:rPr lang="en-US" smtClean="0"/>
              <a:t>10/16/2009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FFC21-0F9C-498F-AA97-6CFB10AF78C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C79EE-6B94-49D0-89A3-0EDDCC5054DD}" type="datetimeFigureOut">
              <a:rPr lang="en-US" smtClean="0"/>
              <a:t>10/16/2009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FFC21-0F9C-498F-AA97-6CFB10AF78C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8C79EE-6B94-49D0-89A3-0EDDCC5054DD}" type="datetimeFigureOut">
              <a:rPr lang="en-US" smtClean="0"/>
              <a:t>10/16/2009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FFC21-0F9C-498F-AA97-6CFB10AF78C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8C79EE-6B94-49D0-89A3-0EDDCC5054DD}" type="datetimeFigureOut">
              <a:rPr lang="en-US" smtClean="0"/>
              <a:t>10/16/2009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FFC21-0F9C-498F-AA97-6CFB10AF78C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8C79EE-6B94-49D0-89A3-0EDDCC5054DD}" type="datetimeFigureOut">
              <a:rPr lang="en-US" smtClean="0"/>
              <a:t>10/16/2009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9FFC21-0F9C-498F-AA97-6CFB10AF78C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8C79EE-6B94-49D0-89A3-0EDDCC5054DD}" type="datetimeFigureOut">
              <a:rPr lang="en-US" smtClean="0"/>
              <a:t>10/16/2009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9FFC21-0F9C-498F-AA97-6CFB10AF78C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C79EE-6B94-49D0-89A3-0EDDCC5054DD}" type="datetimeFigureOut">
              <a:rPr lang="en-US" smtClean="0"/>
              <a:t>10/16/2009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9FFC21-0F9C-498F-AA97-6CFB10AF78C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C79EE-6B94-49D0-89A3-0EDDCC5054DD}" type="datetimeFigureOut">
              <a:rPr lang="en-US" smtClean="0"/>
              <a:t>10/16/2009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FFC21-0F9C-498F-AA97-6CFB10AF78C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C79EE-6B94-49D0-89A3-0EDDCC5054DD}" type="datetimeFigureOut">
              <a:rPr lang="en-US" smtClean="0"/>
              <a:t>10/16/2009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FFC21-0F9C-498F-AA97-6CFB10AF78C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C79EE-6B94-49D0-89A3-0EDDCC5054DD}" type="datetimeFigureOut">
              <a:rPr lang="en-US" smtClean="0"/>
              <a:t>10/16/2009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FFC21-0F9C-498F-AA97-6CFB10AF78C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github.com/hadley/data-housing-crisis" TargetMode="External"/><Relationship Id="rId2" Type="http://schemas.openxmlformats.org/officeDocument/2006/relationships/hyperlink" Target="http://www.github.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14400"/>
            <a:ext cx="8229600" cy="2686051"/>
          </a:xfrm>
        </p:spPr>
        <p:txBody>
          <a:bodyPr>
            <a:noAutofit/>
          </a:bodyPr>
          <a:lstStyle/>
          <a:p>
            <a:r>
              <a:rPr lang="en-US" sz="19000" dirty="0" smtClean="0">
                <a:cs typeface="Arial" pitchFamily="34" charset="0"/>
              </a:rPr>
              <a:t>Stat 405</a:t>
            </a:r>
            <a:endParaRPr lang="en-US" sz="19000" dirty="0">
              <a:cs typeface="Arial" pitchFamily="34" charset="0"/>
            </a:endParaRPr>
          </a:p>
        </p:txBody>
      </p:sp>
      <p:sp>
        <p:nvSpPr>
          <p:cNvPr id="3" name="Subtitle 2"/>
          <p:cNvSpPr>
            <a:spLocks noGrp="1"/>
          </p:cNvSpPr>
          <p:nvPr>
            <p:ph type="subTitle" idx="1"/>
          </p:nvPr>
        </p:nvSpPr>
        <p:spPr>
          <a:xfrm>
            <a:off x="1295400" y="3200400"/>
            <a:ext cx="6400800" cy="1752600"/>
          </a:xfrm>
        </p:spPr>
        <p:txBody>
          <a:bodyPr>
            <a:noAutofit/>
          </a:bodyPr>
          <a:lstStyle/>
          <a:p>
            <a:r>
              <a:rPr lang="en-US" sz="6400" dirty="0" smtClean="0"/>
              <a:t>Introduction to </a:t>
            </a:r>
            <a:r>
              <a:rPr lang="en-US" sz="6400" dirty="0" err="1" smtClean="0"/>
              <a:t>git</a:t>
            </a:r>
            <a:endParaRPr lang="en-US" sz="6400" dirty="0"/>
          </a:p>
        </p:txBody>
      </p:sp>
      <p:sp>
        <p:nvSpPr>
          <p:cNvPr id="4" name="TextBox 3"/>
          <p:cNvSpPr txBox="1"/>
          <p:nvPr/>
        </p:nvSpPr>
        <p:spPr>
          <a:xfrm>
            <a:off x="2667000" y="6019800"/>
            <a:ext cx="3810000" cy="646331"/>
          </a:xfrm>
          <a:prstGeom prst="rect">
            <a:avLst/>
          </a:prstGeom>
          <a:noFill/>
        </p:spPr>
        <p:txBody>
          <a:bodyPr wrap="square" rtlCol="0">
            <a:spAutoFit/>
          </a:bodyPr>
          <a:lstStyle/>
          <a:p>
            <a:r>
              <a:rPr lang="en-US" sz="3600" dirty="0" smtClean="0"/>
              <a:t>Garrett </a:t>
            </a:r>
            <a:r>
              <a:rPr lang="en-US" sz="3600" dirty="0" err="1" smtClean="0"/>
              <a:t>Grolemund</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t>
            </a:r>
            <a:r>
              <a:rPr lang="en-US" dirty="0" err="1" smtClean="0"/>
              <a:t>git</a:t>
            </a:r>
            <a:r>
              <a:rPr lang="en-US" dirty="0" smtClean="0"/>
              <a:t> do?</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smtClean="0"/>
              <a:t>Git</a:t>
            </a:r>
            <a:r>
              <a:rPr lang="en-US" dirty="0" smtClean="0"/>
              <a:t> backs up the entire project. </a:t>
            </a:r>
            <a:r>
              <a:rPr lang="en-US" dirty="0" err="1" smtClean="0"/>
              <a:t>Git</a:t>
            </a:r>
            <a:r>
              <a:rPr lang="en-US" dirty="0" smtClean="0"/>
              <a:t> makes it easy to return to the project as it existed at any point during its history.</a:t>
            </a:r>
          </a:p>
          <a:p>
            <a:pPr marL="514350" indent="-514350">
              <a:buFont typeface="+mj-lt"/>
              <a:buAutoNum type="arabicPeriod"/>
            </a:pPr>
            <a:r>
              <a:rPr lang="en-US" dirty="0" err="1" smtClean="0"/>
              <a:t>Git</a:t>
            </a:r>
            <a:r>
              <a:rPr lang="en-US" dirty="0" smtClean="0"/>
              <a:t> allows multiple people to work on the same code at once without overwriting each other’s work.</a:t>
            </a:r>
          </a:p>
          <a:p>
            <a:pPr marL="514350" indent="-514350">
              <a:buFont typeface="+mj-lt"/>
              <a:buAutoNum type="arabicPeriod"/>
            </a:pPr>
            <a:r>
              <a:rPr lang="en-US" dirty="0" err="1" smtClean="0"/>
              <a:t>Github</a:t>
            </a:r>
            <a:r>
              <a:rPr lang="en-US" dirty="0" smtClean="0"/>
              <a:t> allows you to keep all of your files in one central location.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7"/>
          <p:cNvPicPr>
            <a:picLocks noChangeAspect="1" noChangeArrowheads="1"/>
          </p:cNvPicPr>
          <p:nvPr/>
        </p:nvPicPr>
        <p:blipFill>
          <a:blip r:embed="rId2"/>
          <a:srcRect/>
          <a:stretch>
            <a:fillRect/>
          </a:stretch>
        </p:blipFill>
        <p:spPr bwMode="auto">
          <a:xfrm>
            <a:off x="6096000" y="2971800"/>
            <a:ext cx="2057400" cy="2057400"/>
          </a:xfrm>
          <a:prstGeom prst="rect">
            <a:avLst/>
          </a:prstGeom>
          <a:noFill/>
          <a:ln w="9525">
            <a:noFill/>
            <a:miter lim="800000"/>
            <a:headEnd/>
            <a:tailEnd/>
          </a:ln>
        </p:spPr>
      </p:pic>
      <p:pic>
        <p:nvPicPr>
          <p:cNvPr id="4103" name="Picture 7"/>
          <p:cNvPicPr>
            <a:picLocks noChangeAspect="1" noChangeArrowheads="1"/>
          </p:cNvPicPr>
          <p:nvPr/>
        </p:nvPicPr>
        <p:blipFill>
          <a:blip r:embed="rId2"/>
          <a:srcRect/>
          <a:stretch>
            <a:fillRect/>
          </a:stretch>
        </p:blipFill>
        <p:spPr bwMode="auto">
          <a:xfrm>
            <a:off x="3505200" y="2971800"/>
            <a:ext cx="2057400" cy="2057400"/>
          </a:xfrm>
          <a:prstGeom prst="rect">
            <a:avLst/>
          </a:prstGeom>
          <a:noFill/>
          <a:ln w="9525">
            <a:noFill/>
            <a:miter lim="800000"/>
            <a:headEnd/>
            <a:tailEnd/>
          </a:ln>
        </p:spPr>
      </p:pic>
      <p:pic>
        <p:nvPicPr>
          <p:cNvPr id="26" name="Picture 7"/>
          <p:cNvPicPr>
            <a:picLocks noChangeAspect="1" noChangeArrowheads="1"/>
          </p:cNvPicPr>
          <p:nvPr/>
        </p:nvPicPr>
        <p:blipFill>
          <a:blip r:embed="rId2"/>
          <a:srcRect/>
          <a:stretch>
            <a:fillRect/>
          </a:stretch>
        </p:blipFill>
        <p:spPr bwMode="auto">
          <a:xfrm>
            <a:off x="838200" y="2895600"/>
            <a:ext cx="2057400" cy="2057400"/>
          </a:xfrm>
          <a:prstGeom prst="rect">
            <a:avLst/>
          </a:prstGeom>
          <a:noFill/>
          <a:ln w="9525">
            <a:noFill/>
            <a:miter lim="800000"/>
            <a:headEnd/>
            <a:tailEnd/>
          </a:ln>
        </p:spPr>
      </p:pic>
      <p:pic>
        <p:nvPicPr>
          <p:cNvPr id="4101" name="Picture 5"/>
          <p:cNvPicPr>
            <a:picLocks noChangeAspect="1" noChangeArrowheads="1"/>
          </p:cNvPicPr>
          <p:nvPr/>
        </p:nvPicPr>
        <p:blipFill>
          <a:blip r:embed="rId3"/>
          <a:srcRect/>
          <a:stretch>
            <a:fillRect/>
          </a:stretch>
        </p:blipFill>
        <p:spPr bwMode="auto">
          <a:xfrm>
            <a:off x="2971800" y="0"/>
            <a:ext cx="3143250" cy="1638300"/>
          </a:xfrm>
          <a:prstGeom prst="rect">
            <a:avLst/>
          </a:prstGeom>
          <a:noFill/>
          <a:ln w="9525">
            <a:noFill/>
            <a:miter lim="800000"/>
            <a:headEnd/>
            <a:tailEnd/>
          </a:ln>
        </p:spPr>
      </p:pic>
      <p:cxnSp>
        <p:nvCxnSpPr>
          <p:cNvPr id="10" name="Straight Arrow Connector 9"/>
          <p:cNvCxnSpPr/>
          <p:nvPr/>
        </p:nvCxnSpPr>
        <p:spPr>
          <a:xfrm rot="16200000" flipH="1">
            <a:off x="5905500" y="2095500"/>
            <a:ext cx="1066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3962400" y="25146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1752600" y="1981200"/>
            <a:ext cx="990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2133600" y="1981200"/>
            <a:ext cx="990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V="1">
            <a:off x="6210300" y="2095500"/>
            <a:ext cx="1066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4800" y="5029200"/>
            <a:ext cx="8610600" cy="1200329"/>
          </a:xfrm>
          <a:prstGeom prst="rect">
            <a:avLst/>
          </a:prstGeom>
          <a:noFill/>
        </p:spPr>
        <p:txBody>
          <a:bodyPr wrap="square" rtlCol="0">
            <a:spAutoFit/>
          </a:bodyPr>
          <a:lstStyle/>
          <a:p>
            <a:r>
              <a:rPr lang="en-US" dirty="0"/>
              <a:t>T</a:t>
            </a:r>
            <a:r>
              <a:rPr lang="en-US" dirty="0" smtClean="0"/>
              <a:t>hink of </a:t>
            </a:r>
            <a:r>
              <a:rPr lang="en-US" dirty="0" err="1" smtClean="0"/>
              <a:t>git</a:t>
            </a:r>
            <a:r>
              <a:rPr lang="en-US" dirty="0" smtClean="0"/>
              <a:t> as a library where your files live.  The library stores the most up to date version of the files as well as all previous versions.  Multiple users can check out the same file at the same time.  Whenever you return the file, the library incorporates your changes into the most up to date version.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endParaRPr lang="en-US" dirty="0"/>
          </a:p>
        </p:txBody>
      </p:sp>
      <p:sp>
        <p:nvSpPr>
          <p:cNvPr id="3" name="Content Placeholder 2"/>
          <p:cNvSpPr>
            <a:spLocks noGrp="1"/>
          </p:cNvSpPr>
          <p:nvPr>
            <p:ph idx="1"/>
          </p:nvPr>
        </p:nvSpPr>
        <p:spPr/>
        <p:txBody>
          <a:bodyPr/>
          <a:lstStyle/>
          <a:p>
            <a:pPr marL="0">
              <a:buNone/>
            </a:pPr>
            <a:r>
              <a:rPr lang="en-US" dirty="0" err="1" smtClean="0"/>
              <a:t>Github</a:t>
            </a:r>
            <a:r>
              <a:rPr lang="en-US" dirty="0" smtClean="0"/>
              <a:t> is a website that hosts project files for </a:t>
            </a:r>
            <a:r>
              <a:rPr lang="en-US" dirty="0" err="1" smtClean="0"/>
              <a:t>git</a:t>
            </a:r>
            <a:r>
              <a:rPr lang="en-US" dirty="0" smtClean="0"/>
              <a:t> users. It also offers its own project management tools, and it can be used to share your project with the public.</a:t>
            </a:r>
            <a:endParaRPr lang="en-US" dirty="0"/>
          </a:p>
          <a:p>
            <a:pPr marL="0" algn="ctr">
              <a:buNone/>
            </a:pPr>
            <a:r>
              <a:rPr lang="en-US" dirty="0" smtClean="0">
                <a:hlinkClick r:id="rId2"/>
              </a:rPr>
              <a:t>www.github.com</a:t>
            </a:r>
            <a:endParaRPr lang="en-US" dirty="0" smtClean="0"/>
          </a:p>
          <a:p>
            <a:pPr marL="0">
              <a:buNone/>
            </a:pPr>
            <a:r>
              <a:rPr lang="en-US" dirty="0" smtClean="0"/>
              <a:t>A sample repository on </a:t>
            </a:r>
            <a:r>
              <a:rPr lang="en-US" dirty="0" err="1" smtClean="0"/>
              <a:t>github</a:t>
            </a:r>
            <a:r>
              <a:rPr lang="en-US" dirty="0" smtClean="0"/>
              <a:t>:</a:t>
            </a:r>
          </a:p>
          <a:p>
            <a:pPr marL="0" algn="ctr">
              <a:buNone/>
            </a:pPr>
            <a:r>
              <a:rPr lang="en-US" dirty="0" smtClean="0">
                <a:hlinkClick r:id="rId3"/>
              </a:rPr>
              <a:t>www.github.com/hadley/data-housing-crisis</a:t>
            </a:r>
            <a:endParaRPr lang="en-US" dirty="0" smtClean="0"/>
          </a:p>
          <a:p>
            <a:pPr marL="0" algn="ct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ssh</a:t>
            </a:r>
            <a:r>
              <a:rPr lang="en-US" dirty="0" smtClean="0"/>
              <a:t> key</a:t>
            </a:r>
            <a:endParaRPr lang="en-US" dirty="0"/>
          </a:p>
        </p:txBody>
      </p:sp>
      <p:sp>
        <p:nvSpPr>
          <p:cNvPr id="3" name="Content Placeholder 2"/>
          <p:cNvSpPr>
            <a:spLocks noGrp="1"/>
          </p:cNvSpPr>
          <p:nvPr>
            <p:ph idx="1"/>
          </p:nvPr>
        </p:nvSpPr>
        <p:spPr/>
        <p:txBody>
          <a:bodyPr/>
          <a:lstStyle/>
          <a:p>
            <a:pPr marL="0">
              <a:buNone/>
            </a:pPr>
            <a:r>
              <a:rPr lang="en-US" dirty="0" smtClean="0"/>
              <a:t>To register for a </a:t>
            </a:r>
            <a:r>
              <a:rPr lang="en-US" dirty="0" err="1" smtClean="0"/>
              <a:t>github</a:t>
            </a:r>
            <a:r>
              <a:rPr lang="en-US" dirty="0" smtClean="0"/>
              <a:t> account, you will need to provide an </a:t>
            </a:r>
            <a:r>
              <a:rPr lang="en-US" dirty="0" err="1" smtClean="0"/>
              <a:t>ssh</a:t>
            </a:r>
            <a:r>
              <a:rPr lang="en-US" dirty="0" smtClean="0"/>
              <a:t> key. This is how </a:t>
            </a:r>
            <a:r>
              <a:rPr lang="en-US" dirty="0" err="1" smtClean="0"/>
              <a:t>github</a:t>
            </a:r>
            <a:r>
              <a:rPr lang="en-US" dirty="0" smtClean="0"/>
              <a:t> will recognize the messages your computer sends.</a:t>
            </a:r>
          </a:p>
          <a:p>
            <a:pPr marL="0">
              <a:buNone/>
            </a:pPr>
            <a:endParaRPr lang="en-US" dirty="0"/>
          </a:p>
          <a:p>
            <a:pPr marL="0">
              <a:buNone/>
            </a:pPr>
            <a:r>
              <a:rPr lang="en-US" dirty="0" smtClean="0"/>
              <a:t>Instructions for generating an </a:t>
            </a:r>
            <a:r>
              <a:rPr lang="en-US" dirty="0" err="1" smtClean="0"/>
              <a:t>ssh</a:t>
            </a:r>
            <a:r>
              <a:rPr lang="en-US" dirty="0" smtClean="0"/>
              <a:t> key for Macs, Linux, and windows are each on the handout.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pPr marL="0">
              <a:buNone/>
            </a:pPr>
            <a:r>
              <a:rPr lang="en-US" dirty="0" smtClean="0"/>
              <a:t>Register for a free </a:t>
            </a:r>
            <a:r>
              <a:rPr lang="en-US" dirty="0" err="1" smtClean="0"/>
              <a:t>github</a:t>
            </a:r>
            <a:r>
              <a:rPr lang="en-US" dirty="0" smtClean="0"/>
              <a:t> account at www.github.com. Create a repository to use for statistics 405. </a:t>
            </a:r>
          </a:p>
          <a:p>
            <a:pPr marL="0">
              <a:buNone/>
            </a:pPr>
            <a:endParaRPr lang="en-US" dirty="0" smtClean="0"/>
          </a:p>
          <a:p>
            <a:pPr marL="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git</a:t>
            </a:r>
            <a:endParaRPr lang="en-US" dirty="0"/>
          </a:p>
        </p:txBody>
      </p:sp>
      <p:sp>
        <p:nvSpPr>
          <p:cNvPr id="3" name="Content Placeholder 2"/>
          <p:cNvSpPr>
            <a:spLocks noGrp="1"/>
          </p:cNvSpPr>
          <p:nvPr>
            <p:ph idx="1"/>
          </p:nvPr>
        </p:nvSpPr>
        <p:spPr>
          <a:xfrm>
            <a:off x="457200" y="1600200"/>
            <a:ext cx="8382000" cy="4525963"/>
          </a:xfrm>
        </p:spPr>
        <p:txBody>
          <a:bodyPr/>
          <a:lstStyle/>
          <a:p>
            <a:pPr>
              <a:buNone/>
            </a:pPr>
            <a:r>
              <a:rPr lang="en-US" dirty="0" smtClean="0"/>
              <a:t>You have now:</a:t>
            </a:r>
          </a:p>
          <a:p>
            <a:pPr marL="514350" indent="-514350">
              <a:buFont typeface="+mj-lt"/>
              <a:buAutoNum type="arabicPeriod"/>
            </a:pPr>
            <a:r>
              <a:rPr lang="en-US" dirty="0" smtClean="0"/>
              <a:t>Installed </a:t>
            </a:r>
            <a:r>
              <a:rPr lang="en-US" dirty="0" err="1" smtClean="0"/>
              <a:t>git</a:t>
            </a:r>
            <a:r>
              <a:rPr lang="en-US" dirty="0" smtClean="0"/>
              <a:t> (before class)</a:t>
            </a:r>
          </a:p>
          <a:p>
            <a:pPr marL="514350" indent="-514350">
              <a:buFont typeface="+mj-lt"/>
              <a:buAutoNum type="arabicPeriod"/>
            </a:pPr>
            <a:r>
              <a:rPr lang="en-US" dirty="0" smtClean="0"/>
              <a:t>Created a repository</a:t>
            </a:r>
          </a:p>
          <a:p>
            <a:pPr marL="514350" indent="-514350">
              <a:buFont typeface="+mj-lt"/>
              <a:buAutoNum type="arabicPeriod"/>
            </a:pPr>
            <a:endParaRPr lang="en-US" dirty="0"/>
          </a:p>
          <a:p>
            <a:pPr marL="0" indent="-514350">
              <a:buNone/>
            </a:pPr>
            <a:r>
              <a:rPr lang="en-US" dirty="0" smtClean="0"/>
              <a:t>Next we want to put our work into the repository and begin collaborating.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init</a:t>
            </a:r>
            <a:endParaRPr lang="en-US" dirty="0"/>
          </a:p>
        </p:txBody>
      </p:sp>
      <p:sp>
        <p:nvSpPr>
          <p:cNvPr id="3" name="Content Placeholder 2"/>
          <p:cNvSpPr>
            <a:spLocks noGrp="1"/>
          </p:cNvSpPr>
          <p:nvPr>
            <p:ph idx="1"/>
          </p:nvPr>
        </p:nvSpPr>
        <p:spPr/>
        <p:txBody>
          <a:bodyPr>
            <a:normAutofit/>
          </a:bodyPr>
          <a:lstStyle/>
          <a:p>
            <a:pPr marL="0">
              <a:buNone/>
            </a:pPr>
            <a:r>
              <a:rPr lang="en-US" dirty="0" err="1" smtClean="0"/>
              <a:t>Git</a:t>
            </a:r>
            <a:r>
              <a:rPr lang="en-US" dirty="0" smtClean="0"/>
              <a:t> does not automatically track every file on your computer. You must tell it which files to monitor.</a:t>
            </a:r>
          </a:p>
          <a:p>
            <a:pPr marL="0">
              <a:buNone/>
            </a:pPr>
            <a:endParaRPr lang="en-US" dirty="0"/>
          </a:p>
          <a:p>
            <a:pPr marL="0">
              <a:buNone/>
            </a:pPr>
            <a:r>
              <a:rPr lang="en-US" dirty="0" smtClean="0"/>
              <a:t>To do this, navigate to the folder you wish </a:t>
            </a:r>
            <a:r>
              <a:rPr lang="en-US" dirty="0" err="1" smtClean="0"/>
              <a:t>git</a:t>
            </a:r>
            <a:r>
              <a:rPr lang="en-US" dirty="0" smtClean="0"/>
              <a:t> to track. </a:t>
            </a:r>
            <a:endParaRPr lang="en-US" dirty="0"/>
          </a:p>
          <a:p>
            <a:pPr marL="0">
              <a:buNone/>
            </a:pPr>
            <a:endParaRPr lang="en-US" dirty="0" smtClean="0"/>
          </a:p>
          <a:p>
            <a:pPr marL="0">
              <a:buNone/>
            </a:pPr>
            <a:r>
              <a:rPr lang="en-US" dirty="0" err="1" smtClean="0">
                <a:latin typeface="Cumberland AMT" pitchFamily="49" charset="0"/>
                <a:cs typeface="Cumberland AMT" pitchFamily="49" charset="0"/>
              </a:rPr>
              <a:t>cd</a:t>
            </a:r>
            <a:r>
              <a:rPr lang="en-US" dirty="0" smtClean="0">
                <a:latin typeface="Cumberland AMT" pitchFamily="49" charset="0"/>
                <a:cs typeface="Cumberland AMT" pitchFamily="49" charset="0"/>
              </a:rPr>
              <a:t> &lt;</a:t>
            </a:r>
            <a:r>
              <a:rPr lang="en-US" dirty="0" err="1" smtClean="0">
                <a:latin typeface="Cumberland AMT" pitchFamily="49" charset="0"/>
                <a:cs typeface="Cumberland AMT" pitchFamily="49" charset="0"/>
              </a:rPr>
              <a:t>filepath</a:t>
            </a:r>
            <a:r>
              <a:rPr lang="en-US" dirty="0" smtClean="0">
                <a:latin typeface="Cumberland AMT" pitchFamily="49" charset="0"/>
                <a:cs typeface="Cumberland AMT" pitchFamily="49" charset="0"/>
              </a:rPr>
              <a:t>&gt;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init</a:t>
            </a:r>
            <a:endParaRPr lang="en-US" dirty="0"/>
          </a:p>
        </p:txBody>
      </p:sp>
      <p:sp>
        <p:nvSpPr>
          <p:cNvPr id="3" name="Content Placeholder 2"/>
          <p:cNvSpPr>
            <a:spLocks noGrp="1"/>
          </p:cNvSpPr>
          <p:nvPr>
            <p:ph idx="1"/>
          </p:nvPr>
        </p:nvSpPr>
        <p:spPr/>
        <p:txBody>
          <a:bodyPr/>
          <a:lstStyle/>
          <a:p>
            <a:pPr>
              <a:buNone/>
            </a:pPr>
            <a:r>
              <a:rPr lang="en-US" dirty="0" smtClean="0"/>
              <a:t>From within this folder run the command:</a:t>
            </a:r>
          </a:p>
          <a:p>
            <a:pPr>
              <a:buNone/>
            </a:pPr>
            <a:endParaRPr lang="en-US" dirty="0"/>
          </a:p>
          <a:p>
            <a:pPr>
              <a:buNone/>
            </a:pPr>
            <a:r>
              <a:rPr lang="en-US" dirty="0" err="1">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init</a:t>
            </a:r>
          </a:p>
          <a:p>
            <a:pPr>
              <a:buNone/>
            </a:pPr>
            <a:endParaRPr lang="en-US" dirty="0">
              <a:latin typeface="Cumberland AMT" pitchFamily="49" charset="0"/>
              <a:cs typeface="Cumberland AMT" pitchFamily="49" charset="0"/>
            </a:endParaRPr>
          </a:p>
          <a:p>
            <a:pPr marL="0">
              <a:buNone/>
            </a:pPr>
            <a:r>
              <a:rPr lang="en-US" dirty="0" smtClean="0">
                <a:latin typeface="Arial" pitchFamily="34" charset="0"/>
                <a:cs typeface="Arial" pitchFamily="34" charset="0"/>
              </a:rPr>
              <a:t>This “</a:t>
            </a:r>
            <a:r>
              <a:rPr lang="en-US" dirty="0" err="1" smtClean="0">
                <a:latin typeface="Arial" pitchFamily="34" charset="0"/>
                <a:cs typeface="Arial" pitchFamily="34" charset="0"/>
              </a:rPr>
              <a:t>inititalizes</a:t>
            </a:r>
            <a:r>
              <a:rPr lang="en-US" dirty="0" smtClean="0">
                <a:latin typeface="Arial" pitchFamily="34" charset="0"/>
                <a:cs typeface="Arial" pitchFamily="34" charset="0"/>
              </a:rPr>
              <a:t>” the folder. </a:t>
            </a:r>
            <a:r>
              <a:rPr lang="en-US" dirty="0" err="1" smtClean="0">
                <a:latin typeface="Arial" pitchFamily="34" charset="0"/>
                <a:cs typeface="Arial" pitchFamily="34" charset="0"/>
              </a:rPr>
              <a:t>Git</a:t>
            </a:r>
            <a:r>
              <a:rPr lang="en-US" dirty="0" smtClean="0">
                <a:latin typeface="Arial" pitchFamily="34" charset="0"/>
                <a:cs typeface="Arial" pitchFamily="34" charset="0"/>
              </a:rPr>
              <a:t> will now pay attention to it and its contents. You only have to run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init </a:t>
            </a:r>
            <a:r>
              <a:rPr lang="en-US" dirty="0" smtClean="0">
                <a:latin typeface="Arial" pitchFamily="34" charset="0"/>
                <a:cs typeface="Arial" pitchFamily="34" charset="0"/>
              </a:rPr>
              <a:t>once per lifetime of a folder.</a:t>
            </a:r>
            <a:endParaRPr lang="en-US"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to </a:t>
            </a:r>
            <a:r>
              <a:rPr lang="en-US" dirty="0" err="1" smtClean="0"/>
              <a:t>github</a:t>
            </a:r>
            <a:endParaRPr lang="en-US" dirty="0"/>
          </a:p>
        </p:txBody>
      </p:sp>
      <p:sp>
        <p:nvSpPr>
          <p:cNvPr id="3" name="Content Placeholder 2"/>
          <p:cNvSpPr>
            <a:spLocks noGrp="1"/>
          </p:cNvSpPr>
          <p:nvPr>
            <p:ph idx="1"/>
          </p:nvPr>
        </p:nvSpPr>
        <p:spPr>
          <a:xfrm>
            <a:off x="228600" y="1600200"/>
            <a:ext cx="8686800" cy="5105400"/>
          </a:xfrm>
        </p:spPr>
        <p:txBody>
          <a:bodyPr>
            <a:normAutofit fontScale="92500" lnSpcReduction="10000"/>
          </a:bodyPr>
          <a:lstStyle/>
          <a:p>
            <a:pPr marL="0">
              <a:buNone/>
            </a:pPr>
            <a:r>
              <a:rPr lang="en-US" dirty="0" smtClean="0"/>
              <a:t>To link the folder to your </a:t>
            </a:r>
            <a:r>
              <a:rPr lang="en-US" dirty="0" err="1" smtClean="0"/>
              <a:t>github</a:t>
            </a:r>
            <a:r>
              <a:rPr lang="en-US" dirty="0" smtClean="0"/>
              <a:t> repository, run the command:</a:t>
            </a:r>
          </a:p>
          <a:p>
            <a:pPr marL="0">
              <a:buNone/>
            </a:pPr>
            <a:endParaRPr lang="en-US" dirty="0" smtClean="0"/>
          </a:p>
          <a:p>
            <a:pPr marL="0">
              <a:buNone/>
            </a:pPr>
            <a:r>
              <a:rPr lang="en-US" dirty="0" err="1">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remote add origin   	git@github.com:&lt;username&gt;/</a:t>
            </a:r>
          </a:p>
          <a:p>
            <a:pPr marL="0">
              <a:buNone/>
            </a:pPr>
            <a:r>
              <a:rPr lang="en-US" dirty="0">
                <a:latin typeface="Cumberland AMT" pitchFamily="49" charset="0"/>
                <a:cs typeface="Cumberland AMT" pitchFamily="49" charset="0"/>
              </a:rPr>
              <a:t>	</a:t>
            </a:r>
            <a:r>
              <a:rPr lang="en-US" dirty="0" smtClean="0">
                <a:latin typeface="Cumberland AMT" pitchFamily="49" charset="0"/>
                <a:cs typeface="Cumberland AMT" pitchFamily="49" charset="0"/>
              </a:rPr>
              <a:t>&lt;</a:t>
            </a:r>
            <a:r>
              <a:rPr lang="en-US" dirty="0" err="1" smtClean="0">
                <a:latin typeface="Cumberland AMT" pitchFamily="49" charset="0"/>
                <a:cs typeface="Cumberland AMT" pitchFamily="49" charset="0"/>
              </a:rPr>
              <a:t>repositoryname</a:t>
            </a:r>
            <a:r>
              <a:rPr lang="en-US" dirty="0" smtClean="0">
                <a:latin typeface="Cumberland AMT" pitchFamily="49" charset="0"/>
                <a:cs typeface="Cumberland AMT" pitchFamily="49" charset="0"/>
              </a:rPr>
              <a:t>&gt;.</a:t>
            </a:r>
            <a:r>
              <a:rPr lang="en-US" dirty="0" err="1" smtClean="0">
                <a:latin typeface="Cumberland AMT" pitchFamily="49" charset="0"/>
                <a:cs typeface="Cumberland AMT" pitchFamily="49" charset="0"/>
              </a:rPr>
              <a:t>git</a:t>
            </a:r>
            <a:endParaRPr lang="en-US" dirty="0" smtClean="0">
              <a:latin typeface="Cumberland AMT" pitchFamily="49" charset="0"/>
              <a:cs typeface="Cumberland AMT" pitchFamily="49" charset="0"/>
            </a:endParaRPr>
          </a:p>
          <a:p>
            <a:pPr marL="0">
              <a:buNone/>
            </a:pPr>
            <a:endParaRPr lang="en-US" dirty="0" smtClean="0">
              <a:latin typeface="Cumberland AMT" pitchFamily="49" charset="0"/>
              <a:cs typeface="Cumberland AMT" pitchFamily="49" charset="0"/>
            </a:endParaRPr>
          </a:p>
          <a:p>
            <a:pPr marL="0">
              <a:buNone/>
            </a:pPr>
            <a:r>
              <a:rPr lang="en-US" dirty="0" smtClean="0">
                <a:cs typeface="Cumberland AMT" pitchFamily="49" charset="0"/>
              </a:rPr>
              <a:t>(all one line) Your username and repository name are in the address bar of the </a:t>
            </a:r>
            <a:r>
              <a:rPr lang="en-US" dirty="0" err="1" smtClean="0">
                <a:cs typeface="Cumberland AMT" pitchFamily="49" charset="0"/>
              </a:rPr>
              <a:t>github</a:t>
            </a:r>
            <a:r>
              <a:rPr lang="en-US" dirty="0" smtClean="0">
                <a:cs typeface="Cumberland AMT" pitchFamily="49" charset="0"/>
              </a:rPr>
              <a:t> webpage. Like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init</a:t>
            </a:r>
            <a:r>
              <a:rPr lang="en-US" dirty="0" smtClean="0">
                <a:cs typeface="Cumberland AMT" pitchFamily="49" charset="0"/>
              </a:rPr>
              <a:t>, this command only needs to be run once. Note: don’t include the &lt;&gt; symbols.</a:t>
            </a:r>
            <a:endParaRPr lang="en-US" dirty="0">
              <a:cs typeface="Cumberland AMT"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448800" cy="7010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pPr>
              <a:buNone/>
            </a:pPr>
            <a:r>
              <a:rPr lang="en-US" dirty="0" smtClean="0"/>
              <a:t>Create a new folder to track with </a:t>
            </a:r>
            <a:r>
              <a:rPr lang="en-US" dirty="0" err="1" smtClean="0"/>
              <a:t>git</a:t>
            </a:r>
            <a:r>
              <a:rPr lang="en-US" dirty="0" smtClean="0"/>
              <a:t>. Place your </a:t>
            </a:r>
            <a:r>
              <a:rPr lang="en-US" dirty="0" err="1" smtClean="0"/>
              <a:t>git-project.r</a:t>
            </a:r>
            <a:r>
              <a:rPr lang="en-US" dirty="0" smtClean="0"/>
              <a:t> code and git-template.tex files into it. Initialize the folder and link it to the repository.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US" dirty="0" smtClean="0"/>
              <a:t>Starting a group project</a:t>
            </a:r>
          </a:p>
          <a:p>
            <a:pPr marL="514350" indent="-514350">
              <a:buFont typeface="+mj-lt"/>
              <a:buAutoNum type="arabicPeriod"/>
            </a:pPr>
            <a:r>
              <a:rPr lang="en-US" dirty="0" smtClean="0"/>
              <a:t>Why </a:t>
            </a:r>
            <a:r>
              <a:rPr lang="en-US" dirty="0" err="1" smtClean="0"/>
              <a:t>git</a:t>
            </a:r>
            <a:r>
              <a:rPr lang="en-US" dirty="0" smtClean="0"/>
              <a:t>?</a:t>
            </a:r>
          </a:p>
          <a:p>
            <a:pPr marL="514350" indent="-514350">
              <a:buFont typeface="+mj-lt"/>
              <a:buAutoNum type="arabicPeriod"/>
            </a:pPr>
            <a:r>
              <a:rPr lang="en-US" dirty="0" smtClean="0"/>
              <a:t>What </a:t>
            </a:r>
            <a:r>
              <a:rPr lang="en-US" dirty="0" err="1" smtClean="0"/>
              <a:t>git</a:t>
            </a:r>
            <a:r>
              <a:rPr lang="en-US" dirty="0" smtClean="0"/>
              <a:t> does</a:t>
            </a:r>
          </a:p>
          <a:p>
            <a:pPr marL="514350" indent="-514350">
              <a:buFont typeface="+mj-lt"/>
              <a:buAutoNum type="arabicPeriod"/>
            </a:pPr>
            <a:r>
              <a:rPr lang="en-US" dirty="0" smtClean="0"/>
              <a:t>Setting up </a:t>
            </a:r>
            <a:r>
              <a:rPr lang="en-US" dirty="0" err="1" smtClean="0"/>
              <a:t>git</a:t>
            </a:r>
            <a:r>
              <a:rPr lang="en-US" dirty="0" smtClean="0"/>
              <a:t> </a:t>
            </a:r>
          </a:p>
          <a:p>
            <a:pPr marL="514350" indent="-514350">
              <a:buFont typeface="+mj-lt"/>
              <a:buAutoNum type="arabicPeriod"/>
            </a:pPr>
            <a:r>
              <a:rPr lang="en-US" dirty="0" smtClean="0"/>
              <a:t>Using </a:t>
            </a:r>
            <a:r>
              <a:rPr lang="en-US" dirty="0" err="1" smtClean="0"/>
              <a:t>git</a:t>
            </a:r>
            <a:endParaRPr lang="en-US" dirty="0" smtClean="0"/>
          </a:p>
          <a:p>
            <a:pPr marL="514350" indent="-514350">
              <a:buNone/>
            </a:pPr>
            <a:endParaRPr lang="en-US" dirty="0" smtClean="0"/>
          </a:p>
          <a:p>
            <a:pPr marL="514350" indent="-514350">
              <a:buFont typeface="+mj-lt"/>
              <a:buAutoNum type="arabicPeriod"/>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a:t>
            </a:r>
            <a:endParaRPr lang="en-US" dirty="0"/>
          </a:p>
        </p:txBody>
      </p:sp>
      <p:sp>
        <p:nvSpPr>
          <p:cNvPr id="3" name="Content Placeholder 2"/>
          <p:cNvSpPr>
            <a:spLocks noGrp="1"/>
          </p:cNvSpPr>
          <p:nvPr>
            <p:ph idx="1"/>
          </p:nvPr>
        </p:nvSpPr>
        <p:spPr/>
        <p:txBody>
          <a:bodyPr/>
          <a:lstStyle/>
          <a:p>
            <a:pPr marL="0">
              <a:buNone/>
            </a:pPr>
            <a:r>
              <a:rPr lang="en-US" dirty="0" smtClean="0"/>
              <a:t>At some point you may want to collaborate with a researcher who already has files in a </a:t>
            </a:r>
            <a:r>
              <a:rPr lang="en-US" dirty="0" err="1" smtClean="0"/>
              <a:t>github</a:t>
            </a:r>
            <a:r>
              <a:rPr lang="en-US" dirty="0" smtClean="0"/>
              <a:t> repository.</a:t>
            </a:r>
          </a:p>
          <a:p>
            <a:pPr marL="0">
              <a:buNone/>
            </a:pPr>
            <a:endParaRPr lang="en-US" dirty="0"/>
          </a:p>
          <a:p>
            <a:pPr marL="0">
              <a:buNone/>
            </a:pPr>
            <a:r>
              <a:rPr lang="en-US" dirty="0" smtClean="0"/>
              <a:t>To copy these files to your computer, link the files to the </a:t>
            </a:r>
            <a:r>
              <a:rPr lang="en-US" dirty="0" err="1" smtClean="0"/>
              <a:t>github</a:t>
            </a:r>
            <a:r>
              <a:rPr lang="en-US" dirty="0" smtClean="0"/>
              <a:t> repository, and tell </a:t>
            </a:r>
            <a:r>
              <a:rPr lang="en-US" dirty="0" err="1" smtClean="0"/>
              <a:t>git</a:t>
            </a:r>
            <a:r>
              <a:rPr lang="en-US" dirty="0" smtClean="0"/>
              <a:t> to start monitoring them, all with the same command: Create a folder and from within it run: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a:t>
            </a:r>
            <a:endParaRPr lang="en-US" dirty="0"/>
          </a:p>
        </p:txBody>
      </p:sp>
      <p:sp>
        <p:nvSpPr>
          <p:cNvPr id="3" name="Content Placeholder 2"/>
          <p:cNvSpPr>
            <a:spLocks noGrp="1"/>
          </p:cNvSpPr>
          <p:nvPr>
            <p:ph idx="1"/>
          </p:nvPr>
        </p:nvSpPr>
        <p:spPr/>
        <p:txBody>
          <a:bodyPr>
            <a:normAutofit fontScale="92500"/>
          </a:bodyPr>
          <a:lstStyle/>
          <a:p>
            <a:pPr>
              <a:buNone/>
            </a:pPr>
            <a:r>
              <a:rPr lang="en-US" dirty="0" err="1">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clone git://github.com/&lt;username&gt;/&lt;repository&gt;.git</a:t>
            </a:r>
          </a:p>
          <a:p>
            <a:pPr>
              <a:buNone/>
            </a:pPr>
            <a:endParaRPr lang="en-US" dirty="0">
              <a:latin typeface="Cumberland AMT" pitchFamily="49" charset="0"/>
              <a:cs typeface="Cumberland AMT" pitchFamily="49" charset="0"/>
            </a:endParaRPr>
          </a:p>
          <a:p>
            <a:pPr marL="0">
              <a:buNone/>
            </a:pPr>
            <a:r>
              <a:rPr lang="en-US" dirty="0" smtClean="0">
                <a:cs typeface="Cumberland AMT" pitchFamily="49" charset="0"/>
              </a:rPr>
              <a:t>(Also all one line). The address that you’ll need after “clone” is the same address that appears on the researcher’s </a:t>
            </a:r>
            <a:r>
              <a:rPr lang="en-US" dirty="0" err="1" smtClean="0">
                <a:cs typeface="Cumberland AMT" pitchFamily="49" charset="0"/>
              </a:rPr>
              <a:t>github</a:t>
            </a:r>
            <a:r>
              <a:rPr lang="en-US" dirty="0" smtClean="0">
                <a:cs typeface="Cumberland AMT" pitchFamily="49" charset="0"/>
              </a:rPr>
              <a:t> repository page in the first box down. Like</a:t>
            </a:r>
            <a:r>
              <a:rPr lang="en-US" dirty="0" smtClean="0">
                <a:latin typeface="Cumberland AMT" pitchFamily="49" charset="0"/>
                <a:cs typeface="Cumberland AMT" pitchFamily="49" charset="0"/>
              </a:rPr>
              <a:t> init </a:t>
            </a:r>
            <a:r>
              <a:rPr lang="en-US" dirty="0" smtClean="0">
                <a:cs typeface="Cumberland AMT" pitchFamily="49" charset="0"/>
              </a:rPr>
              <a:t>and </a:t>
            </a:r>
            <a:r>
              <a:rPr lang="en-US" dirty="0" smtClean="0">
                <a:latin typeface="Cumberland AMT" pitchFamily="49" charset="0"/>
                <a:cs typeface="Cumberland AMT" pitchFamily="49" charset="0"/>
              </a:rPr>
              <a:t>remote</a:t>
            </a:r>
            <a:r>
              <a:rPr lang="en-US" dirty="0" smtClean="0">
                <a:cs typeface="Cumberland AMT" pitchFamily="49" charset="0"/>
              </a:rPr>
              <a:t>, this command only needs to be run once per folder.</a:t>
            </a:r>
            <a:endParaRPr lang="en-US" dirty="0">
              <a:cs typeface="Cumberland AMT"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pPr>
              <a:buNone/>
            </a:pPr>
            <a:r>
              <a:rPr lang="en-US" dirty="0" smtClean="0"/>
              <a:t>Decide with your partner which repository to use (theirs or yours). Help the partner who does not own the repository to clone it to a folder on </a:t>
            </a:r>
            <a:r>
              <a:rPr lang="en-US" smtClean="0"/>
              <a:t>their computer.</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status and </a:t>
            </a:r>
            <a:r>
              <a:rPr lang="en-US" dirty="0" err="1" smtClean="0"/>
              <a:t>git</a:t>
            </a:r>
            <a:r>
              <a:rPr lang="en-US" dirty="0" smtClean="0"/>
              <a:t> diff</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–m</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push</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conflicts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pull</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mistakes – </a:t>
            </a:r>
            <a:r>
              <a:rPr lang="en-US" dirty="0" err="1" smtClean="0"/>
              <a:t>git</a:t>
            </a:r>
            <a:r>
              <a:rPr lang="en-US" dirty="0" smtClean="0"/>
              <a:t> reset</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0"/>
            <a:ext cx="8229600" cy="4876800"/>
          </a:xfrm>
        </p:spPr>
        <p:txBody>
          <a:bodyPr>
            <a:normAutofit/>
          </a:bodyPr>
          <a:lstStyle/>
          <a:p>
            <a:r>
              <a:rPr lang="en-US" sz="4400" dirty="0" smtClean="0"/>
              <a:t>Download </a:t>
            </a:r>
            <a:r>
              <a:rPr lang="en-US" sz="4400" dirty="0" err="1" smtClean="0"/>
              <a:t>git-project.r</a:t>
            </a:r>
            <a:r>
              <a:rPr lang="en-US" sz="4400" dirty="0" smtClean="0"/>
              <a:t> and git-template.tex</a:t>
            </a:r>
          </a:p>
          <a:p>
            <a:endParaRPr lang="en-US" sz="4400" dirty="0" smtClean="0"/>
          </a:p>
          <a:p>
            <a:r>
              <a:rPr lang="en-US" sz="4400" dirty="0" smtClean="0"/>
              <a:t>Download baby-names.csv</a:t>
            </a:r>
          </a:p>
          <a:p>
            <a:endParaRPr lang="en-US" sz="4400" dirty="0" smtClean="0"/>
          </a:p>
          <a:p>
            <a:r>
              <a:rPr lang="en-US" sz="4400" dirty="0" smtClean="0"/>
              <a:t>What does </a:t>
            </a:r>
            <a:r>
              <a:rPr lang="en-US" sz="4400" dirty="0" err="1" smtClean="0"/>
              <a:t>git-project.r</a:t>
            </a:r>
            <a:r>
              <a:rPr lang="en-US" sz="4400" dirty="0" smtClean="0"/>
              <a:t> do?</a:t>
            </a:r>
            <a:endParaRPr lang="en-US" sz="4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gitignore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gitconfig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benefits of </a:t>
            </a:r>
            <a:r>
              <a:rPr lang="en-US" dirty="0" err="1" smtClean="0"/>
              <a:t>git</a:t>
            </a:r>
            <a:r>
              <a:rPr lang="en-US" dirty="0" smtClean="0"/>
              <a:t> and </a:t>
            </a:r>
            <a:r>
              <a:rPr lang="en-US" dirty="0" err="1" smtClean="0"/>
              <a:t>github</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that have worked well for me</a:t>
            </a:r>
            <a:endParaRPr lang="en-US" dirty="0"/>
          </a:p>
        </p:txBody>
      </p:sp>
      <p:sp>
        <p:nvSpPr>
          <p:cNvPr id="3" name="Content Placeholder 2"/>
          <p:cNvSpPr>
            <a:spLocks noGrp="1"/>
          </p:cNvSpPr>
          <p:nvPr>
            <p:ph idx="1"/>
          </p:nvPr>
        </p:nvSpPr>
        <p:spPr/>
        <p:txBody>
          <a:bodyPr>
            <a:normAutofit lnSpcReduction="10000"/>
          </a:bodyPr>
          <a:lstStyle/>
          <a:p>
            <a:r>
              <a:rPr lang="en-US" dirty="0" smtClean="0"/>
              <a:t>Use the Issues tab to maintain an updated to do list and to divide up work and to discuss problems in the code.</a:t>
            </a:r>
          </a:p>
          <a:p>
            <a:endParaRPr lang="en-US" dirty="0"/>
          </a:p>
          <a:p>
            <a:r>
              <a:rPr lang="en-US" dirty="0" smtClean="0"/>
              <a:t>Use the commits tab to see previous versions of the files as well as who has changed what.</a:t>
            </a:r>
          </a:p>
          <a:p>
            <a:endParaRPr lang="en-US" dirty="0"/>
          </a:p>
          <a:p>
            <a:r>
              <a:rPr lang="en-US" dirty="0" smtClean="0"/>
              <a:t>Don’t slack! The commit history and impact graph reveals who’s working and who is not.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143000" y="0"/>
            <a:ext cx="6853465" cy="682083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git-project.r</a:t>
            </a:r>
            <a:r>
              <a:rPr lang="en-US" dirty="0" smtClean="0"/>
              <a:t>. code to make a graph that shows the percentage of children with your name by year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Group projects</a:t>
            </a:r>
            <a:endParaRPr lang="en-US" sz="4800" dirty="0"/>
          </a:p>
        </p:txBody>
      </p:sp>
      <p:sp>
        <p:nvSpPr>
          <p:cNvPr id="3" name="Content Placeholder 2"/>
          <p:cNvSpPr>
            <a:spLocks noGrp="1"/>
          </p:cNvSpPr>
          <p:nvPr>
            <p:ph idx="1"/>
          </p:nvPr>
        </p:nvSpPr>
        <p:spPr/>
        <p:txBody>
          <a:bodyPr>
            <a:normAutofit lnSpcReduction="10000"/>
          </a:bodyPr>
          <a:lstStyle/>
          <a:p>
            <a:pPr marL="0">
              <a:buNone/>
            </a:pPr>
            <a:r>
              <a:rPr lang="en-US" dirty="0" smtClean="0"/>
              <a:t>Working on our own is simple. But what if we wish to pool our efforts?</a:t>
            </a:r>
          </a:p>
          <a:p>
            <a:pPr marL="0">
              <a:buNone/>
            </a:pPr>
            <a:endParaRPr lang="en-US" dirty="0" smtClean="0"/>
          </a:p>
          <a:p>
            <a:r>
              <a:rPr lang="en-US" dirty="0" smtClean="0"/>
              <a:t>Pair up with a partner</a:t>
            </a:r>
          </a:p>
          <a:p>
            <a:endParaRPr lang="en-US" dirty="0" smtClean="0"/>
          </a:p>
          <a:p>
            <a:r>
              <a:rPr lang="en-US" dirty="0"/>
              <a:t>O</a:t>
            </a:r>
            <a:r>
              <a:rPr lang="en-US" dirty="0" smtClean="0"/>
              <a:t>ur goal: to create a one page report about your two names. Include a graph that compares the popularity of each name over time.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905000" y="0"/>
            <a:ext cx="5324400" cy="6858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1143000"/>
          </a:xfrm>
        </p:spPr>
        <p:txBody>
          <a:bodyPr/>
          <a:lstStyle/>
          <a:p>
            <a:pPr>
              <a:buNone/>
            </a:pPr>
            <a:r>
              <a:rPr lang="en-US" dirty="0" smtClean="0"/>
              <a:t>Caveat: you must each work from your own computer. </a:t>
            </a:r>
            <a:endParaRPr lang="en-US" dirty="0"/>
          </a:p>
        </p:txBody>
      </p:sp>
      <p:sp>
        <p:nvSpPr>
          <p:cNvPr id="4" name="Rectangle 3"/>
          <p:cNvSpPr/>
          <p:nvPr/>
        </p:nvSpPr>
        <p:spPr>
          <a:xfrm>
            <a:off x="0" y="1066800"/>
            <a:ext cx="9144000" cy="5791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5" name="TextBox 4"/>
          <p:cNvSpPr txBox="1"/>
          <p:nvPr/>
        </p:nvSpPr>
        <p:spPr>
          <a:xfrm>
            <a:off x="762000" y="2438400"/>
            <a:ext cx="8001000" cy="3539430"/>
          </a:xfrm>
          <a:prstGeom prst="rect">
            <a:avLst/>
          </a:prstGeom>
          <a:noFill/>
        </p:spPr>
        <p:txBody>
          <a:bodyPr wrap="square" rtlCol="0">
            <a:spAutoFit/>
          </a:bodyPr>
          <a:lstStyle/>
          <a:p>
            <a:endParaRPr lang="en-US" sz="3200" dirty="0" smtClean="0"/>
          </a:p>
          <a:p>
            <a:r>
              <a:rPr lang="en-US" sz="3200" dirty="0" smtClean="0"/>
              <a:t>How would you exchange information? How many people could work on the code at once? How would you back up your work? What difficulties might you encounter?</a:t>
            </a:r>
          </a:p>
          <a:p>
            <a:endParaRPr lang="en-US" sz="3200" dirty="0"/>
          </a:p>
          <a:p>
            <a:r>
              <a:rPr lang="en-US" sz="3200" dirty="0" smtClean="0"/>
              <a:t>Pair up and brainstorm for 2 minutes</a:t>
            </a:r>
            <a:endParaRPr lang="en-US" sz="3200" dirty="0"/>
          </a:p>
        </p:txBody>
      </p:sp>
      <p:sp>
        <p:nvSpPr>
          <p:cNvPr id="7" name="TextBox 6"/>
          <p:cNvSpPr txBox="1"/>
          <p:nvPr/>
        </p:nvSpPr>
        <p:spPr>
          <a:xfrm>
            <a:off x="609600" y="1447800"/>
            <a:ext cx="7696200" cy="923330"/>
          </a:xfrm>
          <a:prstGeom prst="rect">
            <a:avLst/>
          </a:prstGeom>
          <a:noFill/>
        </p:spPr>
        <p:txBody>
          <a:bodyPr wrap="square" rtlCol="0">
            <a:spAutoFit/>
          </a:bodyPr>
          <a:lstStyle/>
          <a:p>
            <a:pPr algn="ctr"/>
            <a:r>
              <a:rPr lang="en-US" sz="5400" dirty="0" smtClean="0"/>
              <a:t>Brainstorm</a:t>
            </a:r>
            <a:endParaRPr lang="en-US" sz="5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3" name="Content Placeholder 2"/>
          <p:cNvSpPr>
            <a:spLocks noGrp="1"/>
          </p:cNvSpPr>
          <p:nvPr>
            <p:ph idx="1"/>
          </p:nvPr>
        </p:nvSpPr>
        <p:spPr>
          <a:xfrm>
            <a:off x="762000" y="4572000"/>
            <a:ext cx="7848600" cy="1676400"/>
          </a:xfrm>
        </p:spPr>
        <p:txBody>
          <a:bodyPr>
            <a:normAutofit fontScale="92500" lnSpcReduction="10000"/>
          </a:bodyPr>
          <a:lstStyle/>
          <a:p>
            <a:pPr marL="0">
              <a:buNone/>
            </a:pPr>
            <a:r>
              <a:rPr lang="en-US" sz="3900" dirty="0" err="1" smtClean="0"/>
              <a:t>Git</a:t>
            </a:r>
            <a:r>
              <a:rPr lang="en-US" sz="3900" dirty="0" smtClean="0"/>
              <a:t> is a program that makes project management easier. </a:t>
            </a:r>
            <a:r>
              <a:rPr lang="en-US" sz="3900" dirty="0" err="1" smtClean="0"/>
              <a:t>Github</a:t>
            </a:r>
            <a:r>
              <a:rPr lang="en-US" sz="3900" dirty="0" smtClean="0"/>
              <a:t> is a website that makes using </a:t>
            </a:r>
            <a:r>
              <a:rPr lang="en-US" sz="3900" dirty="0" err="1" smtClean="0"/>
              <a:t>git</a:t>
            </a:r>
            <a:r>
              <a:rPr lang="en-US" sz="3900" dirty="0" smtClean="0"/>
              <a:t> easier.</a:t>
            </a:r>
          </a:p>
          <a:p>
            <a:pPr>
              <a:buNone/>
            </a:pPr>
            <a:endParaRPr lang="en-US" dirty="0"/>
          </a:p>
        </p:txBody>
      </p:sp>
      <p:pic>
        <p:nvPicPr>
          <p:cNvPr id="3078" name="Picture 6"/>
          <p:cNvPicPr>
            <a:picLocks noChangeAspect="1" noChangeArrowheads="1"/>
          </p:cNvPicPr>
          <p:nvPr/>
        </p:nvPicPr>
        <p:blipFill>
          <a:blip r:embed="rId2"/>
          <a:srcRect/>
          <a:stretch>
            <a:fillRect/>
          </a:stretch>
        </p:blipFill>
        <p:spPr bwMode="auto">
          <a:xfrm>
            <a:off x="3124200" y="1371600"/>
            <a:ext cx="2895600" cy="28956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TotalTime>
  <Words>836</Words>
  <Application>Microsoft Office PowerPoint</Application>
  <PresentationFormat>On-screen Show (4:3)</PresentationFormat>
  <Paragraphs>98</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Stat 405</vt:lpstr>
      <vt:lpstr>Slide 2</vt:lpstr>
      <vt:lpstr>Slide 3</vt:lpstr>
      <vt:lpstr>Slide 4</vt:lpstr>
      <vt:lpstr>Your turn</vt:lpstr>
      <vt:lpstr>Group projects</vt:lpstr>
      <vt:lpstr>Slide 7</vt:lpstr>
      <vt:lpstr>Slide 8</vt:lpstr>
      <vt:lpstr>Git</vt:lpstr>
      <vt:lpstr>What does git do?</vt:lpstr>
      <vt:lpstr>Slide 11</vt:lpstr>
      <vt:lpstr>Github</vt:lpstr>
      <vt:lpstr>Creating ssh key</vt:lpstr>
      <vt:lpstr>Your turn</vt:lpstr>
      <vt:lpstr>Using git</vt:lpstr>
      <vt:lpstr>Git init</vt:lpstr>
      <vt:lpstr>Git init</vt:lpstr>
      <vt:lpstr>Linking to github</vt:lpstr>
      <vt:lpstr>Your turn</vt:lpstr>
      <vt:lpstr>Git clone</vt:lpstr>
      <vt:lpstr>Git clone</vt:lpstr>
      <vt:lpstr>Your turn</vt:lpstr>
      <vt:lpstr>git status and git diff</vt:lpstr>
      <vt:lpstr>Git add</vt:lpstr>
      <vt:lpstr>Git commit –m</vt:lpstr>
      <vt:lpstr>Git push</vt:lpstr>
      <vt:lpstr>Merging conflicts</vt:lpstr>
      <vt:lpstr>git pull</vt:lpstr>
      <vt:lpstr>Dealing with mistakes – git reset</vt:lpstr>
      <vt:lpstr>.gitignore</vt:lpstr>
      <vt:lpstr>.gitconfig</vt:lpstr>
      <vt:lpstr>Other benefits of git and github</vt:lpstr>
      <vt:lpstr>Things that have worked well for me</vt:lpstr>
    </vt:vector>
  </TitlesOfParts>
  <Company>Rice Unviersity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405</dc:title>
  <dc:creator>gg7</dc:creator>
  <cp:lastModifiedBy>gg7</cp:lastModifiedBy>
  <cp:revision>29</cp:revision>
  <dcterms:created xsi:type="dcterms:W3CDTF">2009-10-16T19:09:03Z</dcterms:created>
  <dcterms:modified xsi:type="dcterms:W3CDTF">2009-10-16T23:02:08Z</dcterms:modified>
</cp:coreProperties>
</file>