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6" r:id="rId5"/>
    <p:sldId id="281" r:id="rId6"/>
    <p:sldId id="267" r:id="rId7"/>
    <p:sldId id="279" r:id="rId8"/>
    <p:sldId id="280" r:id="rId9"/>
    <p:sldId id="278" r:id="rId10"/>
    <p:sldId id="265" r:id="rId11"/>
    <p:sldId id="259" r:id="rId12"/>
    <p:sldId id="260" r:id="rId13"/>
    <p:sldId id="261" r:id="rId14"/>
    <p:sldId id="271" r:id="rId15"/>
    <p:sldId id="262" r:id="rId16"/>
    <p:sldId id="263" r:id="rId17"/>
    <p:sldId id="270" r:id="rId18"/>
    <p:sldId id="268" r:id="rId19"/>
    <p:sldId id="269" r:id="rId20"/>
    <p:sldId id="272" r:id="rId21"/>
    <p:sldId id="273" r:id="rId22"/>
    <p:sldId id="274" r:id="rId23"/>
    <p:sldId id="257" r:id="rId24"/>
    <p:sldId id="277" r:id="rId25"/>
    <p:sldId id="27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englishresources.com/31-2/student-section/student-handouts/signposts-test/" TargetMode="External"/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s.pearsoncustom.com/pls_1256647969_pwo/217/55693/14257453.cw/content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o.r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5337" y="179052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workflow on PM process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Targets Definition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87624" y="1016732"/>
          <a:ext cx="67687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469677"/>
                <a:gridCol w="29309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Story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Information &amp; facts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Dynamic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storyline addressed to personal needs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Visualization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Clear bullets,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charts or tables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Pictorial slides.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Requires high efforts to collate.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3429000"/>
            <a:ext cx="0" cy="2232248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19872" y="4473116"/>
            <a:ext cx="2300064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1920" y="3212976"/>
            <a:ext cx="262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Formal:</a:t>
            </a:r>
          </a:p>
          <a:p>
            <a:r>
              <a:rPr lang="en-US" dirty="0" smtClean="0"/>
              <a:t>High effort – win or loose.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80012" y="5373216"/>
            <a:ext cx="12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Informal:</a:t>
            </a:r>
          </a:p>
          <a:p>
            <a:r>
              <a:rPr lang="en-US" dirty="0" smtClean="0"/>
              <a:t>Low effort.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47539" y="4293096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Info:</a:t>
            </a:r>
          </a:p>
          <a:p>
            <a:r>
              <a:rPr lang="en-US" dirty="0" smtClean="0"/>
              <a:t>Share.</a:t>
            </a:r>
          </a:p>
          <a:p>
            <a:r>
              <a:rPr lang="en-US" dirty="0" smtClean="0"/>
              <a:t>Discuss.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32140" y="4293096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Pitch:</a:t>
            </a:r>
          </a:p>
          <a:p>
            <a:r>
              <a:rPr lang="en-US" dirty="0" smtClean="0"/>
              <a:t>Activate the audience.</a:t>
            </a:r>
          </a:p>
          <a:p>
            <a:r>
              <a:rPr lang="en-US" dirty="0" smtClean="0"/>
              <a:t>Win.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653468" y="3975652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0" name="Oval 19"/>
          <p:cNvSpPr/>
          <p:nvPr/>
        </p:nvSpPr>
        <p:spPr>
          <a:xfrm>
            <a:off x="4362460" y="4137990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954157" y="3213179"/>
            <a:ext cx="1745634" cy="682960"/>
          </a:xfrm>
          <a:prstGeom prst="wedgeRoundRectCallout">
            <a:avLst>
              <a:gd name="adj1" fmla="val 114622"/>
              <a:gd name="adj2" fmla="val 8510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(read and learn)</a:t>
            </a:r>
            <a:endParaRPr lang="en-GB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808923" y="5582005"/>
            <a:ext cx="2027242" cy="682960"/>
          </a:xfrm>
          <a:prstGeom prst="wedgeRoundRectCallout">
            <a:avLst>
              <a:gd name="adj1" fmla="val 82548"/>
              <a:gd name="adj2" fmla="val -24088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Staged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(listen, watch and learn)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99184" y="1451414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355574" y="4273826"/>
            <a:ext cx="1316326" cy="120740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Wide audience 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68547" y="603085"/>
            <a:ext cx="2103009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415615" y="2323514"/>
            <a:ext cx="1152128" cy="1008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This presentation</a:t>
            </a:r>
            <a:endParaRPr lang="en-GB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24128" y="4161822"/>
            <a:ext cx="1015496" cy="1355410"/>
            <a:chOff x="5724128" y="4161822"/>
            <a:chExt cx="1015496" cy="1355410"/>
          </a:xfrm>
        </p:grpSpPr>
        <p:pic>
          <p:nvPicPr>
            <p:cNvPr id="1026" name="Picture 2" descr="D:\DL.150210\logo apple blue_aqua_apple_log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4161822"/>
              <a:ext cx="1015496" cy="135541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5844209" y="4850295"/>
              <a:ext cx="7609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Visionary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19200" y="1736812"/>
            <a:ext cx="108012" cy="612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67544" y="1988840"/>
            <a:ext cx="108012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39180" y="1844824"/>
            <a:ext cx="108012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Market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Operational risks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KPI break-down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Sales Prognosis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 Situation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Environment &amp; its impact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Challenges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32-Point Star 21"/>
          <p:cNvSpPr/>
          <p:nvPr/>
        </p:nvSpPr>
        <p:spPr>
          <a:xfrm>
            <a:off x="0" y="0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9532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9532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1540" y="2060848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11560" y="1952836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83196" y="1880828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63888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63888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599892" y="2060848"/>
            <a:ext cx="1080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707904" y="2060848"/>
            <a:ext cx="10801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815916" y="1916832"/>
            <a:ext cx="18002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5936" y="191683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59532" y="2780928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599892" y="2744924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99892" y="3537012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71900" y="3248980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851920" y="3140968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023556" y="3068960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4103948" y="4437112"/>
            <a:ext cx="2556284" cy="1692188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You may find appropriate to move certain items to e.g. action plan.</a:t>
            </a:r>
            <a:endParaRPr lang="en-GB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624228" y="1592796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Topic/Headline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Core message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Goal / Next steps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Benefits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we employ this action plan we shall win…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 want you to do the following…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0" name="32-Point Star 49"/>
          <p:cNvSpPr/>
          <p:nvPr/>
        </p:nvSpPr>
        <p:spPr>
          <a:xfrm>
            <a:off x="323528" y="0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complete</a:t>
            </a:r>
            <a:endParaRPr lang="en-GB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89833"/>
              <a:gd name="adj2" fmla="val -14583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4608004" y="1808820"/>
            <a:ext cx="2556284" cy="576064"/>
          </a:xfrm>
          <a:prstGeom prst="wedgeRoundRectCallout">
            <a:avLst>
              <a:gd name="adj1" fmla="val -16362"/>
              <a:gd name="adj2" fmla="val 4596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These are headlines from Data Collection</a:t>
            </a:r>
            <a:endParaRPr lang="en-GB" sz="16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4572000" y="3320988"/>
            <a:ext cx="2556284" cy="1440160"/>
          </a:xfrm>
          <a:prstGeom prst="wedgeRoundRectCallout">
            <a:avLst>
              <a:gd name="adj1" fmla="val -20833"/>
              <a:gd name="adj2" fmla="val 3935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major points from Data Collection</a:t>
            </a:r>
            <a:endParaRPr lang="en-GB" sz="1400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114053"/>
              <a:gd name="adj2" fmla="val 17824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Relevance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Interests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Core message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Do you need it?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3115678" y="623328"/>
            <a:ext cx="2305878" cy="924339"/>
          </a:xfrm>
          <a:prstGeom prst="wedgeEllipseCallout">
            <a:avLst>
              <a:gd name="adj1" fmla="val 10263"/>
              <a:gd name="adj2" fmla="val 984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673415" y="606286"/>
            <a:ext cx="2514600" cy="1421296"/>
          </a:xfrm>
          <a:prstGeom prst="cloudCallout">
            <a:avLst>
              <a:gd name="adj1" fmla="val -76468"/>
              <a:gd name="adj2" fmla="val 50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327991" y="613075"/>
            <a:ext cx="2514600" cy="1421296"/>
          </a:xfrm>
          <a:prstGeom prst="cloudCallout">
            <a:avLst>
              <a:gd name="adj1" fmla="val 101938"/>
              <a:gd name="adj2" fmla="val 49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5673415" y="3586569"/>
            <a:ext cx="2514600" cy="1421296"/>
          </a:xfrm>
          <a:prstGeom prst="cloudCallout">
            <a:avLst>
              <a:gd name="adj1" fmla="val -68941"/>
              <a:gd name="adj2" fmla="val -1057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229217" y="2165273"/>
            <a:ext cx="2514600" cy="1421296"/>
          </a:xfrm>
          <a:prstGeom prst="cloudCallout">
            <a:avLst>
              <a:gd name="adj1" fmla="val 97252"/>
              <a:gd name="adj2" fmla="val -3301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68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 go ahead and find the answers!</a:t>
            </a:r>
            <a:endParaRPr lang="en-GB" sz="2800" b="1" dirty="0"/>
          </a:p>
        </p:txBody>
      </p:sp>
      <p:sp>
        <p:nvSpPr>
          <p:cNvPr id="12" name="Cloud Callout 11"/>
          <p:cNvSpPr/>
          <p:nvPr/>
        </p:nvSpPr>
        <p:spPr>
          <a:xfrm>
            <a:off x="955234" y="3664225"/>
            <a:ext cx="2514600" cy="1421296"/>
          </a:xfrm>
          <a:prstGeom prst="cloudCallout">
            <a:avLst>
              <a:gd name="adj1" fmla="val 68310"/>
              <a:gd name="adj2" fmla="val -113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Are there any tools that can make my life easier?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112712" y="1019175"/>
            <a:ext cx="9105900" cy="5038725"/>
          </a:xfrm>
          <a:custGeom>
            <a:avLst/>
            <a:gdLst>
              <a:gd name="connsiteX0" fmla="*/ 3630613 w 9105900"/>
              <a:gd name="connsiteY0" fmla="*/ 0 h 5038725"/>
              <a:gd name="connsiteX1" fmla="*/ 1306513 w 9105900"/>
              <a:gd name="connsiteY1" fmla="*/ 657225 h 5038725"/>
              <a:gd name="connsiteX2" fmla="*/ 7593013 w 9105900"/>
              <a:gd name="connsiteY2" fmla="*/ 1304925 h 5038725"/>
              <a:gd name="connsiteX3" fmla="*/ 173038 w 9105900"/>
              <a:gd name="connsiteY3" fmla="*/ 1914525 h 5038725"/>
              <a:gd name="connsiteX4" fmla="*/ 8631238 w 9105900"/>
              <a:gd name="connsiteY4" fmla="*/ 2543175 h 5038725"/>
              <a:gd name="connsiteX5" fmla="*/ 3021013 w 9105900"/>
              <a:gd name="connsiteY5" fmla="*/ 3190875 h 5038725"/>
              <a:gd name="connsiteX6" fmla="*/ 6326188 w 9105900"/>
              <a:gd name="connsiteY6" fmla="*/ 4210050 h 5038725"/>
              <a:gd name="connsiteX7" fmla="*/ 4792663 w 9105900"/>
              <a:gd name="connsiteY7" fmla="*/ 5038725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5900" h="5038725">
                <a:moveTo>
                  <a:pt x="3630613" y="0"/>
                </a:moveTo>
                <a:cubicBezTo>
                  <a:pt x="2138363" y="219869"/>
                  <a:pt x="646113" y="439738"/>
                  <a:pt x="1306513" y="657225"/>
                </a:cubicBezTo>
                <a:cubicBezTo>
                  <a:pt x="1966913" y="874712"/>
                  <a:pt x="7781925" y="1095375"/>
                  <a:pt x="7593013" y="1304925"/>
                </a:cubicBezTo>
                <a:cubicBezTo>
                  <a:pt x="7404101" y="1514475"/>
                  <a:pt x="0" y="1708150"/>
                  <a:pt x="173038" y="1914525"/>
                </a:cubicBezTo>
                <a:cubicBezTo>
                  <a:pt x="346076" y="2120900"/>
                  <a:pt x="8156576" y="2330450"/>
                  <a:pt x="8631238" y="2543175"/>
                </a:cubicBezTo>
                <a:cubicBezTo>
                  <a:pt x="9105900" y="2755900"/>
                  <a:pt x="3405188" y="2913063"/>
                  <a:pt x="3021013" y="3190875"/>
                </a:cubicBezTo>
                <a:cubicBezTo>
                  <a:pt x="2636838" y="3468687"/>
                  <a:pt x="6030913" y="3902075"/>
                  <a:pt x="6326188" y="4210050"/>
                </a:cubicBezTo>
                <a:cubicBezTo>
                  <a:pt x="6621463" y="4518025"/>
                  <a:pt x="5707063" y="4778375"/>
                  <a:pt x="4792663" y="5038725"/>
                </a:cubicBezTo>
              </a:path>
            </a:pathLst>
          </a:custGeom>
          <a:ln w="508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Build discussion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473878" y="656692"/>
            <a:ext cx="2196244" cy="684076"/>
            <a:chOff x="503548" y="6566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36"/>
            <p:cNvSpPr/>
            <p:nvPr/>
          </p:nvSpPr>
          <p:spPr>
            <a:xfrm>
              <a:off x="503548" y="6566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</a:p>
          </p:txBody>
        </p:sp>
        <p:sp>
          <p:nvSpPr>
            <p:cNvPr id="19" name="Скругленный прямоугольник 36"/>
            <p:cNvSpPr/>
            <p:nvPr/>
          </p:nvSpPr>
          <p:spPr>
            <a:xfrm>
              <a:off x="503548" y="8727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topic today is…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(or provocative question)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79712" y="1736812"/>
            <a:ext cx="2196244" cy="684076"/>
            <a:chOff x="1979712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Скругленный прямоугольник 36"/>
            <p:cNvSpPr/>
            <p:nvPr/>
          </p:nvSpPr>
          <p:spPr>
            <a:xfrm>
              <a:off x="1979712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</a:p>
          </p:txBody>
        </p:sp>
        <p:sp>
          <p:nvSpPr>
            <p:cNvPr id="21" name="Скругленный прямоугольник 36"/>
            <p:cNvSpPr/>
            <p:nvPr/>
          </p:nvSpPr>
          <p:spPr>
            <a:xfrm>
              <a:off x="1979712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the facts?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What’s causing the problem?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32040" y="1736812"/>
            <a:ext cx="2196244" cy="684076"/>
            <a:chOff x="4427984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Скругленный прямоугольник 36"/>
            <p:cNvSpPr/>
            <p:nvPr/>
          </p:nvSpPr>
          <p:spPr>
            <a:xfrm>
              <a:off x="4427984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consequences</a:t>
              </a:r>
            </a:p>
          </p:txBody>
        </p:sp>
        <p:sp>
          <p:nvSpPr>
            <p:cNvPr id="29" name="Скругленный прямоугольник 36"/>
            <p:cNvSpPr/>
            <p:nvPr/>
          </p:nvSpPr>
          <p:spPr>
            <a:xfrm>
              <a:off x="4427984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no [effective] corrective action is taken…</a:t>
              </a:r>
              <a:endParaRPr lang="uk-UA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568" y="2960948"/>
            <a:ext cx="2196244" cy="684076"/>
            <a:chOff x="2051720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Скругленный прямоугольник 36"/>
            <p:cNvSpPr/>
            <p:nvPr/>
          </p:nvSpPr>
          <p:spPr>
            <a:xfrm>
              <a:off x="2051720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1" name="Скругленный прямоугольник 36"/>
            <p:cNvSpPr/>
            <p:nvPr/>
          </p:nvSpPr>
          <p:spPr>
            <a:xfrm>
              <a:off x="2051720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important thing is… Right?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73878" y="2960948"/>
            <a:ext cx="2196244" cy="684076"/>
            <a:chOff x="4499992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Скругленный прямоугольник 36"/>
            <p:cNvSpPr/>
            <p:nvPr/>
          </p:nvSpPr>
          <p:spPr>
            <a:xfrm>
              <a:off x="4499992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</a:p>
          </p:txBody>
        </p:sp>
        <p:sp>
          <p:nvSpPr>
            <p:cNvPr id="33" name="Скругленный прямоугольник 36"/>
            <p:cNvSpPr/>
            <p:nvPr/>
          </p:nvSpPr>
          <p:spPr>
            <a:xfrm>
              <a:off x="4499992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My/our proposal is…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36196" y="2960948"/>
            <a:ext cx="2196244" cy="684076"/>
            <a:chOff x="6804248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Скругленный прямоугольник 36"/>
            <p:cNvSpPr/>
            <p:nvPr/>
          </p:nvSpPr>
          <p:spPr>
            <a:xfrm>
              <a:off x="6804248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outcome</a:t>
              </a:r>
            </a:p>
          </p:txBody>
        </p:sp>
        <p:sp>
          <p:nvSpPr>
            <p:cNvPr id="35" name="Скругленный прямоугольник 36"/>
            <p:cNvSpPr/>
            <p:nvPr/>
          </p:nvSpPr>
          <p:spPr>
            <a:xfrm>
              <a:off x="6804248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benefit for you/us is…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73878" y="4257092"/>
            <a:ext cx="2196244" cy="684076"/>
            <a:chOff x="3275856" y="3753036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Скругленный прямоугольник 36"/>
            <p:cNvSpPr/>
            <p:nvPr/>
          </p:nvSpPr>
          <p:spPr>
            <a:xfrm>
              <a:off x="3275856" y="3753036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8" name="Скругленный прямоугольник 36"/>
            <p:cNvSpPr/>
            <p:nvPr/>
          </p:nvSpPr>
          <p:spPr>
            <a:xfrm>
              <a:off x="3275856" y="3969060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is the plan…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3878" y="5697252"/>
            <a:ext cx="2196244" cy="684076"/>
            <a:chOff x="3311860" y="569725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6"/>
            <p:cNvSpPr/>
            <p:nvPr/>
          </p:nvSpPr>
          <p:spPr>
            <a:xfrm>
              <a:off x="3311860" y="569725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0" name="Скругленный прямоугольник 36"/>
            <p:cNvSpPr/>
            <p:nvPr/>
          </p:nvSpPr>
          <p:spPr>
            <a:xfrm>
              <a:off x="3311860" y="591327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 to headline. Close.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endParaRPr lang="en-GB" sz="12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8178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Smile to audience. Make a pause. Off!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Today’s topic is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important</a:t>
                      </a:r>
                      <a:r>
                        <a:rPr lang="en-US" sz="1200" baseline="0" dirty="0" smtClean="0"/>
                        <a:t> because</a:t>
                      </a:r>
                      <a:r>
                        <a:rPr lang="en-US" sz="1200" dirty="0" smtClean="0"/>
                        <a:t> we have tough times, ought to save money, while we still want to deliver knowledge to our sales force.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as professionals in charge for sales want to use efficient</a:t>
                      </a:r>
                      <a:r>
                        <a:rPr lang="en-US" sz="1200" baseline="0" dirty="0" smtClean="0"/>
                        <a:t> instruments.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will see that you can benefit a lot from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r>
                        <a:rPr lang="en-US" sz="1200" i="0" dirty="0" smtClean="0"/>
                        <a:t>My name is </a:t>
                      </a:r>
                      <a:r>
                        <a:rPr lang="en-US" sz="1200" i="0" dirty="0" err="1" smtClean="0"/>
                        <a:t>Oleksiy</a:t>
                      </a:r>
                      <a:r>
                        <a:rPr lang="en-US" sz="1200" i="0" dirty="0" smtClean="0"/>
                        <a:t>.</a:t>
                      </a:r>
                      <a:r>
                        <a:rPr lang="en-US" sz="1200" i="0" baseline="0" dirty="0" smtClean="0"/>
                        <a:t> I am a Head of Sales Development in…</a:t>
                      </a:r>
                      <a:endParaRPr lang="en-GB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2996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information you need to start planning e-learning launch in your company?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 you have seen you can enhance your sales force in an affordable manner.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So, the next step is to draw an e-learning implementation plan.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Having e-learning implemented you shall improve your KPIs. Such as productivity, sales quality, GWP.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we do first steps towards better productivity today?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32-Point Star 5"/>
          <p:cNvSpPr/>
          <p:nvPr/>
        </p:nvSpPr>
        <p:spPr>
          <a:xfrm rot="1235088">
            <a:off x="6878623" y="729467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Lifehacks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3077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 Template with design &amp; visuals preset, include author’s page – it’s easier to remove than to find &amp; copy (re-create) recurring typical slides.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planning tools.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delete slides – move them beyond main scope.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“final” version before deployment. Remove unnecessary slides at production stage.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 – Category – Topic – Author (version language) // version == YYMMDD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Signposts and Why are They Important?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http://businessenglishresources.com/31-2/student-section/student-handouts/signposts-test/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to Effective Formal and Informal Presentations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http://wps.pearsoncustom.com/pls_1256647969_pwo/217/55693/14257453.cw/content/index.html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403533" y="2379303"/>
            <a:ext cx="476650" cy="477078"/>
            <a:chOff x="1391478" y="221642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1391478" y="2216426"/>
              <a:ext cx="503548" cy="504000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1459083" y="2290101"/>
              <a:ext cx="411397" cy="4229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535494" y="2360442"/>
              <a:ext cx="216024" cy="216024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531038" y="2293953"/>
              <a:ext cx="303593" cy="3124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Oval 17"/>
          <p:cNvSpPr/>
          <p:nvPr/>
        </p:nvSpPr>
        <p:spPr>
          <a:xfrm>
            <a:off x="4287078" y="2368826"/>
            <a:ext cx="503548" cy="504000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59446" y="2463250"/>
            <a:ext cx="393530" cy="4045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447762" y="2531891"/>
            <a:ext cx="180353" cy="18035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448809" y="2474929"/>
            <a:ext cx="283802" cy="2920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63332" y="4076776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41777" y="3514998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31" name="Oval 30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How easy it is?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6028" y="1011252"/>
            <a:ext cx="3486759" cy="3680254"/>
            <a:chOff x="656028" y="1011252"/>
            <a:chExt cx="3486759" cy="3680254"/>
          </a:xfrm>
        </p:grpSpPr>
        <p:sp>
          <p:nvSpPr>
            <p:cNvPr id="14" name="Скругленный прямоугольник 36"/>
            <p:cNvSpPr/>
            <p:nvPr/>
          </p:nvSpPr>
          <p:spPr>
            <a:xfrm>
              <a:off x="656028" y="1011252"/>
              <a:ext cx="3486759" cy="944427"/>
            </a:xfrm>
            <a:prstGeom prst="round2SameRect">
              <a:avLst>
                <a:gd name="adj1" fmla="val 1370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 required</a:t>
              </a:r>
            </a:p>
          </p:txBody>
        </p:sp>
        <p:sp>
          <p:nvSpPr>
            <p:cNvPr id="15" name="Скругленный прямоугольник 36"/>
            <p:cNvSpPr/>
            <p:nvPr/>
          </p:nvSpPr>
          <p:spPr>
            <a:xfrm>
              <a:off x="656028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Practical grip on building presentations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Certain presentation experience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Scholar and/or empirical knowledge of project workflow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225" y="1011253"/>
            <a:ext cx="3486759" cy="3680253"/>
            <a:chOff x="4951225" y="1011253"/>
            <a:chExt cx="3486759" cy="3680253"/>
          </a:xfrm>
        </p:grpSpPr>
        <p:sp>
          <p:nvSpPr>
            <p:cNvPr id="17" name="Скругленный прямоугольник 36"/>
            <p:cNvSpPr/>
            <p:nvPr/>
          </p:nvSpPr>
          <p:spPr>
            <a:xfrm>
              <a:off x="4951225" y="1011253"/>
              <a:ext cx="3486759" cy="944426"/>
            </a:xfrm>
            <a:prstGeom prst="round2SameRect">
              <a:avLst>
                <a:gd name="adj1" fmla="val 12715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will you learn &amp; get?</a:t>
              </a:r>
            </a:p>
          </p:txBody>
        </p:sp>
        <p:sp>
          <p:nvSpPr>
            <p:cNvPr id="18" name="Скругленный прямоугольник 36"/>
            <p:cNvSpPr/>
            <p:nvPr/>
          </p:nvSpPr>
          <p:spPr>
            <a:xfrm>
              <a:off x="4951225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 planning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Collecting and structuring data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 presentation skeleton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yourself and improving presentation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Keeping grip on audience bringing succession in your story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tools &amp; tools per se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9003" y="4952728"/>
            <a:ext cx="6755363" cy="1623526"/>
            <a:chOff x="1129003" y="4982545"/>
            <a:chExt cx="6755363" cy="1623526"/>
          </a:xfrm>
        </p:grpSpPr>
        <p:sp>
          <p:nvSpPr>
            <p:cNvPr id="4" name="Rounded Rectangle 3"/>
            <p:cNvSpPr/>
            <p:nvPr/>
          </p:nvSpPr>
          <p:spPr>
            <a:xfrm>
              <a:off x="1129003" y="4982545"/>
              <a:ext cx="6755363" cy="1623526"/>
            </a:xfrm>
            <a:prstGeom prst="roundRect">
              <a:avLst>
                <a:gd name="adj" fmla="val 517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Course profile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32851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 rot="18846077">
              <a:off x="1299001" y="6119201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Beginner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9428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6005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582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 rot="18846077">
              <a:off x="1860993" y="6037039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</a:t>
              </a:r>
              <a:endParaRPr lang="en-GB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8846077">
              <a:off x="2050548" y="6093754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Expert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8846077">
              <a:off x="2426066" y="6057496"/>
              <a:ext cx="444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Guru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44034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Expertise required</a:t>
              </a:r>
              <a:endParaRPr lang="en-GB" sz="1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02883" y="5822296"/>
              <a:ext cx="1253655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 rot="18846077">
              <a:off x="5962302" y="605388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Easy</a:t>
              </a:r>
              <a:endParaRPr lang="en-GB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8846077">
              <a:off x="6361558" y="6100539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Difficult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846077">
              <a:off x="6945959" y="605749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Hard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4066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Difficulty level</a:t>
              </a:r>
              <a:endParaRPr lang="en-GB" sz="1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4066" y="5837022"/>
              <a:ext cx="1230508" cy="172800"/>
            </a:xfrm>
            <a:prstGeom prst="rect">
              <a:avLst/>
            </a:prstGeom>
            <a:gradFill>
              <a:gsLst>
                <a:gs pos="52000">
                  <a:srgbClr val="FFC000"/>
                </a:gs>
                <a:gs pos="0">
                  <a:srgbClr val="00B05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45504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61602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79137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5234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3467" y="5837022"/>
              <a:ext cx="821107" cy="1728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71" y="5754457"/>
              <a:ext cx="298290" cy="29829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999204" y="5576069"/>
              <a:ext cx="1002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Time required</a:t>
              </a:r>
              <a:endParaRPr lang="en-GB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68329" y="5763601"/>
              <a:ext cx="65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2 </a:t>
              </a:r>
              <a:r>
                <a:rPr lang="en-US" sz="1000" dirty="0" err="1" smtClean="0"/>
                <a:t>hrs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74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7"/>
          <p:cNvSpPr/>
          <p:nvPr/>
        </p:nvSpPr>
        <p:spPr>
          <a:xfrm>
            <a:off x="4067944" y="980728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Leadership, CRM, IT, Insurance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member.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scales.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of formal presentations delivery: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one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month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 member company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August 2009</a:t>
            </a:r>
            <a:endParaRPr lang="uk-UA" sz="16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457" y="6165304"/>
            <a:ext cx="805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“We are doing presentations every time we communicate. Even when just chatting.”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2" descr="D:\oleksiy.rudenko\Photoalbum\_Inbox\150417 Rudenko\E4179915c-x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" y="1052736"/>
            <a:ext cx="2530624" cy="35018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Прямоугольник 10"/>
          <p:cNvSpPr/>
          <p:nvPr/>
        </p:nvSpPr>
        <p:spPr>
          <a:xfrm>
            <a:off x="529208" y="4545124"/>
            <a:ext cx="2530624" cy="12961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License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8275" y="202906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</a:t>
            </a:r>
          </a:p>
          <a:p>
            <a:pPr algn="ctr"/>
            <a:r>
              <a:rPr lang="en-US" sz="1600" dirty="0" smtClean="0"/>
              <a:t>Original @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algn="ctr"/>
            <a:r>
              <a:rPr lang="en-US" sz="1600" dirty="0" smtClean="0"/>
              <a:t>Mention copyright ( O.R. </a:t>
            </a:r>
            <a:r>
              <a:rPr lang="en-US" sz="1600" dirty="0" smtClean="0">
                <a:hlinkClick r:id="rId2"/>
              </a:rPr>
              <a:t>o.r@gmail.com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0928" y="2048947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Decide: do you need an author’s page</a:t>
            </a:r>
          </a:p>
          <a:p>
            <a:pPr algn="ctr"/>
            <a:r>
              <a:rPr lang="en-US" sz="1600" dirty="0" smtClean="0"/>
              <a:t>Clip-art or photo</a:t>
            </a:r>
          </a:p>
          <a:p>
            <a:pPr algn="ctr"/>
            <a:r>
              <a:rPr lang="en-US" sz="1600" dirty="0" smtClean="0"/>
              <a:t>Charts etc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541</TotalTime>
  <Words>1520</Words>
  <Application>Microsoft Office PowerPoint</Application>
  <PresentationFormat>On-screen Show (4:3)</PresentationFormat>
  <Paragraphs>446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Calibri</vt:lpstr>
      <vt:lpstr>Тема Office</vt:lpstr>
      <vt:lpstr>Gripping Presentation</vt:lpstr>
      <vt:lpstr>Will this presentation meet your needs?</vt:lpstr>
      <vt:lpstr>How easy it is?</vt:lpstr>
      <vt:lpstr>Author</vt:lpstr>
      <vt:lpstr>License</vt:lpstr>
      <vt:lpstr>Content</vt:lpstr>
      <vt:lpstr>Content</vt:lpstr>
      <vt:lpstr>Content</vt:lpstr>
      <vt:lpstr>Workflow</vt:lpstr>
      <vt:lpstr>Workflow</vt:lpstr>
      <vt:lpstr>PowerPoint Presentation</vt:lpstr>
      <vt:lpstr>Targets Definition</vt:lpstr>
      <vt:lpstr>Choose Appropriate Format</vt:lpstr>
      <vt:lpstr>Choose Appropriate Format</vt:lpstr>
      <vt:lpstr>Choose Appropriate Format</vt:lpstr>
      <vt:lpstr>Information Collection</vt:lpstr>
      <vt:lpstr>Information Collection</vt:lpstr>
      <vt:lpstr>Presentation Skeleton</vt:lpstr>
      <vt:lpstr>Presentation Skeleton</vt:lpstr>
      <vt:lpstr>Build discussion</vt:lpstr>
      <vt:lpstr>Start &amp; Finish</vt:lpstr>
      <vt:lpstr>Start &amp; Finish</vt:lpstr>
      <vt:lpstr>Lifehacks</vt:lpstr>
      <vt:lpstr>Useful 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Rudenko</cp:lastModifiedBy>
  <cp:revision>50</cp:revision>
  <dcterms:modified xsi:type="dcterms:W3CDTF">2015-04-18T20:24:39Z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