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5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0" autoAdjust="0"/>
  </p:normalViewPr>
  <p:slideViewPr>
    <p:cSldViewPr snapToGrid="0">
      <p:cViewPr varScale="1">
        <p:scale>
          <a:sx n="62" d="100"/>
          <a:sy n="62" d="100"/>
        </p:scale>
        <p:origin x="-43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F19A8-7AA7-4B12-95D0-485037702373}" type="datetimeFigureOut">
              <a:rPr lang="en-GB" smtClean="0"/>
              <a:t>27/02/2015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F0DBA-CBA3-4BF3-81A3-4E6A6534654D}" type="slidenum">
              <a:rPr lang="en-GB" smtClean="0"/>
              <a:t>‹#›</a:t>
            </a:fld>
            <a:endParaRPr lang="en-GB"/>
          </a:p>
        </p:txBody>
      </p:sp>
    </p:spTree>
    <p:extLst>
      <p:ext uri="{BB962C8B-B14F-4D97-AF65-F5344CB8AC3E}">
        <p14:creationId xmlns:p14="http://schemas.microsoft.com/office/powerpoint/2010/main" val="327591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Definition of Scrum</a:t>
            </a:r>
          </a:p>
          <a:p>
            <a:r>
              <a:rPr lang="en-GB" dirty="0" smtClean="0"/>
              <a:t>Scrum (n): A framework within which people can address complex adaptive problems, while productively and creatively delivering products of the highest possible value.</a:t>
            </a:r>
          </a:p>
          <a:p>
            <a:r>
              <a:rPr lang="en-GB" dirty="0" smtClean="0"/>
              <a:t>Scrum is:</a:t>
            </a:r>
          </a:p>
          <a:p>
            <a:r>
              <a:rPr lang="en-GB" dirty="0" smtClean="0"/>
              <a:t>Lightweight</a:t>
            </a:r>
          </a:p>
          <a:p>
            <a:r>
              <a:rPr lang="en-GB" dirty="0" smtClean="0"/>
              <a:t>Simple to understand</a:t>
            </a:r>
          </a:p>
          <a:p>
            <a:r>
              <a:rPr lang="en-GB" dirty="0" smtClean="0"/>
              <a:t>Difficult to master</a:t>
            </a:r>
          </a:p>
          <a:p>
            <a:r>
              <a:rPr lang="en-GB" dirty="0" smtClean="0"/>
              <a:t>Scrum is a process framework that has been used to manage complex product development since the early 1990s. Scrum is not a process or a technique for building products; rather, it is a framework within which you can employ various processes and techniques. Scrum makes clear the relative efficacy of your product management and development practices so that you can improve.</a:t>
            </a:r>
          </a:p>
          <a:p>
            <a:r>
              <a:rPr lang="en-GB" dirty="0" smtClean="0"/>
              <a:t>The Scrum framework consists of Scrum Teams and their associated roles, events, </a:t>
            </a:r>
            <a:r>
              <a:rPr lang="en-GB" dirty="0" err="1" smtClean="0"/>
              <a:t>artifacts</a:t>
            </a:r>
            <a:r>
              <a:rPr lang="en-GB" dirty="0" smtClean="0"/>
              <a:t>, and rules. Each component within the framework serves a specific purpose and is essential to Scrum’s success and usage.</a:t>
            </a:r>
          </a:p>
          <a:p>
            <a:r>
              <a:rPr lang="en-GB" dirty="0" smtClean="0"/>
              <a:t>The rules of Scrum bind together the events, roles, and </a:t>
            </a:r>
            <a:r>
              <a:rPr lang="en-GB" dirty="0" err="1" smtClean="0"/>
              <a:t>artifacts</a:t>
            </a:r>
            <a:r>
              <a:rPr lang="en-GB" dirty="0" smtClean="0"/>
              <a:t>, governing the relationships and interaction between them. The rules of Scrum are described throughout the body of this document.</a:t>
            </a:r>
          </a:p>
          <a:p>
            <a:r>
              <a:rPr lang="en-GB" dirty="0" smtClean="0"/>
              <a:t>Specific tactics for using the Scrum framework vary and are described elsewhere.</a:t>
            </a:r>
          </a:p>
          <a:p>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2</a:t>
            </a:fld>
            <a:endParaRPr lang="en-GB"/>
          </a:p>
        </p:txBody>
      </p:sp>
    </p:spTree>
    <p:extLst>
      <p:ext uri="{BB962C8B-B14F-4D97-AF65-F5344CB8AC3E}">
        <p14:creationId xmlns:p14="http://schemas.microsoft.com/office/powerpoint/2010/main" val="18475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Daily Scrum</a:t>
            </a:r>
          </a:p>
          <a:p>
            <a:r>
              <a:rPr lang="en-GB" dirty="0" smtClean="0"/>
              <a:t>The Daily Scrum is a 15-minute time-boxed event for the Development Team to synchronize activities and create a plan for the next 24 hours. This is done by inspecting the work since the last Daily Scrum and forecasting the work that could be done before the next one. The Daily Scrum is held at the same time and place each day to reduce complexity. During the meeting, the Development Team members explain:</a:t>
            </a:r>
          </a:p>
          <a:p>
            <a:r>
              <a:rPr lang="en-GB" dirty="0" smtClean="0"/>
              <a:t>What did I do yesterday that helped the Development Team meet the Sprint Goal?</a:t>
            </a:r>
          </a:p>
          <a:p>
            <a:r>
              <a:rPr lang="en-GB" dirty="0" smtClean="0"/>
              <a:t>What will I do today to help the Development Team meet the Sprint Goal?</a:t>
            </a:r>
          </a:p>
          <a:p>
            <a:r>
              <a:rPr lang="en-GB" dirty="0" smtClean="0"/>
              <a:t>Do I see any impediment that prevents me or the Development Team from meeting the Sprint Goal?</a:t>
            </a:r>
          </a:p>
          <a:p>
            <a:r>
              <a:rPr lang="en-GB" dirty="0" smtClean="0"/>
              <a:t>The Development Team uses the Daily Scrum to inspect progress toward the Sprint Goal and to inspect how progress is trending toward completing the work in the Sprint Backlog. The Daily Scrum optimizes the probability that the Development Team will meet the Sprint Goal. Every day, the Development Team should understand how it intends to work together as a self-organizing team to accomplish the Sprint Goal and create the anticipated Increment by the end of the Sprint. The Development Team or team members often meet immediately after the Daily Scrum for detailed discussions, or to adapt, or </a:t>
            </a:r>
            <a:r>
              <a:rPr lang="en-GB" dirty="0" err="1" smtClean="0"/>
              <a:t>replan</a:t>
            </a:r>
            <a:r>
              <a:rPr lang="en-GB" dirty="0" smtClean="0"/>
              <a:t>, the rest of the Sprint’s work.</a:t>
            </a:r>
          </a:p>
          <a:p>
            <a:r>
              <a:rPr lang="en-GB" dirty="0" smtClean="0"/>
              <a:t>The Scrum Master ensures that the Development Team has the meeting, but the Development Team is responsible for conducting the Daily Scrum. The Scrum Master teaches the Development Team to keep the Daily Scrum within the 15-minute time-box.</a:t>
            </a:r>
          </a:p>
          <a:p>
            <a:r>
              <a:rPr lang="en-GB" dirty="0" smtClean="0"/>
              <a:t>The Scrum Master enforces the rule that only Development Team members participate in the Daily Scrum.</a:t>
            </a:r>
          </a:p>
          <a:p>
            <a:r>
              <a:rPr lang="en-GB" dirty="0" smtClean="0"/>
              <a:t>Daily Scrums improve communications, eliminate other meetings, identify impediments to development for removal, highlight and promote quick decision-making, and improve the Development Team’s level of knowledge. This is a key inspect and adapt meeting.</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11</a:t>
            </a:fld>
            <a:endParaRPr lang="en-GB"/>
          </a:p>
        </p:txBody>
      </p:sp>
    </p:spTree>
    <p:extLst>
      <p:ext uri="{BB962C8B-B14F-4D97-AF65-F5344CB8AC3E}">
        <p14:creationId xmlns:p14="http://schemas.microsoft.com/office/powerpoint/2010/main" val="146089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Sprint Review</a:t>
            </a:r>
          </a:p>
          <a:p>
            <a:r>
              <a:rPr lang="en-GB" dirty="0" smtClean="0"/>
              <a:t>A Sprint Review is held at the end of the Sprint to inspect the Increment and adapt the Product Backlog if needed. During the Sprint Review, the Scrum Team and stakeholders collaborate about what was done in the Sprint. Based on that and any changes to the Product Backlog during the Sprint, attendees collaborate on the next things that could be done to optimize value. This is an informal meeting, not a status meeting, and the presentation of the Increment is intended to elicit feedback and foster collaboration.</a:t>
            </a:r>
          </a:p>
          <a:p>
            <a:r>
              <a:rPr lang="en-GB" dirty="0" smtClean="0"/>
              <a:t>This is a four-hour time-boxed meeting for one-month Sprints. For shorter Sprints, the event is usually shorter. The Scrum Master ensures that the event takes place and that attendants understand its purpose. The Scrum Master teaches all to keep it within the time-box.</a:t>
            </a:r>
          </a:p>
          <a:p>
            <a:r>
              <a:rPr lang="en-GB" dirty="0" smtClean="0"/>
              <a:t>The Sprint Review includes the following elements:</a:t>
            </a:r>
          </a:p>
          <a:p>
            <a:r>
              <a:rPr lang="en-GB" dirty="0" smtClean="0"/>
              <a:t>Attendees include the Scrum Team and key stakeholders invited by the Product Owner;</a:t>
            </a:r>
          </a:p>
          <a:p>
            <a:r>
              <a:rPr lang="en-GB" dirty="0" smtClean="0"/>
              <a:t>The Product Owner explains what Product Backlog items have been “Done” and what has not been “Done”;</a:t>
            </a:r>
          </a:p>
          <a:p>
            <a:r>
              <a:rPr lang="en-GB" dirty="0" smtClean="0"/>
              <a:t>The Development Team discusses what went well during the Sprint, what problems it ran into, and how those problems were solved;</a:t>
            </a:r>
          </a:p>
          <a:p>
            <a:r>
              <a:rPr lang="en-GB" dirty="0" smtClean="0"/>
              <a:t>The Development Team demonstrates the work that it has “Done” and answers questions about the Increment;</a:t>
            </a:r>
          </a:p>
          <a:p>
            <a:r>
              <a:rPr lang="en-GB" dirty="0" smtClean="0"/>
              <a:t>The Product Owner discusses the Product Backlog as it stands. He or she projects likely completion dates based on progress to date (if needed);</a:t>
            </a:r>
          </a:p>
          <a:p>
            <a:r>
              <a:rPr lang="en-GB" dirty="0" smtClean="0"/>
              <a:t>The entire group collaborates on what to do next, so that the Sprint Review provides valuable input to subsequent Sprint Planning;</a:t>
            </a:r>
          </a:p>
          <a:p>
            <a:r>
              <a:rPr lang="en-GB" dirty="0" smtClean="0"/>
              <a:t>Review of how the marketplace or potential use of the product might have changed what is the most valuable thing to do next; and,</a:t>
            </a:r>
          </a:p>
          <a:p>
            <a:r>
              <a:rPr lang="en-GB" dirty="0" smtClean="0"/>
              <a:t>Review of the timeline, budget, potential capabilities, and marketplace for the next anticipated release of the product.</a:t>
            </a:r>
          </a:p>
          <a:p>
            <a:r>
              <a:rPr lang="en-GB" dirty="0" smtClean="0"/>
              <a:t>The result of the Sprint Review is a revised Product Backlog that defines the probable Product Backlog items for the next Sprint. The Product Backlog may also be adjusted overall to meet new opportunities.</a:t>
            </a:r>
          </a:p>
        </p:txBody>
      </p:sp>
      <p:sp>
        <p:nvSpPr>
          <p:cNvPr id="4" name="Slide Number Placeholder 3"/>
          <p:cNvSpPr>
            <a:spLocks noGrp="1"/>
          </p:cNvSpPr>
          <p:nvPr>
            <p:ph type="sldNum" sz="quarter" idx="10"/>
          </p:nvPr>
        </p:nvSpPr>
        <p:spPr/>
        <p:txBody>
          <a:bodyPr/>
          <a:lstStyle/>
          <a:p>
            <a:fld id="{827F0DBA-CBA3-4BF3-81A3-4E6A6534654D}" type="slidenum">
              <a:rPr lang="en-GB" smtClean="0"/>
              <a:t>12</a:t>
            </a:fld>
            <a:endParaRPr lang="en-GB"/>
          </a:p>
        </p:txBody>
      </p:sp>
    </p:spTree>
    <p:extLst>
      <p:ext uri="{BB962C8B-B14F-4D97-AF65-F5344CB8AC3E}">
        <p14:creationId xmlns:p14="http://schemas.microsoft.com/office/powerpoint/2010/main" val="220652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Sprint Retrospective is an opportunity for the Scrum Team to inspect itself and create a plan for improvements to be enacted during the next Sprint.</a:t>
            </a:r>
          </a:p>
          <a:p>
            <a:r>
              <a:rPr lang="en-GB" dirty="0" smtClean="0"/>
              <a:t>The Sprint Retrospective occurs after the Sprint Review and prior to the next Sprint Planning. This is a three-hour time-boxed meeting for one-month Sprints. For shorter Sprints, the event is usually shorter. The Scrum Master ensures that the event takes place and that attendants understand its purpose. The Scrum Master teaches all to keep it within the time-box. The Scrum Master participates as a peer team member in the meeting from the accountability over the Scrum process.</a:t>
            </a:r>
          </a:p>
          <a:p>
            <a:r>
              <a:rPr lang="en-GB" dirty="0" smtClean="0"/>
              <a:t>The purpose of the Sprint Retrospective is to:</a:t>
            </a:r>
          </a:p>
          <a:p>
            <a:r>
              <a:rPr lang="en-GB" dirty="0" smtClean="0"/>
              <a:t>Inspect how the last Sprint went with regards to people, relationships, process, and tools;</a:t>
            </a:r>
          </a:p>
          <a:p>
            <a:r>
              <a:rPr lang="en-GB" dirty="0" smtClean="0"/>
              <a:t>Identify and order the major items that went well and potential improvements; and,</a:t>
            </a:r>
          </a:p>
          <a:p>
            <a:r>
              <a:rPr lang="en-GB" dirty="0" smtClean="0"/>
              <a:t>Create a plan for implementing improvements to the way the Scrum Team does its work.</a:t>
            </a:r>
          </a:p>
          <a:p>
            <a:r>
              <a:rPr lang="en-GB" dirty="0" smtClean="0"/>
              <a:t>The Scrum Master encourages the Scrum Team to improve, within the Scrum process framework, its development process and practices to make it more effective and enjoyable for the next Sprint. During each Sprint Retrospective, the Scrum Team plans ways to increase product quality by adapting the definition of “Done” as appropriate.</a:t>
            </a:r>
          </a:p>
          <a:p>
            <a:r>
              <a:rPr lang="en-GB" dirty="0" smtClean="0"/>
              <a:t>By the end of the Sprint Retrospective, the Scrum Team should have identified improvements that it will implement in the next Sprint. Implementing these improvements in the next Sprint is the adaptation to the inspection of the Scrum Team itself. Although improvements may be implemented at any time, the Sprint Retrospective provides a formal opportunity to focus on inspection and adaptation.</a:t>
            </a:r>
          </a:p>
        </p:txBody>
      </p:sp>
      <p:sp>
        <p:nvSpPr>
          <p:cNvPr id="4" name="Slide Number Placeholder 3"/>
          <p:cNvSpPr>
            <a:spLocks noGrp="1"/>
          </p:cNvSpPr>
          <p:nvPr>
            <p:ph type="sldNum" sz="quarter" idx="10"/>
          </p:nvPr>
        </p:nvSpPr>
        <p:spPr/>
        <p:txBody>
          <a:bodyPr/>
          <a:lstStyle/>
          <a:p>
            <a:fld id="{827F0DBA-CBA3-4BF3-81A3-4E6A6534654D}" type="slidenum">
              <a:rPr lang="en-GB" smtClean="0"/>
              <a:t>13</a:t>
            </a:fld>
            <a:endParaRPr lang="en-GB"/>
          </a:p>
        </p:txBody>
      </p:sp>
    </p:spTree>
    <p:extLst>
      <p:ext uri="{BB962C8B-B14F-4D97-AF65-F5344CB8AC3E}">
        <p14:creationId xmlns:p14="http://schemas.microsoft.com/office/powerpoint/2010/main" val="3783157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Scrum’s </a:t>
            </a:r>
            <a:r>
              <a:rPr lang="en-GB" dirty="0" err="1" smtClean="0"/>
              <a:t>artifacts</a:t>
            </a:r>
            <a:r>
              <a:rPr lang="en-GB" dirty="0" smtClean="0"/>
              <a:t> represent work or value to provide transparency and opportunities for inspection and adaptation. </a:t>
            </a:r>
            <a:r>
              <a:rPr lang="en-GB" dirty="0" err="1" smtClean="0"/>
              <a:t>Artifacts</a:t>
            </a:r>
            <a:r>
              <a:rPr lang="en-GB" dirty="0" smtClean="0"/>
              <a:t> defined by Scrum are specifically designed to maximize transparency of key information so that everybody has the same understanding of the </a:t>
            </a:r>
            <a:r>
              <a:rPr lang="en-GB" dirty="0" err="1" smtClean="0"/>
              <a:t>artifact</a:t>
            </a:r>
            <a:r>
              <a:rPr lang="en-GB" dirty="0" smtClean="0"/>
              <a:t>.</a:t>
            </a:r>
          </a:p>
          <a:p>
            <a:r>
              <a:rPr lang="en-GB" b="1" dirty="0" smtClean="0"/>
              <a:t>Product Backlog</a:t>
            </a:r>
          </a:p>
          <a:p>
            <a:r>
              <a:rPr lang="en-GB" dirty="0" smtClean="0"/>
              <a:t>The Product Backlog is an ordered list of everything that might be needed in the product and is the single source of requirements for any changes to be made to the product. The Product Owner is responsible for the Product Backlog, including its content, availability, and ordering.</a:t>
            </a:r>
          </a:p>
          <a:p>
            <a:r>
              <a:rPr lang="en-GB" dirty="0" smtClean="0"/>
              <a:t>A Product Backlog is never complete. The earliest development of it only lays out the initially known and best-understood requirements. The Product Backlog evolves as the product and the environment in which it will be used evolves. The Product Backlog is dynamic; it constantly changes to identify what the product needs to be appropriate, competitive, and useful. As long as a product exists, its Product Backlog also exists.</a:t>
            </a:r>
          </a:p>
          <a:p>
            <a:r>
              <a:rPr lang="en-GB" dirty="0" smtClean="0"/>
              <a:t>The Product Backlog lists all features, functions, requirements, enhancements, and fixes that constitute the changes to be made to the product in future releases. Product Backlog items have the attributes of a description, order, estimate and value.</a:t>
            </a:r>
          </a:p>
          <a:p>
            <a:r>
              <a:rPr lang="en-GB" dirty="0" smtClean="0"/>
              <a:t>As a product is used and gains value, and the marketplace provides feedback, the Product Backlog becomes a larger and more exhaustive list. Requirements never stop changing, so a Product Backlog is a living </a:t>
            </a:r>
            <a:r>
              <a:rPr lang="en-GB" dirty="0" err="1" smtClean="0"/>
              <a:t>artifact</a:t>
            </a:r>
            <a:r>
              <a:rPr lang="en-GB" dirty="0" smtClean="0"/>
              <a:t>. Changes in business requirements, market conditions, or technology may cause changes in the Product Backlog.</a:t>
            </a:r>
          </a:p>
          <a:p>
            <a:r>
              <a:rPr lang="en-GB" dirty="0" smtClean="0"/>
              <a:t>Multiple Scrum Teams often work together on the same product. One Product Backlog is used to describe the upcoming work on the product. A Product Backlog attribute that groups items may then be employed.</a:t>
            </a:r>
          </a:p>
          <a:p>
            <a:r>
              <a:rPr lang="en-GB" dirty="0" smtClean="0"/>
              <a:t>Product Backlog refinement is the act of adding detail, estimates, and order to items in the Product Backlog. This is an ongoing process in which the Product Owner and the Development Team collaborate on the details of Product Backlog items. During Product Backlog refinement, items are reviewed and revised. The Scrum Team decides how and when refinement is done. Refinement usually consumes no more than 10% of the capacity of the Development Team. However, Product Backlog items can be updated at any time by the Product Owner or at the Product Owner’s discretion.</a:t>
            </a:r>
          </a:p>
          <a:p>
            <a:r>
              <a:rPr lang="en-GB" dirty="0" smtClean="0"/>
              <a:t>Higher ordered Product Backlog items are usually clearer and more detailed than lower ordered ones. More precise estimates are made based on the greater clarity and increased detail; the lower the order, the less detail. Product Backlog items that will occupy the Development Team for the upcoming Sprint are refined so that any one item can reasonably be “Done” within the Sprint time-box. Product Backlog items that can be “Done” by the Development Team within one Sprint are deemed “Ready” for selection in a Sprint Planning. Product Backlog items usually acquire this degree of transparency through the above described refining activities.</a:t>
            </a:r>
          </a:p>
          <a:p>
            <a:r>
              <a:rPr lang="en-GB" dirty="0" smtClean="0"/>
              <a:t>The Development Team is responsible for all estimates. The Product Owner may influence the Development Team by helping it understand and select trade-offs, but the people who will perform the work make the final estimate.</a:t>
            </a:r>
          </a:p>
          <a:p>
            <a:r>
              <a:rPr lang="en-GB" b="1" dirty="0" smtClean="0"/>
              <a:t>Monitoring Progress Toward a Goal</a:t>
            </a:r>
          </a:p>
          <a:p>
            <a:r>
              <a:rPr lang="en-GB" dirty="0" smtClean="0"/>
              <a:t>At any point in time, the total work remaining to reach a goal can be summed. The Product Owner tracks this total work remaining at least every Sprint Review. The Product Owner compares this amount with work remaining at previous Sprint Reviews to assess progress toward completing projected work by the desired time for the goal. This information is made transparent to all stakeholders.</a:t>
            </a:r>
          </a:p>
          <a:p>
            <a:r>
              <a:rPr lang="en-GB" dirty="0" smtClean="0"/>
              <a:t>Various projective practices upon trending have been used to forecast progress, like burn-downs, burn-ups, or cumulative flows. These have proven useful. However, these do not replace the importance of empiricism. In complex environments, what will happen is unknown. Only what has happened may be used for forward-looking decision-making.</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14</a:t>
            </a:fld>
            <a:endParaRPr lang="en-GB"/>
          </a:p>
        </p:txBody>
      </p:sp>
    </p:spTree>
    <p:extLst>
      <p:ext uri="{BB962C8B-B14F-4D97-AF65-F5344CB8AC3E}">
        <p14:creationId xmlns:p14="http://schemas.microsoft.com/office/powerpoint/2010/main" val="197402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Sprint Backlog is the set of Product Backlog items selected for the Sprint, plus a plan for delivering the product Increment and realizing the Sprint Goal. The Sprint Backlog is a forecast by the Development Team about what functionality will be in the next Increment and the work needed to deliver that functionality into a “Done” Increment.</a:t>
            </a:r>
          </a:p>
          <a:p>
            <a:r>
              <a:rPr lang="en-GB" dirty="0" smtClean="0"/>
              <a:t>The Sprint Backlog makes visible all of the work that the Development Team identifies as necessary to meet the Sprint Goal.</a:t>
            </a:r>
          </a:p>
          <a:p>
            <a:r>
              <a:rPr lang="en-GB" dirty="0" smtClean="0"/>
              <a:t>The Sprint Backlog is a plan with enough detail that changes in progress can be understood in the Daily Scrum. The Development Team modifies the Sprint Backlog throughout the Sprint, and the Sprint Backlog emerges during the Sprint. This emergence occurs as the Development Team works through the plan and learns more about the work needed to achieve the Sprint Goal.</a:t>
            </a:r>
          </a:p>
          <a:p>
            <a:r>
              <a:rPr lang="en-GB" dirty="0" smtClean="0"/>
              <a:t>As new work is required, the Development Team adds it to the Sprint Backlog. As work is performed or completed, the estimated remaining work is updated. When elements of the plan are deemed unnecessary, they are removed. Only the Development Team can change its Sprint Backlog during a Sprint. The Sprint Backlog is a highly visible, real-time picture of the work that the Development Team plans to accomplish during the Sprint, and it belongs solely to the Development Team.</a:t>
            </a:r>
          </a:p>
          <a:p>
            <a:r>
              <a:rPr lang="en-GB" b="1" dirty="0" smtClean="0"/>
              <a:t>Monitoring Sprint Progress</a:t>
            </a:r>
          </a:p>
          <a:p>
            <a:r>
              <a:rPr lang="en-GB" dirty="0" smtClean="0"/>
              <a:t>At any point in time in a Sprint, the total work remaining in the Sprint Backlog can be summed. The Development Team tracks this total work remaining at least for every Daily Scrum to project the likelihood of achieving the Sprint Goal. By tracking the remaining work throughout the Sprint, the Development Team can manage its progress.</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15</a:t>
            </a:fld>
            <a:endParaRPr lang="en-GB"/>
          </a:p>
        </p:txBody>
      </p:sp>
    </p:spTree>
    <p:extLst>
      <p:ext uri="{BB962C8B-B14F-4D97-AF65-F5344CB8AC3E}">
        <p14:creationId xmlns:p14="http://schemas.microsoft.com/office/powerpoint/2010/main" val="1980207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Increment is the sum of all the Product Backlog items completed during a Sprint and the value of the increments of all previous Sprints. At the end of a Sprint, the new Increment must be “Done,” which means it must be in useable condition and meet the Scrum Team’s definition of “Done.” It must be in useable condition regardless of whether the Product Owner decides to actually release it.</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16</a:t>
            </a:fld>
            <a:endParaRPr lang="en-GB"/>
          </a:p>
        </p:txBody>
      </p:sp>
    </p:spTree>
    <p:extLst>
      <p:ext uri="{BB962C8B-B14F-4D97-AF65-F5344CB8AC3E}">
        <p14:creationId xmlns:p14="http://schemas.microsoft.com/office/powerpoint/2010/main" val="108445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Scrum relies on transparency. Decisions to optimize value and control risk are made based on the perceived state of the </a:t>
            </a:r>
            <a:r>
              <a:rPr lang="en-GB" dirty="0" err="1" smtClean="0"/>
              <a:t>artifacts</a:t>
            </a:r>
            <a:r>
              <a:rPr lang="en-GB" dirty="0" smtClean="0"/>
              <a:t>. To the extent that transparency is complete, these decisions have a sound basis. To the extent that the </a:t>
            </a:r>
            <a:r>
              <a:rPr lang="en-GB" dirty="0" err="1" smtClean="0"/>
              <a:t>artifacts</a:t>
            </a:r>
            <a:r>
              <a:rPr lang="en-GB" dirty="0" smtClean="0"/>
              <a:t> are incompletely transparent, these decisions can be flawed, value may diminish and risk may increase.</a:t>
            </a:r>
          </a:p>
          <a:p>
            <a:r>
              <a:rPr lang="en-GB" dirty="0" smtClean="0"/>
              <a:t>The Scrum Master must work with the Product Owner, Development Team, and other involved parties to understand if the </a:t>
            </a:r>
            <a:r>
              <a:rPr lang="en-GB" dirty="0" err="1" smtClean="0"/>
              <a:t>artifacts</a:t>
            </a:r>
            <a:r>
              <a:rPr lang="en-GB" dirty="0" smtClean="0"/>
              <a:t> are completely transparent. There are practices for coping with incomplete transparency; the Scrum Master must help everyone apply the most appropriate practices in the absence of complete transparency. A Scrum Master can detect incomplete transparency by inspecting the </a:t>
            </a:r>
            <a:r>
              <a:rPr lang="en-GB" dirty="0" err="1" smtClean="0"/>
              <a:t>artifacts</a:t>
            </a:r>
            <a:r>
              <a:rPr lang="en-GB" dirty="0" smtClean="0"/>
              <a:t>, sensing patterns, listening closely to what is being said, and detecting differences between expected and real results.</a:t>
            </a:r>
          </a:p>
          <a:p>
            <a:r>
              <a:rPr lang="en-GB" dirty="0" smtClean="0"/>
              <a:t>The Scrum Master’s job is to work with the Scrum Team and the organization to increase the transparency of the </a:t>
            </a:r>
            <a:r>
              <a:rPr lang="en-GB" dirty="0" err="1" smtClean="0"/>
              <a:t>artifacts</a:t>
            </a:r>
            <a:r>
              <a:rPr lang="en-GB" dirty="0" smtClean="0"/>
              <a:t>. This work usually involves learning, convincing, and change. Transparency doesn’t occur overnight, but is a path.</a:t>
            </a:r>
          </a:p>
          <a:p>
            <a:r>
              <a:rPr lang="en-GB" b="1" dirty="0" smtClean="0"/>
              <a:t>Definition of "Done"</a:t>
            </a:r>
          </a:p>
          <a:p>
            <a:r>
              <a:rPr lang="en-GB" dirty="0" smtClean="0"/>
              <a:t>When a Product Backlog item or an Increment is described as “Done”, everyone must understand what “Done” means. Although this varies significantly per Scrum Team, members must have a shared understanding of what it means for work to be complete, to ensure transparency. This is the definition of “Done” for the Scrum Team and is used to assess when work is complete on the product Increment.</a:t>
            </a:r>
          </a:p>
          <a:p>
            <a:r>
              <a:rPr lang="en-GB" dirty="0" smtClean="0"/>
              <a:t>The same definition guides the Development Team in knowing how many Product Backlog items it can select during a Sprint Planning. The purpose of each Sprint is to deliver Increments of potentially releasable functionality that adhere to the Scrum Team’s current definition of “Done.” Development Teams deliver an Increment of product functionality every Sprint. This Increment is useable, so a Product Owner may choose to immediately release it. If the definition of "done" for an increment is part of the conventions, standards or guidelines of the development organization, all Scrum Teams must follow it as a minimum. If "done" for an increment is not a convention of the development organization, the Development Team of the Scrum Team must define a definition of “done” appropriate for the product. If there are multiple Scrum Teams working on the system or product release, the development teams on all of the Scrum Teams must mutually define the definition of “Done.”</a:t>
            </a:r>
          </a:p>
          <a:p>
            <a:r>
              <a:rPr lang="en-GB" dirty="0" smtClean="0"/>
              <a:t>Each Increment is additive to all prior Increments and thoroughly tested, ensuring that all Increments work together.</a:t>
            </a:r>
          </a:p>
          <a:p>
            <a:r>
              <a:rPr lang="en-GB" dirty="0" smtClean="0"/>
              <a:t>As Scrum Teams mature, it is expected that their definitions of “Done” will expand to include more stringent criteria for higher quality. Any one product or system should have a definition of “Done” that is a standard for any work done on it.</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17</a:t>
            </a:fld>
            <a:endParaRPr lang="en-GB"/>
          </a:p>
        </p:txBody>
      </p:sp>
    </p:spTree>
    <p:extLst>
      <p:ext uri="{BB962C8B-B14F-4D97-AF65-F5344CB8AC3E}">
        <p14:creationId xmlns:p14="http://schemas.microsoft.com/office/powerpoint/2010/main" val="20841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Extra:</a:t>
            </a:r>
          </a:p>
          <a:p>
            <a:r>
              <a:rPr lang="ru-RU" dirty="0" smtClean="0">
                <a:effectLst/>
              </a:rPr>
              <a:t>Среди 10-ти основных проблем, волнующих практиков </a:t>
            </a:r>
            <a:r>
              <a:rPr lang="ru-RU" dirty="0" err="1" smtClean="0">
                <a:effectLst/>
              </a:rPr>
              <a:t>agile</a:t>
            </a:r>
            <a:r>
              <a:rPr lang="ru-RU" dirty="0" smtClean="0">
                <a:effectLst/>
              </a:rPr>
              <a:t>-методов, недостаток опережающего планирования (34% респондентов), потеря управленческого контроля (31%), непредсказуемость последствий (24%), отсутствие инженерной дисциплины (20%).</a:t>
            </a:r>
          </a:p>
          <a:p>
            <a:r>
              <a:rPr lang="ru-RU" dirty="0" smtClean="0">
                <a:effectLst/>
              </a:rPr>
              <a:t>Основные аспекты, на которые следует обращать внимание при использовании </a:t>
            </a:r>
            <a:r>
              <a:rPr lang="ru-RU" dirty="0" err="1" smtClean="0">
                <a:effectLst/>
              </a:rPr>
              <a:t>Agile</a:t>
            </a:r>
            <a:r>
              <a:rPr lang="ru-RU" dirty="0" smtClean="0">
                <a:effectLst/>
              </a:rPr>
              <a:t>- подхода:</a:t>
            </a:r>
          </a:p>
          <a:p>
            <a:r>
              <a:rPr lang="ru-RU" dirty="0" smtClean="0">
                <a:effectLst/>
              </a:rPr>
              <a:t>1 В первую очередь – команда. В то время как традиционное управление проектами обычно сосредоточено на выполнении расписания, затем на результате и только затем на членах команды, проектные менеджеры, использующие </a:t>
            </a:r>
            <a:r>
              <a:rPr lang="ru-RU" dirty="0" err="1" smtClean="0">
                <a:effectLst/>
              </a:rPr>
              <a:t>agile</a:t>
            </a:r>
            <a:r>
              <a:rPr lang="ru-RU" dirty="0" smtClean="0">
                <a:effectLst/>
              </a:rPr>
              <a:t>-подходы, должны ставить членов команды на первое место, и только затем клиентов и результаты.</a:t>
            </a:r>
          </a:p>
          <a:p>
            <a:r>
              <a:rPr lang="ru-RU" dirty="0" smtClean="0">
                <a:effectLst/>
              </a:rPr>
              <a:t>2 </a:t>
            </a:r>
            <a:r>
              <a:rPr lang="ru-RU" dirty="0" err="1" smtClean="0">
                <a:effectLst/>
              </a:rPr>
              <a:t>Agile</a:t>
            </a:r>
            <a:r>
              <a:rPr lang="ru-RU" dirty="0" smtClean="0">
                <a:effectLst/>
              </a:rPr>
              <a:t>-подход не означает полную свободу; он означает самоорганизацию с ограничениями. Менеджер должен устанавливать эти ограничения, или правила, которые ведут команду.</a:t>
            </a:r>
          </a:p>
          <a:p>
            <a:r>
              <a:rPr lang="ru-RU" dirty="0" smtClean="0">
                <a:effectLst/>
              </a:rPr>
              <a:t>3 </a:t>
            </a:r>
            <a:r>
              <a:rPr lang="ru-RU" dirty="0" err="1" smtClean="0">
                <a:effectLst/>
              </a:rPr>
              <a:t>Адаптирование</a:t>
            </a:r>
            <a:r>
              <a:rPr lang="ru-RU" dirty="0" smtClean="0">
                <a:effectLst/>
              </a:rPr>
              <a:t> </a:t>
            </a:r>
            <a:r>
              <a:rPr lang="ru-RU" dirty="0" err="1" smtClean="0">
                <a:effectLst/>
              </a:rPr>
              <a:t>agile</a:t>
            </a:r>
            <a:r>
              <a:rPr lang="ru-RU" dirty="0" smtClean="0">
                <a:effectLst/>
              </a:rPr>
              <a:t>-подхода не означает отказ от зарекомендовавших себя практик поэтапного подхода. Гибридный подход как комбинация традиционного и </a:t>
            </a:r>
            <a:r>
              <a:rPr lang="ru-RU" dirty="0" err="1" smtClean="0">
                <a:effectLst/>
              </a:rPr>
              <a:t>agile</a:t>
            </a:r>
            <a:r>
              <a:rPr lang="ru-RU" dirty="0" smtClean="0">
                <a:effectLst/>
              </a:rPr>
              <a:t>-подходов является наилучшим вариантом, который облегчит переход к новым методам организации управления проектом.</a:t>
            </a:r>
          </a:p>
        </p:txBody>
      </p:sp>
      <p:sp>
        <p:nvSpPr>
          <p:cNvPr id="4" name="Slide Number Placeholder 3"/>
          <p:cNvSpPr>
            <a:spLocks noGrp="1"/>
          </p:cNvSpPr>
          <p:nvPr>
            <p:ph type="sldNum" sz="quarter" idx="10"/>
          </p:nvPr>
        </p:nvSpPr>
        <p:spPr/>
        <p:txBody>
          <a:bodyPr/>
          <a:lstStyle/>
          <a:p>
            <a:fld id="{827F0DBA-CBA3-4BF3-81A3-4E6A6534654D}" type="slidenum">
              <a:rPr lang="en-GB" smtClean="0"/>
              <a:t>18</a:t>
            </a:fld>
            <a:endParaRPr lang="en-GB"/>
          </a:p>
        </p:txBody>
      </p:sp>
    </p:spTree>
    <p:extLst>
      <p:ext uri="{BB962C8B-B14F-4D97-AF65-F5344CB8AC3E}">
        <p14:creationId xmlns:p14="http://schemas.microsoft.com/office/powerpoint/2010/main" val="208418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7F0DBA-CBA3-4BF3-81A3-4E6A6534654D}" type="slidenum">
              <a:rPr lang="en-GB" smtClean="0"/>
              <a:t>19</a:t>
            </a:fld>
            <a:endParaRPr lang="en-GB"/>
          </a:p>
        </p:txBody>
      </p:sp>
    </p:spTree>
    <p:extLst>
      <p:ext uri="{BB962C8B-B14F-4D97-AF65-F5344CB8AC3E}">
        <p14:creationId xmlns:p14="http://schemas.microsoft.com/office/powerpoint/2010/main" val="934548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827F0DBA-CBA3-4BF3-81A3-4E6A6534654D}" type="slidenum">
              <a:rPr lang="en-GB" smtClean="0"/>
              <a:t>20</a:t>
            </a:fld>
            <a:endParaRPr lang="en-GB"/>
          </a:p>
        </p:txBody>
      </p:sp>
    </p:spTree>
    <p:extLst>
      <p:ext uri="{BB962C8B-B14F-4D97-AF65-F5344CB8AC3E}">
        <p14:creationId xmlns:p14="http://schemas.microsoft.com/office/powerpoint/2010/main" val="157437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Scrum Theory</a:t>
            </a:r>
          </a:p>
          <a:p>
            <a:r>
              <a:rPr lang="en-GB" dirty="0" smtClean="0"/>
              <a:t>Scrum is founded on empirical process control theory, or empiricism. Empiricism asserts that knowledge comes from experience and making decisions based on what is known. Scrum employs an iterative, incremental approach to optimize predictability and control risk. Three pillars uphold every implementation of empirical process control: transparency, inspection, and adaptation.</a:t>
            </a:r>
          </a:p>
          <a:p>
            <a:r>
              <a:rPr lang="en-GB" b="1" dirty="0" smtClean="0"/>
              <a:t>Transparency</a:t>
            </a:r>
          </a:p>
          <a:p>
            <a:r>
              <a:rPr lang="en-GB" dirty="0" smtClean="0"/>
              <a:t>Significant aspects of the process must be visible to those responsible for the outcome. Transparency requires those aspects be defined by a common standard so observers share a common understanding of what is being seen.</a:t>
            </a:r>
          </a:p>
          <a:p>
            <a:r>
              <a:rPr lang="en-GB" dirty="0" smtClean="0"/>
              <a:t>For example:</a:t>
            </a:r>
          </a:p>
          <a:p>
            <a:r>
              <a:rPr lang="en-GB" dirty="0" smtClean="0"/>
              <a:t>A common language referring to the process must be shared by all participants; and,</a:t>
            </a:r>
          </a:p>
          <a:p>
            <a:r>
              <a:rPr lang="en-GB" dirty="0" smtClean="0"/>
              <a:t>Those performing the work and those accepting the work product must share a common definition of “Done”</a:t>
            </a:r>
          </a:p>
          <a:p>
            <a:r>
              <a:rPr lang="en-GB" b="1" dirty="0" smtClean="0"/>
              <a:t>Inspection</a:t>
            </a:r>
          </a:p>
          <a:p>
            <a:r>
              <a:rPr lang="en-GB" dirty="0" smtClean="0"/>
              <a:t>Scrum users must frequently inspect Scrum </a:t>
            </a:r>
            <a:r>
              <a:rPr lang="en-GB" dirty="0" err="1" smtClean="0"/>
              <a:t>artifacts</a:t>
            </a:r>
            <a:r>
              <a:rPr lang="en-GB" dirty="0" smtClean="0"/>
              <a:t> and progress toward a Sprint Goal to detect undesirable variances. Their inspection should not be so frequent that inspection gets in the way of the work. Inspections are most beneficial when diligently performed by skilled inspectors at the point of work.</a:t>
            </a:r>
          </a:p>
          <a:p>
            <a:r>
              <a:rPr lang="en-GB" b="1" dirty="0" smtClean="0"/>
              <a:t>Adaptation</a:t>
            </a:r>
          </a:p>
          <a:p>
            <a:r>
              <a:rPr lang="en-GB" dirty="0" smtClean="0"/>
              <a:t>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p>
          <a:p>
            <a:r>
              <a:rPr lang="en-GB" dirty="0" smtClean="0"/>
              <a:t>Scrum prescribes four formal events for inspection and adaptation, as described in the Scrum Events section of this document:</a:t>
            </a:r>
          </a:p>
          <a:p>
            <a:r>
              <a:rPr lang="en-GB" dirty="0" smtClean="0"/>
              <a:t>Sprint Planning</a:t>
            </a:r>
          </a:p>
          <a:p>
            <a:r>
              <a:rPr lang="en-GB" dirty="0" smtClean="0"/>
              <a:t>Daily Scrum</a:t>
            </a:r>
          </a:p>
          <a:p>
            <a:r>
              <a:rPr lang="en-GB" dirty="0" smtClean="0"/>
              <a:t>Sprint Review</a:t>
            </a:r>
          </a:p>
          <a:p>
            <a:r>
              <a:rPr lang="en-GB" dirty="0" smtClean="0"/>
              <a:t>Sprint Retrospective</a:t>
            </a:r>
          </a:p>
        </p:txBody>
      </p:sp>
      <p:sp>
        <p:nvSpPr>
          <p:cNvPr id="4" name="Slide Number Placeholder 3"/>
          <p:cNvSpPr>
            <a:spLocks noGrp="1"/>
          </p:cNvSpPr>
          <p:nvPr>
            <p:ph type="sldNum" sz="quarter" idx="10"/>
          </p:nvPr>
        </p:nvSpPr>
        <p:spPr/>
        <p:txBody>
          <a:bodyPr/>
          <a:lstStyle/>
          <a:p>
            <a:fld id="{827F0DBA-CBA3-4BF3-81A3-4E6A6534654D}" type="slidenum">
              <a:rPr lang="en-GB" smtClean="0"/>
              <a:t>3</a:t>
            </a:fld>
            <a:endParaRPr lang="en-GB"/>
          </a:p>
        </p:txBody>
      </p:sp>
    </p:spTree>
    <p:extLst>
      <p:ext uri="{BB962C8B-B14F-4D97-AF65-F5344CB8AC3E}">
        <p14:creationId xmlns:p14="http://schemas.microsoft.com/office/powerpoint/2010/main" val="267822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The Scrum Team</a:t>
            </a:r>
          </a:p>
          <a:p>
            <a:r>
              <a:rPr lang="en-GB" dirty="0" smtClean="0"/>
              <a:t>The Scrum Team consists of a Product Owner, the Development Team, and a Scrum Master. Scrum Teams are self-organizing and cross-functional. Self-organizing teams choose how best to accomplish their work, rather than being directed by others outside the team. Cross-functional teams have all competencies needed to accomplish the work without depending on others not part of the team. The team model in Scrum is designed to optimize flexibility, creativity, and productivity.</a:t>
            </a:r>
          </a:p>
          <a:p>
            <a:r>
              <a:rPr lang="en-GB" dirty="0" smtClean="0"/>
              <a:t>Scrum Teams deliver products iteratively and incrementally, maximizing opportunities for feedback. Incremental deliveries of “Done” product ensure a potentially useful version of working product is always available.</a:t>
            </a:r>
          </a:p>
          <a:p>
            <a:r>
              <a:rPr lang="en-GB" b="1" dirty="0" smtClean="0"/>
              <a:t>The Product Owner</a:t>
            </a:r>
          </a:p>
          <a:p>
            <a:r>
              <a:rPr lang="en-GB" dirty="0" smtClean="0"/>
              <a:t>The Product Owner is responsible for maximizing the value of the product and the work of the Development Team. How this is done may vary widely across organizations, Scrum Teams, and individuals.</a:t>
            </a:r>
          </a:p>
          <a:p>
            <a:r>
              <a:rPr lang="en-GB" dirty="0" smtClean="0"/>
              <a:t>The Product Owner is the sole person responsible for managing the Product Backlog. Product Backlog management includes:</a:t>
            </a:r>
          </a:p>
          <a:p>
            <a:r>
              <a:rPr lang="en-GB" dirty="0" smtClean="0"/>
              <a:t>Clearly expressing Product Backlog items;</a:t>
            </a:r>
          </a:p>
          <a:p>
            <a:r>
              <a:rPr lang="en-GB" dirty="0" smtClean="0"/>
              <a:t>Ordering the items in the Product Backlog to best achieve goals and missions;</a:t>
            </a:r>
          </a:p>
          <a:p>
            <a:r>
              <a:rPr lang="en-GB" dirty="0" smtClean="0"/>
              <a:t>Optimizing the value of the work the Development Team performs;</a:t>
            </a:r>
          </a:p>
          <a:p>
            <a:r>
              <a:rPr lang="en-GB" dirty="0" smtClean="0"/>
              <a:t>Ensuring that the Product Backlog is visible, transparent, and clear to all, and shows what the Scrum Team will work on next; and,</a:t>
            </a:r>
          </a:p>
          <a:p>
            <a:r>
              <a:rPr lang="en-GB" dirty="0" smtClean="0"/>
              <a:t>Ensuring the Development Team understands items in the Product Backlog to the level needed.</a:t>
            </a:r>
          </a:p>
          <a:p>
            <a:r>
              <a:rPr lang="en-GB" dirty="0" smtClean="0"/>
              <a:t>The Product Owner may do the above work, or have the Development Team do it. However, the Product Owner remains accountable.</a:t>
            </a:r>
          </a:p>
          <a:p>
            <a:r>
              <a:rPr lang="en-GB" dirty="0" smtClean="0"/>
              <a:t>The Product Owner is one person, not a committee. The Product Owner may represent the desires of a committee in the Product Backlog, but those wanting to change a Product Backlog item’s priority must address the Product Owner.</a:t>
            </a:r>
          </a:p>
          <a:p>
            <a:r>
              <a:rPr lang="en-GB" dirty="0" smtClean="0"/>
              <a:t>For the Product Owner to succeed, the entire organization must respect his or her decisions. The Product Owner’s decisions are visible in the content and ordering of the Product Backlog. No one is allowed to tell the Development Team to work from a different set of requirements, and the Development Team isn’t allowed to act on what anyone else says.</a:t>
            </a:r>
          </a:p>
          <a:p>
            <a:r>
              <a:rPr lang="en-GB" b="1" dirty="0" smtClean="0"/>
              <a:t>The Development Team</a:t>
            </a:r>
          </a:p>
          <a:p>
            <a:r>
              <a:rPr lang="en-GB" dirty="0" smtClean="0"/>
              <a:t>The Development Team consists of professionals who do the work of delivering a potentially releasable Increment of “Done” product at the end of each Sprint. Only members of the Development Team create the Increment.</a:t>
            </a:r>
          </a:p>
          <a:p>
            <a:r>
              <a:rPr lang="en-GB" dirty="0" smtClean="0"/>
              <a:t>Development Teams are structured and empowered by the organization to organize and manage their own work. The resulting synergy optimizes the Development Team’s overall efficiency and effectiveness.</a:t>
            </a:r>
          </a:p>
          <a:p>
            <a:r>
              <a:rPr lang="en-GB" dirty="0" smtClean="0"/>
              <a:t>Development Teams have the following characteristics:</a:t>
            </a:r>
          </a:p>
          <a:p>
            <a:r>
              <a:rPr lang="en-GB" dirty="0" smtClean="0"/>
              <a:t>They are self-organizing. No one (not even the Scrum Master) tells the Development Team how to turn Product Backlog into Increments of potentially releasable functionality;</a:t>
            </a:r>
          </a:p>
          <a:p>
            <a:r>
              <a:rPr lang="en-GB" dirty="0" smtClean="0"/>
              <a:t>Development Teams are cross-functional, with all of the skills as a team necessary to create a product Increment;</a:t>
            </a:r>
          </a:p>
          <a:p>
            <a:r>
              <a:rPr lang="en-GB" dirty="0" smtClean="0"/>
              <a:t>Scrum recognizes no titles for Development Team members other than Developer, regardless of the work being performed by the person; there are no exceptions to this rule;</a:t>
            </a:r>
          </a:p>
          <a:p>
            <a:r>
              <a:rPr lang="en-GB" dirty="0" smtClean="0"/>
              <a:t>Scrum recognizes no sub-teams in the Development Team, regardless of particular domains that need to be addressed like testing or business analysis; there are no exceptions to this rule; and,</a:t>
            </a:r>
          </a:p>
          <a:p>
            <a:r>
              <a:rPr lang="en-GB" dirty="0" smtClean="0"/>
              <a:t>Individual Development Team members may have specialized skills and areas of focus, but accountability belongs to the Development Team as a whole.</a:t>
            </a:r>
          </a:p>
          <a:p>
            <a:r>
              <a:rPr lang="en-GB" b="1" dirty="0" smtClean="0"/>
              <a:t>Development Team Size</a:t>
            </a:r>
          </a:p>
          <a:p>
            <a:r>
              <a:rPr lang="en-GB" dirty="0" smtClean="0"/>
              <a:t>Optimal Development Team size is small enough to remain nimble and large enough to complete significant work within a Sprint. Fewer than three Development Team members decrease interaction and results in smaller productivity gains. Smaller Development Teams may encounter skill constraints during the Sprint, causing the Development Team to be unable to deliver a potentially releasable Increment. Having more than nine members requires too much coordination. Large Development Teams generate too much complexity for an empirical process to manage. The Product Owner and Scrum Master roles are not included in this count unless they are also executing the work of the Sprint Backlog.</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4</a:t>
            </a:fld>
            <a:endParaRPr lang="en-GB"/>
          </a:p>
        </p:txBody>
      </p:sp>
    </p:spTree>
    <p:extLst>
      <p:ext uri="{BB962C8B-B14F-4D97-AF65-F5344CB8AC3E}">
        <p14:creationId xmlns:p14="http://schemas.microsoft.com/office/powerpoint/2010/main" val="45354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The Scrum Master</a:t>
            </a:r>
          </a:p>
          <a:p>
            <a:r>
              <a:rPr lang="en-GB" dirty="0" smtClean="0"/>
              <a:t>The Scrum Master is responsible for ensuring Scrum is understood and enacted. Scrum Masters do this by ensuring that the Scrum Team adheres to Scrum theory, practices, and rules.</a:t>
            </a:r>
          </a:p>
          <a:p>
            <a:r>
              <a:rPr lang="en-GB" dirty="0" smtClean="0"/>
              <a:t>The Scrum Master is a servant-leader for the Scrum Team. The Scrum Master helps those outside the Scrum Team understand which of their interactions with the Scrum Team are helpful and which aren’t. The Scrum Master helps everyone change these interactions to maximize the value created by the Scrum Team.</a:t>
            </a:r>
          </a:p>
          <a:p>
            <a:r>
              <a:rPr lang="en-GB" b="1" dirty="0" smtClean="0"/>
              <a:t>Scrum Master Service to the Product Owner</a:t>
            </a:r>
          </a:p>
          <a:p>
            <a:r>
              <a:rPr lang="en-GB" dirty="0" smtClean="0"/>
              <a:t>The Scrum Master serves the Product Owner in several ways, including:</a:t>
            </a:r>
          </a:p>
          <a:p>
            <a:r>
              <a:rPr lang="en-GB" dirty="0" smtClean="0"/>
              <a:t>Finding techniques for effective Product Backlog management;</a:t>
            </a:r>
          </a:p>
          <a:p>
            <a:r>
              <a:rPr lang="en-GB" dirty="0" smtClean="0"/>
              <a:t>Helping the Scrum Team understand the need for clear and concise Product Backlog items;</a:t>
            </a:r>
          </a:p>
          <a:p>
            <a:r>
              <a:rPr lang="en-GB" dirty="0" smtClean="0"/>
              <a:t>Understanding product planning in an empirical environment;</a:t>
            </a:r>
          </a:p>
          <a:p>
            <a:r>
              <a:rPr lang="en-GB" dirty="0" smtClean="0"/>
              <a:t>Ensuring the Product Owner knows how to arrange the Product Backlog to maximize value;</a:t>
            </a:r>
          </a:p>
          <a:p>
            <a:r>
              <a:rPr lang="en-GB" dirty="0" smtClean="0"/>
              <a:t>Understanding and practicing agility; and,</a:t>
            </a:r>
          </a:p>
          <a:p>
            <a:r>
              <a:rPr lang="en-GB" dirty="0" smtClean="0"/>
              <a:t>Facilitating Scrum events as requested or needed.</a:t>
            </a:r>
          </a:p>
          <a:p>
            <a:r>
              <a:rPr lang="en-GB" b="1" dirty="0" smtClean="0"/>
              <a:t>Scrum Master Service to the Development Team</a:t>
            </a:r>
          </a:p>
          <a:p>
            <a:r>
              <a:rPr lang="en-GB" dirty="0" smtClean="0"/>
              <a:t>The Scrum Master serves the Development Team in several ways, including:</a:t>
            </a:r>
          </a:p>
          <a:p>
            <a:r>
              <a:rPr lang="en-GB" dirty="0" smtClean="0"/>
              <a:t>Coaching the Development Team in self-organization and cross-functionality;</a:t>
            </a:r>
          </a:p>
          <a:p>
            <a:r>
              <a:rPr lang="en-GB" dirty="0" smtClean="0"/>
              <a:t>Helping the Development Team to create high-value products;</a:t>
            </a:r>
          </a:p>
          <a:p>
            <a:r>
              <a:rPr lang="en-GB" dirty="0" smtClean="0"/>
              <a:t>Removing impediments to the Development Team’s progress;</a:t>
            </a:r>
          </a:p>
          <a:p>
            <a:r>
              <a:rPr lang="en-GB" dirty="0" smtClean="0"/>
              <a:t>Facilitating Scrum events as requested or needed; and,</a:t>
            </a:r>
          </a:p>
          <a:p>
            <a:r>
              <a:rPr lang="en-GB" dirty="0" smtClean="0"/>
              <a:t>Coaching the Development Team in organizational environments in which Scrum is not yet fully adopted and understood.</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5</a:t>
            </a:fld>
            <a:endParaRPr lang="en-GB"/>
          </a:p>
        </p:txBody>
      </p:sp>
    </p:spTree>
    <p:extLst>
      <p:ext uri="{BB962C8B-B14F-4D97-AF65-F5344CB8AC3E}">
        <p14:creationId xmlns:p14="http://schemas.microsoft.com/office/powerpoint/2010/main" val="3477858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Scrum Master Service to the Organization</a:t>
            </a:r>
          </a:p>
          <a:p>
            <a:r>
              <a:rPr lang="en-GB" dirty="0" smtClean="0"/>
              <a:t>The Scrum Master serves the organization in several ways, including:</a:t>
            </a:r>
          </a:p>
          <a:p>
            <a:r>
              <a:rPr lang="en-GB" dirty="0" smtClean="0"/>
              <a:t>Leading and coaching the organization in its Scrum adoption;</a:t>
            </a:r>
          </a:p>
          <a:p>
            <a:r>
              <a:rPr lang="en-GB" dirty="0" smtClean="0"/>
              <a:t>Planning Scrum implementations within the organization;</a:t>
            </a:r>
          </a:p>
          <a:p>
            <a:r>
              <a:rPr lang="en-GB" dirty="0" smtClean="0"/>
              <a:t>Helping employees and stakeholders understand and enact Scrum and empirical product development;</a:t>
            </a:r>
          </a:p>
          <a:p>
            <a:r>
              <a:rPr lang="en-GB" dirty="0" smtClean="0"/>
              <a:t>Causing change that increases the productivity of the Scrum Team; and,</a:t>
            </a:r>
          </a:p>
          <a:p>
            <a:r>
              <a:rPr lang="en-GB" dirty="0" smtClean="0"/>
              <a:t>Working with other Scrum Masters to increase the effectiveness of the application of Scrum in the organization.</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6</a:t>
            </a:fld>
            <a:endParaRPr lang="en-GB"/>
          </a:p>
        </p:txBody>
      </p:sp>
    </p:spTree>
    <p:extLst>
      <p:ext uri="{BB962C8B-B14F-4D97-AF65-F5344CB8AC3E}">
        <p14:creationId xmlns:p14="http://schemas.microsoft.com/office/powerpoint/2010/main" val="347242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Scrum Events</a:t>
            </a:r>
          </a:p>
          <a:p>
            <a:r>
              <a:rPr lang="en-GB" dirty="0" smtClean="0"/>
              <a:t>Prescribed events are used in Scrum to create regularity and to minimize the need for meetings not defined in Scrum. All events are time-boxed events, such that every event has a maximum duration. Once a Sprint begins, its duration is fixed and cannot be shortened or lengthened. The remaining events may end whenever the purpose of the event is achieved, ensuring an appropriate amount of time is spent without allowing waste in the process.</a:t>
            </a:r>
          </a:p>
          <a:p>
            <a:r>
              <a:rPr lang="en-GB" dirty="0" smtClean="0"/>
              <a:t>Other than the Sprint itself, which is a container for all other events, each event in Scrum is a formal opportunity to inspect and adapt something. These events are specifically designed to enable critical transparency and inspection. Failure to include any of these events results in reduced transparency and is a lost opportunity to inspect and adapt.</a:t>
            </a:r>
          </a:p>
          <a:p>
            <a:r>
              <a:rPr lang="en-GB" b="1" dirty="0" smtClean="0"/>
              <a:t>The Sprint</a:t>
            </a:r>
          </a:p>
          <a:p>
            <a:r>
              <a:rPr lang="en-GB" dirty="0" smtClean="0"/>
              <a:t>The heart of Scrum is a Sprint, a time-box of one month or less during which a “Done”, useable, and potentially releasable product Increment is created. Sprints best have consistent durations throughout a development effort. A new Sprint starts immediately after the conclusion of the previous Sprint.</a:t>
            </a:r>
          </a:p>
          <a:p>
            <a:r>
              <a:rPr lang="en-GB" dirty="0" smtClean="0"/>
              <a:t>Sprints contain and consist of the Sprint Planning, Daily Scrums, the development work, the Sprint Review, and the Sprint Retrospective.</a:t>
            </a:r>
          </a:p>
          <a:p>
            <a:r>
              <a:rPr lang="en-GB" dirty="0" smtClean="0"/>
              <a:t>During the Sprint:</a:t>
            </a:r>
          </a:p>
          <a:p>
            <a:r>
              <a:rPr lang="en-GB" dirty="0" smtClean="0"/>
              <a:t>No changes are made that would endanger the Sprint Goal;</a:t>
            </a:r>
          </a:p>
          <a:p>
            <a:r>
              <a:rPr lang="en-GB" dirty="0" smtClean="0"/>
              <a:t>Quality goals do not decrease; and,</a:t>
            </a:r>
          </a:p>
          <a:p>
            <a:r>
              <a:rPr lang="en-GB" dirty="0" smtClean="0"/>
              <a:t>Scope may be clarified and re-negotiated between the Product Owner and Development Team as more is learned.</a:t>
            </a:r>
          </a:p>
          <a:p>
            <a:r>
              <a:rPr lang="en-GB" dirty="0" smtClean="0"/>
              <a:t>Each Sprint may be considered a project with no more than a one-month horizon. Like projects, Sprints are used to accomplish something. Each Sprint has a definition of what is to be built, a design and flexible plan that will guide building it, the work, and the resultant product.</a:t>
            </a:r>
          </a:p>
          <a:p>
            <a:r>
              <a:rPr lang="en-GB" dirty="0" smtClean="0"/>
              <a:t>Sprints are limited to one calendar month. When a Sprint’s horizon is too long the definition of what is being built may change, complexity may rise, and risk may increase. Sprints enable predictability by ensuring inspection and adaptation of progress toward a Sprint Goal at least every calendar month. Sprints also limit risk to one calendar month of cost.</a:t>
            </a:r>
          </a:p>
          <a:p>
            <a:r>
              <a:rPr lang="en-GB" b="1" dirty="0" smtClean="0"/>
              <a:t>Cancelling a Sprint</a:t>
            </a:r>
          </a:p>
          <a:p>
            <a:r>
              <a:rPr lang="en-GB" dirty="0" smtClean="0"/>
              <a:t>A Sprint can be cancelled before the Sprint time-box is over. Only the Product Owner has the authority to cancel the Sprint, although he or she may do so under influence from the stakeholders, the Development Team, or the Scrum Master.</a:t>
            </a:r>
          </a:p>
          <a:p>
            <a:r>
              <a:rPr lang="en-GB" dirty="0" smtClean="0"/>
              <a:t>A Sprint would be cancelled if the Sprint Goal becomes obsolete. This might occur if the company changes direction or if market or technology conditions change. In general, a Sprint should be cancelled if it no longer makes sense given the circumstances. But, due to the short duration of Sprints, cancellation rarely makes sense.</a:t>
            </a:r>
          </a:p>
          <a:p>
            <a:r>
              <a:rPr lang="en-GB" dirty="0" smtClean="0"/>
              <a:t>When a Sprint is cancelled, any completed and “Done” Product Backlog items are reviewed. If part of the work is potentially releasable, the Product Owner typically accepts it. All incomplete Product Backlog Items are re-estimated and put back on the Product Backlog. The work done on them depreciates quickly and must be frequently re-estimated.</a:t>
            </a:r>
          </a:p>
          <a:p>
            <a:r>
              <a:rPr lang="en-GB" dirty="0" smtClean="0"/>
              <a:t>Sprint cancellations consume resources, since everyone has to regroup in another Sprint Planning to start another Sprint. Sprint cancellations are often traumatic to the Scrum Team, and are very uncommon.</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7</a:t>
            </a:fld>
            <a:endParaRPr lang="en-GB"/>
          </a:p>
        </p:txBody>
      </p:sp>
    </p:spTree>
    <p:extLst>
      <p:ext uri="{BB962C8B-B14F-4D97-AF65-F5344CB8AC3E}">
        <p14:creationId xmlns:p14="http://schemas.microsoft.com/office/powerpoint/2010/main" val="66277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Sprint Planning</a:t>
            </a:r>
          </a:p>
          <a:p>
            <a:r>
              <a:rPr lang="en-GB" dirty="0" smtClean="0"/>
              <a:t>The work to be performed in the Sprint is planned at the Sprint Planning. This plan is created by the collaborative work of the entire Scrum Team.</a:t>
            </a:r>
          </a:p>
          <a:p>
            <a:r>
              <a:rPr lang="en-GB" dirty="0" smtClean="0"/>
              <a:t>Sprint Planning is time-boxed to a maximum of eight hours for a one-month Sprint. For shorter Sprints, the event is usually shorter. The Scrum Master ensures that the event takes place and that attendants understand its purpose. The Scrum Master teaches the Scrum Team to keep it within the time-box.</a:t>
            </a:r>
          </a:p>
          <a:p>
            <a:r>
              <a:rPr lang="en-GB" dirty="0" smtClean="0"/>
              <a:t>Sprint Planning answers the following:</a:t>
            </a:r>
          </a:p>
          <a:p>
            <a:r>
              <a:rPr lang="en-GB" dirty="0" smtClean="0"/>
              <a:t>What can be delivered in the Increment resulting from the upcoming Sprint?</a:t>
            </a:r>
          </a:p>
          <a:p>
            <a:r>
              <a:rPr lang="en-GB" dirty="0" smtClean="0"/>
              <a:t>How will the work needed to deliver the Increment be achieved?</a:t>
            </a:r>
          </a:p>
          <a:p>
            <a:r>
              <a:rPr lang="en-GB" b="1" dirty="0" smtClean="0"/>
              <a:t>Topic One: What can be done this Sprint?</a:t>
            </a:r>
          </a:p>
          <a:p>
            <a:r>
              <a:rPr lang="en-GB" dirty="0" smtClean="0"/>
              <a:t>The Development Team works to forecast the functionality that will be developed during the Sprint. The Product Owner discusses the objective that the Sprint should achieve and the Product Backlog items that, if completed in the Sprint, would achieve the Sprint Goal. The entire Scrum Team collaborates on understanding the work of the Sprint.</a:t>
            </a:r>
          </a:p>
          <a:p>
            <a:r>
              <a:rPr lang="en-GB" dirty="0" smtClean="0"/>
              <a:t>The input to this meeting is the Product Backlog, the latest product Increment, projected capacity of the Development Team during the Sprint, and past performance of the Development Team. The number of items selected from the Product Backlog for the Sprint is solely up to the Development Team. Only the Development Team can assess what it can accomplish over the upcoming Sprint.</a:t>
            </a:r>
          </a:p>
          <a:p>
            <a:r>
              <a:rPr lang="en-GB" dirty="0" smtClean="0"/>
              <a:t>After the Development Team forecasts the Product Backlog items it will deliver in the Sprint, the Scrum Team crafts a Sprint Goal. The Sprint Goal is an objective that will be met within the Sprint through the implementation of the Product Backlog, and it provides guidance to the Development Team on why it is building the Increment.</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8</a:t>
            </a:fld>
            <a:endParaRPr lang="en-GB"/>
          </a:p>
        </p:txBody>
      </p:sp>
    </p:spTree>
    <p:extLst>
      <p:ext uri="{BB962C8B-B14F-4D97-AF65-F5344CB8AC3E}">
        <p14:creationId xmlns:p14="http://schemas.microsoft.com/office/powerpoint/2010/main" val="253215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Topic Two: how will the chosen work get done?</a:t>
            </a:r>
          </a:p>
          <a:p>
            <a:r>
              <a:rPr lang="en-GB" dirty="0" smtClean="0"/>
              <a:t>Having set the Sprint Goal and selected the Product Backlog items for the Sprint, the Development Team decides how it will build this functionality into a “Done” product Increment during the Sprint. The Product Backlog items selected for this Sprint plus the plan for delivering them is called the Sprint Backlog.</a:t>
            </a:r>
          </a:p>
          <a:p>
            <a:r>
              <a:rPr lang="en-GB" dirty="0" smtClean="0"/>
              <a:t>The Development Team usually starts by designing the system and the work needed to convert the Product Backlog into a working product Increment. Work may be of varying size, or estimated effort. However, enough work is planned during Sprint Planning for the Development Team to forecast what it believes it can do in the upcoming Sprint. Work planned for the first days of the Sprint by the Development Team is decomposed by the end of this meeting, often to units of one day or less. The Development Team self-organizes to undertake the work in the Sprint Backlog, both during Sprint Planning and as needed throughout the Sprint.</a:t>
            </a:r>
          </a:p>
          <a:p>
            <a:r>
              <a:rPr lang="en-GB" dirty="0" smtClean="0"/>
              <a:t>The Product Owner can help to clarify the selected Product Backlog items and make trade-offs. If the Development Team determines it has too much or too little work, it may renegotiate the selected Product Backlog items with the Product Owner. The Development Team may also invite other people to attend in order to provide technical or domain advice.</a:t>
            </a:r>
          </a:p>
          <a:p>
            <a:r>
              <a:rPr lang="en-GB" dirty="0" smtClean="0"/>
              <a:t>By the end of the Sprint Planning, the Development Team should be able to explain to the Product Owner and Scrum Master how it intends to work as a self-organizing team to accomplish the Sprint Goal and create the anticipated Increment. </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9</a:t>
            </a:fld>
            <a:endParaRPr lang="en-GB"/>
          </a:p>
        </p:txBody>
      </p:sp>
    </p:spTree>
    <p:extLst>
      <p:ext uri="{BB962C8B-B14F-4D97-AF65-F5344CB8AC3E}">
        <p14:creationId xmlns:p14="http://schemas.microsoft.com/office/powerpoint/2010/main" val="301523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Sprint Goal</a:t>
            </a:r>
          </a:p>
          <a:p>
            <a:r>
              <a:rPr lang="en-GB" dirty="0" smtClean="0"/>
              <a:t>The Sprint Goal is an objective set for the Sprint that can be met through the implementation of Product Backlog. It provides guidance to the Development Team on why it is building the Increment. It is created during the Sprint Planning meeting. The Sprint Goal gives the Development Team some flexibility regarding the functionality implemented within the Sprint. The selected Product Backlog items deliver one coherent function, which can be the Sprint Goal. The Sprint Goal can be any other coherence that causes the Development Team to work together rather than on separate initiatives.</a:t>
            </a:r>
          </a:p>
          <a:p>
            <a:r>
              <a:rPr lang="en-GB" dirty="0" smtClean="0"/>
              <a:t>As the Development Team works, it keeps the Sprint Goal in mind. In order to satisfy the Sprint Goal, it implements the functionality and technology. If the work turns out to be different than the Development Team expected, they collaborate with the Product Owner to negotiate the scope of Sprint Backlog within the Sprint.</a:t>
            </a:r>
            <a:endParaRPr lang="en-GB" dirty="0"/>
          </a:p>
        </p:txBody>
      </p:sp>
      <p:sp>
        <p:nvSpPr>
          <p:cNvPr id="4" name="Slide Number Placeholder 3"/>
          <p:cNvSpPr>
            <a:spLocks noGrp="1"/>
          </p:cNvSpPr>
          <p:nvPr>
            <p:ph type="sldNum" sz="quarter" idx="10"/>
          </p:nvPr>
        </p:nvSpPr>
        <p:spPr/>
        <p:txBody>
          <a:bodyPr/>
          <a:lstStyle/>
          <a:p>
            <a:fld id="{827F0DBA-CBA3-4BF3-81A3-4E6A6534654D}" type="slidenum">
              <a:rPr lang="en-GB" smtClean="0"/>
              <a:t>10</a:t>
            </a:fld>
            <a:endParaRPr lang="en-GB"/>
          </a:p>
        </p:txBody>
      </p:sp>
    </p:spTree>
    <p:extLst>
      <p:ext uri="{BB962C8B-B14F-4D97-AF65-F5344CB8AC3E}">
        <p14:creationId xmlns:p14="http://schemas.microsoft.com/office/powerpoint/2010/main" val="398576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p:cNvSpPr/>
          <p:nvPr userDrawn="1"/>
        </p:nvSpPr>
        <p:spPr>
          <a:xfrm>
            <a:off x="0" y="0"/>
            <a:ext cx="12192000" cy="12825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364C236-36DA-40E3-A9EE-D28559F424F3}" type="datetimeFigureOut">
              <a:rPr lang="en-GB" smtClean="0"/>
              <a:t>27/02/2015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398074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64C236-36DA-40E3-A9EE-D28559F424F3}" type="datetimeFigureOut">
              <a:rPr lang="en-GB" smtClean="0"/>
              <a:t>27/02/2015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122014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64C236-36DA-40E3-A9EE-D28559F424F3}" type="datetimeFigureOut">
              <a:rPr lang="en-GB" smtClean="0"/>
              <a:t>27/02/2015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79625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01"/>
          </a:xfrm>
        </p:spPr>
        <p:txBody>
          <a:bodyPr>
            <a:noAutofit/>
          </a:bodyPr>
          <a:lstStyle>
            <a:lvl1pPr algn="r">
              <a:defRPr sz="3200"/>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64C236-36DA-40E3-A9EE-D28559F424F3}" type="datetimeFigureOut">
              <a:rPr lang="en-GB" smtClean="0"/>
              <a:t>27/02/2015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89982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4C236-36DA-40E3-A9EE-D28559F424F3}" type="datetimeFigureOut">
              <a:rPr lang="en-GB" smtClean="0"/>
              <a:t>27/02/2015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250232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364C236-36DA-40E3-A9EE-D28559F424F3}" type="datetimeFigureOut">
              <a:rPr lang="en-GB" smtClean="0"/>
              <a:t>27/02/2015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45923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364C236-36DA-40E3-A9EE-D28559F424F3}" type="datetimeFigureOut">
              <a:rPr lang="en-GB" smtClean="0"/>
              <a:t>27/02/2015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33541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364C236-36DA-40E3-A9EE-D28559F424F3}" type="datetimeFigureOut">
              <a:rPr lang="en-GB" smtClean="0"/>
              <a:t>27/02/2015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34384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C236-36DA-40E3-A9EE-D28559F424F3}" type="datetimeFigureOut">
              <a:rPr lang="en-GB" smtClean="0"/>
              <a:t>27/02/2015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175442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4C236-36DA-40E3-A9EE-D28559F424F3}" type="datetimeFigureOut">
              <a:rPr lang="en-GB" smtClean="0"/>
              <a:t>27/02/2015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242340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4C236-36DA-40E3-A9EE-D28559F424F3}" type="datetimeFigureOut">
              <a:rPr lang="en-GB" smtClean="0"/>
              <a:t>27/02/2015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7D27-EA97-431C-8DE6-6134A3B7F0D3}" type="slidenum">
              <a:rPr lang="en-GB" smtClean="0"/>
              <a:t>‹#›</a:t>
            </a:fld>
            <a:endParaRPr lang="en-GB"/>
          </a:p>
        </p:txBody>
      </p:sp>
    </p:spTree>
    <p:extLst>
      <p:ext uri="{BB962C8B-B14F-4D97-AF65-F5344CB8AC3E}">
        <p14:creationId xmlns:p14="http://schemas.microsoft.com/office/powerpoint/2010/main" val="36646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6956" y="127618"/>
            <a:ext cx="8396844" cy="929286"/>
          </a:xfrm>
          <a:prstGeom prst="rect">
            <a:avLst/>
          </a:prstGeom>
        </p:spPr>
        <p:txBody>
          <a:bodyPr vert="horz" lIns="91440" tIns="45720" rIns="91440" bIns="45720" rtlCol="0" anchor="ctr">
            <a:normAutofit/>
          </a:bodyPr>
          <a:lstStyle/>
          <a:p>
            <a:r>
              <a:rPr lang="en-US" dirty="0" smtClean="0"/>
              <a:t>Click to edit Master title style</a:t>
            </a:r>
            <a:br>
              <a:rPr lang="en-US" dirty="0" smtClean="0"/>
            </a:br>
            <a:endParaRPr lang="en-GB" dirty="0"/>
          </a:p>
        </p:txBody>
      </p:sp>
      <p:sp>
        <p:nvSpPr>
          <p:cNvPr id="3" name="Text Placeholder 2"/>
          <p:cNvSpPr>
            <a:spLocks noGrp="1"/>
          </p:cNvSpPr>
          <p:nvPr>
            <p:ph type="body" idx="1"/>
          </p:nvPr>
        </p:nvSpPr>
        <p:spPr>
          <a:xfrm>
            <a:off x="838200" y="1282535"/>
            <a:ext cx="10515600" cy="48944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4C236-36DA-40E3-A9EE-D28559F424F3}" type="datetimeFigureOut">
              <a:rPr lang="en-GB" smtClean="0"/>
              <a:t>27/02/2015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47D27-EA97-431C-8DE6-6134A3B7F0D3}" type="slidenum">
              <a:rPr lang="en-GB" smtClean="0"/>
              <a:t>‹#›</a:t>
            </a:fld>
            <a:endParaRPr lang="en-GB"/>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372" y="127618"/>
            <a:ext cx="2690036" cy="929286"/>
          </a:xfrm>
          <a:prstGeom prst="rect">
            <a:avLst/>
          </a:prstGeom>
        </p:spPr>
      </p:pic>
      <p:cxnSp>
        <p:nvCxnSpPr>
          <p:cNvPr id="9" name="Straight Connector 8"/>
          <p:cNvCxnSpPr/>
          <p:nvPr userDrawn="1"/>
        </p:nvCxnSpPr>
        <p:spPr>
          <a:xfrm>
            <a:off x="0" y="1163782"/>
            <a:ext cx="12192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4298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3200" b="1" kern="1200">
          <a:solidFill>
            <a:srgbClr val="0070C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rum.org/" TargetMode="External"/><Relationship Id="rId7" Type="http://schemas.openxmlformats.org/officeDocument/2006/relationships/hyperlink" Target="https://www.scrum.org/Resources/PSD-Glossa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scrum.org/Resources/Scrum-Glossary" TargetMode="External"/><Relationship Id="rId5" Type="http://schemas.openxmlformats.org/officeDocument/2006/relationships/hyperlink" Target="http://scrumguides.org/" TargetMode="External"/><Relationship Id="rId4" Type="http://schemas.openxmlformats.org/officeDocument/2006/relationships/hyperlink" Target="http://www.scrumguides.org/scrum-guide.html"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a:t>
            </a:r>
            <a:endParaRPr lang="en-GB" dirty="0"/>
          </a:p>
        </p:txBody>
      </p:sp>
      <p:sp>
        <p:nvSpPr>
          <p:cNvPr id="3" name="Subtitle 2"/>
          <p:cNvSpPr>
            <a:spLocks noGrp="1"/>
          </p:cNvSpPr>
          <p:nvPr>
            <p:ph type="subTitle" idx="1"/>
          </p:nvPr>
        </p:nvSpPr>
        <p:spPr/>
        <p:txBody>
          <a:bodyPr/>
          <a:lstStyle/>
          <a:p>
            <a:r>
              <a:rPr lang="en-US" dirty="0" smtClean="0">
                <a:solidFill>
                  <a:srgbClr val="0070C0"/>
                </a:solidFill>
              </a:rPr>
              <a:t>in </a:t>
            </a:r>
            <a:r>
              <a:rPr lang="en-US" dirty="0" smtClean="0">
                <a:solidFill>
                  <a:srgbClr val="0070C0"/>
                </a:solidFill>
              </a:rPr>
              <a:t>19 </a:t>
            </a:r>
            <a:r>
              <a:rPr lang="en-US" dirty="0" smtClean="0">
                <a:solidFill>
                  <a:srgbClr val="0070C0"/>
                </a:solidFill>
              </a:rPr>
              <a:t>slides</a:t>
            </a:r>
            <a:endParaRPr lang="en-GB"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062" y="2196667"/>
            <a:ext cx="3571875" cy="1200150"/>
          </a:xfrm>
          <a:prstGeom prst="rect">
            <a:avLst/>
          </a:prstGeom>
        </p:spPr>
      </p:pic>
      <p:sp>
        <p:nvSpPr>
          <p:cNvPr id="5" name="Rectangle 4"/>
          <p:cNvSpPr/>
          <p:nvPr/>
        </p:nvSpPr>
        <p:spPr>
          <a:xfrm>
            <a:off x="10034649" y="6270170"/>
            <a:ext cx="2042555" cy="43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accent1"/>
                </a:solidFill>
              </a:rPr>
              <a:t>Interpretation by </a:t>
            </a:r>
            <a:r>
              <a:rPr lang="en-US" sz="1050" dirty="0" err="1" smtClean="0">
                <a:solidFill>
                  <a:schemeClr val="accent1"/>
                </a:solidFill>
              </a:rPr>
              <a:t>Oleksiy</a:t>
            </a:r>
            <a:r>
              <a:rPr lang="en-US" sz="1050" dirty="0" smtClean="0">
                <a:solidFill>
                  <a:schemeClr val="accent1"/>
                </a:solidFill>
              </a:rPr>
              <a:t> </a:t>
            </a:r>
            <a:r>
              <a:rPr lang="en-US" sz="1050" dirty="0" err="1" smtClean="0">
                <a:solidFill>
                  <a:schemeClr val="accent1"/>
                </a:solidFill>
              </a:rPr>
              <a:t>Rudenko</a:t>
            </a:r>
            <a:endParaRPr lang="en-US" sz="1050" dirty="0" smtClean="0">
              <a:solidFill>
                <a:schemeClr val="accent1"/>
              </a:solidFill>
            </a:endParaRPr>
          </a:p>
          <a:p>
            <a:r>
              <a:rPr lang="en-US" sz="1050" dirty="0" smtClean="0">
                <a:solidFill>
                  <a:schemeClr val="accent1"/>
                </a:solidFill>
              </a:rPr>
              <a:t>Based on Scrum Guide 2013</a:t>
            </a:r>
          </a:p>
          <a:p>
            <a:r>
              <a:rPr lang="en-US" sz="1050" dirty="0" smtClean="0">
                <a:solidFill>
                  <a:schemeClr val="accent1"/>
                </a:solidFill>
              </a:rPr>
              <a:t>v.150103</a:t>
            </a:r>
            <a:endParaRPr lang="en-GB" sz="1050" dirty="0">
              <a:solidFill>
                <a:schemeClr val="accent1"/>
              </a:solidFill>
            </a:endParaRPr>
          </a:p>
        </p:txBody>
      </p:sp>
    </p:spTree>
    <p:extLst>
      <p:ext uri="{BB962C8B-B14F-4D97-AF65-F5344CB8AC3E}">
        <p14:creationId xmlns:p14="http://schemas.microsoft.com/office/powerpoint/2010/main" val="328085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8260597" y="1511395"/>
            <a:ext cx="3719593" cy="646750"/>
          </a:xfrm>
          <a:prstGeom prst="roundRect">
            <a:avLst>
              <a:gd name="adj" fmla="val 17004"/>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bg1">
                    <a:lumMod val="65000"/>
                  </a:schemeClr>
                </a:solidFill>
                <a:latin typeface="Arial" panose="020B0604020202020204" pitchFamily="34" charset="0"/>
                <a:cs typeface="Arial" panose="020B0604020202020204" pitchFamily="34" charset="0"/>
              </a:rPr>
              <a:t>Topic 2: How will the chosen work get done?</a:t>
            </a:r>
          </a:p>
        </p:txBody>
      </p:sp>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41" name="Rounded Rectangle 40"/>
          <p:cNvSpPr/>
          <p:nvPr/>
        </p:nvSpPr>
        <p:spPr>
          <a:xfrm>
            <a:off x="4536440" y="1523944"/>
            <a:ext cx="3708658" cy="634201"/>
          </a:xfrm>
          <a:prstGeom prst="roundRect">
            <a:avLst>
              <a:gd name="adj" fmla="val 9957"/>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bg1">
                    <a:lumMod val="65000"/>
                  </a:schemeClr>
                </a:solidFill>
                <a:latin typeface="Arial" panose="020B0604020202020204" pitchFamily="34" charset="0"/>
                <a:cs typeface="Arial" panose="020B0604020202020204" pitchFamily="34" charset="0"/>
              </a:rPr>
              <a:t>Topic 1: What can be done this Sprint?</a:t>
            </a:r>
          </a:p>
        </p:txBody>
      </p:sp>
      <p:sp>
        <p:nvSpPr>
          <p:cNvPr id="10" name="Rounded Rectangle 9"/>
          <p:cNvSpPr/>
          <p:nvPr/>
        </p:nvSpPr>
        <p:spPr>
          <a:xfrm>
            <a:off x="4542336" y="2011130"/>
            <a:ext cx="7437855" cy="4417016"/>
          </a:xfrm>
          <a:prstGeom prst="roundRect">
            <a:avLst>
              <a:gd name="adj" fmla="val 2626"/>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GB" sz="1400" b="1" dirty="0" smtClean="0">
              <a:solidFill>
                <a:schemeClr val="tx1"/>
              </a:solidFill>
              <a:latin typeface="Arial" panose="020B0604020202020204" pitchFamily="34" charset="0"/>
              <a:cs typeface="Arial" panose="020B0604020202020204" pitchFamily="34" charset="0"/>
            </a:endParaRPr>
          </a:p>
        </p:txBody>
      </p:sp>
      <p:sp>
        <p:nvSpPr>
          <p:cNvPr id="3" name="Right Arrow 2"/>
          <p:cNvSpPr/>
          <p:nvPr/>
        </p:nvSpPr>
        <p:spPr>
          <a:xfrm>
            <a:off x="3724450" y="2281199"/>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ed Rectangle 24"/>
          <p:cNvSpPr/>
          <p:nvPr/>
        </p:nvSpPr>
        <p:spPr>
          <a:xfrm>
            <a:off x="4903653" y="2260389"/>
            <a:ext cx="6720075" cy="3891858"/>
          </a:xfrm>
          <a:prstGeom prst="roundRect">
            <a:avLst>
              <a:gd name="adj" fmla="val 386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latin typeface="Arial" panose="020B0604020202020204" pitchFamily="34" charset="0"/>
                <a:cs typeface="Arial" panose="020B0604020202020204" pitchFamily="34" charset="0"/>
              </a:rPr>
              <a:t>Sprint Goal</a:t>
            </a:r>
          </a:p>
          <a:p>
            <a:pPr algn="just"/>
            <a:r>
              <a:rPr lang="en-GB" dirty="0" smtClean="0"/>
              <a:t>The Sprint Goal is an objective set for the Sprint that can be met through the implementation of Product Backlog. It provides guidance to the Development Team on why it is building the Increment.</a:t>
            </a:r>
          </a:p>
          <a:p>
            <a:pPr algn="just"/>
            <a:endParaRPr lang="en-GB" dirty="0" smtClean="0"/>
          </a:p>
          <a:p>
            <a:pPr algn="just"/>
            <a:r>
              <a:rPr lang="en-GB" dirty="0" smtClean="0"/>
              <a:t>The selected Product Backlog items deliver one coherent function, which can be the Sprint Goal. The Sprint Goal can be any other coherence that causes the Development Team to work together rather than on separate initiatives.</a:t>
            </a:r>
          </a:p>
          <a:p>
            <a:pPr algn="just"/>
            <a:endParaRPr lang="en-GB" dirty="0" smtClean="0"/>
          </a:p>
          <a:p>
            <a:pPr algn="just"/>
            <a:r>
              <a:rPr lang="en-GB" dirty="0" smtClean="0"/>
              <a:t>If the work turns out to be different than the Development Team expected, they collaborate with the Product Owner to negotiate the scope of Sprint Backlog within the Sprint.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466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3304086"/>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400" b="1" dirty="0" smtClean="0">
              <a:solidFill>
                <a:schemeClr val="tx1"/>
              </a:solidFill>
              <a:latin typeface="Arial" panose="020B0604020202020204" pitchFamily="34" charset="0"/>
              <a:cs typeface="Arial" panose="020B0604020202020204" pitchFamily="34" charset="0"/>
            </a:endParaRPr>
          </a:p>
          <a:p>
            <a:pPr algn="just"/>
            <a:r>
              <a:rPr lang="en-US" sz="1600" b="1" dirty="0" smtClean="0">
                <a:solidFill>
                  <a:schemeClr val="tx1"/>
                </a:solidFill>
                <a:latin typeface="Arial" panose="020B0604020202020204" pitchFamily="34" charset="0"/>
                <a:cs typeface="Arial" panose="020B0604020202020204" pitchFamily="34" charset="0"/>
              </a:rPr>
              <a:t>A key inspect and adapt meeting.</a:t>
            </a:r>
          </a:p>
          <a:p>
            <a:pPr algn="just"/>
            <a:r>
              <a:rPr lang="en-US" sz="1600" b="1" dirty="0" smtClean="0">
                <a:solidFill>
                  <a:schemeClr val="tx1"/>
                </a:solidFill>
                <a:latin typeface="Arial" panose="020B0604020202020204" pitchFamily="34" charset="0"/>
                <a:cs typeface="Arial" panose="020B0604020202020204" pitchFamily="34" charset="0"/>
              </a:rPr>
              <a:t>1. What’s done toward Sprint Goal?</a:t>
            </a:r>
          </a:p>
          <a:p>
            <a:pPr algn="just"/>
            <a:r>
              <a:rPr lang="en-US" sz="1600" b="1" dirty="0" smtClean="0">
                <a:solidFill>
                  <a:schemeClr val="tx1"/>
                </a:solidFill>
                <a:latin typeface="Arial" panose="020B0604020202020204" pitchFamily="34" charset="0"/>
                <a:cs typeface="Arial" panose="020B0604020202020204" pitchFamily="34" charset="0"/>
              </a:rPr>
              <a:t>2. What’s to be done within following 24h?</a:t>
            </a:r>
          </a:p>
          <a:p>
            <a:pPr algn="just"/>
            <a:r>
              <a:rPr lang="en-US" sz="1600" b="1" dirty="0" smtClean="0">
                <a:solidFill>
                  <a:schemeClr val="tx1"/>
                </a:solidFill>
                <a:latin typeface="Arial" panose="020B0604020202020204" pitchFamily="34" charset="0"/>
                <a:cs typeface="Arial" panose="020B0604020202020204" pitchFamily="34" charset="0"/>
              </a:rPr>
              <a:t>3. Any impediments?</a:t>
            </a:r>
          </a:p>
          <a:p>
            <a:pPr algn="just"/>
            <a:endParaRPr lang="en-US" sz="1600" b="1" dirty="0" smtClean="0">
              <a:solidFill>
                <a:schemeClr val="tx1"/>
              </a:solidFill>
              <a:latin typeface="Arial" panose="020B0604020202020204" pitchFamily="34" charset="0"/>
              <a:cs typeface="Arial" panose="020B0604020202020204" pitchFamily="34" charset="0"/>
            </a:endParaRPr>
          </a:p>
          <a:p>
            <a:pPr algn="just"/>
            <a:r>
              <a:rPr lang="en-US" sz="1600" dirty="0" smtClean="0">
                <a:solidFill>
                  <a:schemeClr val="tx1"/>
                </a:solidFill>
                <a:latin typeface="Arial" panose="020B0604020202020204" pitchFamily="34" charset="0"/>
                <a:cs typeface="Arial" panose="020B0604020202020204" pitchFamily="34" charset="0"/>
              </a:rPr>
              <a:t>Often followed by </a:t>
            </a:r>
            <a:r>
              <a:rPr lang="en-US" sz="1600" dirty="0" err="1" smtClean="0">
                <a:solidFill>
                  <a:schemeClr val="tx1"/>
                </a:solidFill>
                <a:latin typeface="Arial" panose="020B0604020202020204" pitchFamily="34" charset="0"/>
                <a:cs typeface="Arial" panose="020B0604020202020204" pitchFamily="34" charset="0"/>
              </a:rPr>
              <a:t>DevTeam</a:t>
            </a:r>
            <a:r>
              <a:rPr lang="ru-RU" sz="16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meeting for</a:t>
            </a: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a:t>
            </a:r>
            <a:r>
              <a:rPr lang="en-US" sz="1600" dirty="0" smtClean="0">
                <a:solidFill>
                  <a:schemeClr val="tx1"/>
                </a:solidFill>
                <a:latin typeface="Arial" panose="020B0604020202020204" pitchFamily="34" charset="0"/>
                <a:cs typeface="Arial" panose="020B0604020202020204" pitchFamily="34" charset="0"/>
              </a:rPr>
              <a:t>etailed discussions</a:t>
            </a:r>
          </a:p>
          <a:p>
            <a:pPr marL="285750" indent="-285750" algn="just">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adaptation or </a:t>
            </a:r>
            <a:r>
              <a:rPr lang="en-US" sz="1600" dirty="0" err="1" smtClean="0">
                <a:solidFill>
                  <a:schemeClr val="tx1"/>
                </a:solidFill>
                <a:latin typeface="Arial" panose="020B0604020202020204" pitchFamily="34" charset="0"/>
                <a:cs typeface="Arial" panose="020B0604020202020204" pitchFamily="34" charset="0"/>
              </a:rPr>
              <a:t>replanning</a:t>
            </a:r>
            <a:r>
              <a:rPr lang="en-US" sz="1600" dirty="0" smtClean="0">
                <a:solidFill>
                  <a:schemeClr val="tx1"/>
                </a:solidFill>
                <a:latin typeface="Arial" panose="020B0604020202020204" pitchFamily="34" charset="0"/>
                <a:cs typeface="Arial" panose="020B0604020202020204" pitchFamily="34" charset="0"/>
              </a:rPr>
              <a:t> of the rest of the Sprint’s work</a:t>
            </a:r>
          </a:p>
          <a:p>
            <a:pPr algn="just"/>
            <a:endParaRPr lang="en-US" sz="1600" b="1" dirty="0">
              <a:solidFill>
                <a:schemeClr val="tx1"/>
              </a:solidFill>
              <a:latin typeface="Arial" panose="020B0604020202020204" pitchFamily="34" charset="0"/>
              <a:cs typeface="Arial" panose="020B0604020202020204" pitchFamily="34" charset="0"/>
            </a:endParaRPr>
          </a:p>
          <a:p>
            <a:pPr algn="just"/>
            <a:r>
              <a:rPr lang="en-US" sz="1600" dirty="0" smtClean="0">
                <a:solidFill>
                  <a:schemeClr val="tx1"/>
                </a:solidFill>
                <a:latin typeface="Arial" panose="020B0604020202020204" pitchFamily="34" charset="0"/>
                <a:cs typeface="Arial" panose="020B0604020202020204" pitchFamily="34" charset="0"/>
              </a:rPr>
              <a:t>Daily Scrum</a:t>
            </a:r>
          </a:p>
          <a:p>
            <a:pPr marL="285750" indent="-285750" algn="just">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improves communication</a:t>
            </a:r>
          </a:p>
          <a:p>
            <a:pPr marL="285750" indent="-285750" algn="just">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eliminates other meetings</a:t>
            </a:r>
          </a:p>
          <a:p>
            <a:pPr marL="285750" indent="-285750" algn="just">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identifies impediments for removal</a:t>
            </a:r>
          </a:p>
          <a:p>
            <a:pPr marL="285750" indent="-285750" algn="just">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highlights and promotes quick decision-making</a:t>
            </a:r>
          </a:p>
          <a:p>
            <a:pPr marL="285750" indent="-285750" algn="jus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a:t>
            </a:r>
            <a:r>
              <a:rPr lang="en-US" sz="1600" dirty="0" smtClean="0">
                <a:solidFill>
                  <a:schemeClr val="tx1"/>
                </a:solidFill>
                <a:latin typeface="Arial" panose="020B0604020202020204" pitchFamily="34" charset="0"/>
                <a:cs typeface="Arial" panose="020B0604020202020204" pitchFamily="34" charset="0"/>
              </a:rPr>
              <a:t>mproves </a:t>
            </a:r>
            <a:r>
              <a:rPr lang="en-US" sz="1600" dirty="0" err="1" smtClean="0">
                <a:solidFill>
                  <a:schemeClr val="tx1"/>
                </a:solidFill>
                <a:latin typeface="Arial" panose="020B0604020202020204" pitchFamily="34" charset="0"/>
                <a:cs typeface="Arial" panose="020B0604020202020204" pitchFamily="34" charset="0"/>
              </a:rPr>
              <a:t>DevTeam</a:t>
            </a:r>
            <a:r>
              <a:rPr lang="en-US" sz="1600" dirty="0" smtClean="0">
                <a:solidFill>
                  <a:schemeClr val="tx1"/>
                </a:solidFill>
                <a:latin typeface="Arial" panose="020B0604020202020204" pitchFamily="34" charset="0"/>
                <a:cs typeface="Arial" panose="020B0604020202020204" pitchFamily="34" charset="0"/>
              </a:rPr>
              <a:t> level of knowledge</a:t>
            </a:r>
          </a:p>
        </p:txBody>
      </p:sp>
      <p:sp>
        <p:nvSpPr>
          <p:cNvPr id="8" name="TextBox 7"/>
          <p:cNvSpPr txBox="1"/>
          <p:nvPr/>
        </p:nvSpPr>
        <p:spPr>
          <a:xfrm>
            <a:off x="2895923" y="3680567"/>
            <a:ext cx="771365"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15 min.</a:t>
            </a:r>
            <a:endParaRPr lang="en-GB" sz="1400" i="1" dirty="0">
              <a:latin typeface="Arial" panose="020B0604020202020204" pitchFamily="34" charset="0"/>
              <a:cs typeface="Arial" panose="020B0604020202020204" pitchFamily="34" charset="0"/>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755" y="3235260"/>
            <a:ext cx="445307" cy="445307"/>
          </a:xfrm>
          <a:prstGeom prst="rect">
            <a:avLst/>
          </a:prstGeom>
        </p:spPr>
      </p:pic>
    </p:spTree>
    <p:extLst>
      <p:ext uri="{BB962C8B-B14F-4D97-AF65-F5344CB8AC3E}">
        <p14:creationId xmlns:p14="http://schemas.microsoft.com/office/powerpoint/2010/main" val="21754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14848" y="4364247"/>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700" b="1" dirty="0" smtClean="0">
                <a:solidFill>
                  <a:schemeClr val="tx1"/>
                </a:solidFill>
                <a:latin typeface="Arial" panose="020B0604020202020204" pitchFamily="34" charset="0"/>
                <a:cs typeface="Arial" panose="020B0604020202020204" pitchFamily="34" charset="0"/>
              </a:rPr>
              <a:t>Scrum Team + stakeholders invited by the Product Owner</a:t>
            </a:r>
          </a:p>
          <a:p>
            <a:pPr algn="just"/>
            <a:endParaRPr lang="en-US" sz="1700" b="1" dirty="0">
              <a:solidFill>
                <a:schemeClr val="tx1"/>
              </a:solidFill>
              <a:latin typeface="Arial" panose="020B0604020202020204" pitchFamily="34" charset="0"/>
              <a:cs typeface="Arial" panose="020B0604020202020204" pitchFamily="34" charset="0"/>
            </a:endParaRPr>
          </a:p>
          <a:p>
            <a:pPr algn="just"/>
            <a:r>
              <a:rPr lang="en-US" sz="1700" b="1" dirty="0" smtClean="0">
                <a:solidFill>
                  <a:schemeClr val="tx1"/>
                </a:solidFill>
                <a:latin typeface="Arial" panose="020B0604020202020204" pitchFamily="34" charset="0"/>
                <a:cs typeface="Arial" panose="020B0604020202020204" pitchFamily="34" charset="0"/>
              </a:rPr>
              <a:t>Key topics:</a:t>
            </a:r>
          </a:p>
          <a:p>
            <a:pPr marL="285750" indent="-285750" algn="just">
              <a:buFont typeface="Arial" panose="020B0604020202020204" pitchFamily="34" charset="0"/>
              <a:buChar char="•"/>
            </a:pPr>
            <a:r>
              <a:rPr lang="en-US" sz="1700" b="1" dirty="0" smtClean="0">
                <a:solidFill>
                  <a:schemeClr val="tx1"/>
                </a:solidFill>
                <a:latin typeface="Arial" panose="020B0604020202020204" pitchFamily="34" charset="0"/>
                <a:cs typeface="Arial" panose="020B0604020202020204" pitchFamily="34" charset="0"/>
              </a:rPr>
              <a:t>PO: what is Done and what’s not Done;</a:t>
            </a:r>
          </a:p>
          <a:p>
            <a:pPr marL="285750" indent="-285750" algn="just">
              <a:buFont typeface="Arial" panose="020B0604020202020204" pitchFamily="34" charset="0"/>
              <a:buChar char="•"/>
            </a:pPr>
            <a:r>
              <a:rPr lang="en-US" sz="1700" b="1" dirty="0" err="1" smtClean="0">
                <a:solidFill>
                  <a:schemeClr val="tx1"/>
                </a:solidFill>
                <a:latin typeface="Arial" panose="020B0604020202020204" pitchFamily="34" charset="0"/>
                <a:cs typeface="Arial" panose="020B0604020202020204" pitchFamily="34" charset="0"/>
              </a:rPr>
              <a:t>DevTeam</a:t>
            </a:r>
            <a:r>
              <a:rPr lang="en-US" sz="1700" b="1" dirty="0" smtClean="0">
                <a:solidFill>
                  <a:schemeClr val="tx1"/>
                </a:solidFill>
                <a:latin typeface="Arial" panose="020B0604020202020204" pitchFamily="34" charset="0"/>
                <a:cs typeface="Arial" panose="020B0604020202020204" pitchFamily="34" charset="0"/>
              </a:rPr>
              <a:t>: what went well, problems and solutions;</a:t>
            </a:r>
          </a:p>
          <a:p>
            <a:pPr marL="285750" indent="-285750" algn="just">
              <a:buFont typeface="Arial" panose="020B0604020202020204" pitchFamily="34" charset="0"/>
              <a:buChar char="•"/>
            </a:pPr>
            <a:r>
              <a:rPr lang="en-US" sz="1700" b="1" dirty="0" err="1" smtClean="0">
                <a:solidFill>
                  <a:schemeClr val="tx1"/>
                </a:solidFill>
                <a:latin typeface="Arial" panose="020B0604020202020204" pitchFamily="34" charset="0"/>
                <a:cs typeface="Arial" panose="020B0604020202020204" pitchFamily="34" charset="0"/>
              </a:rPr>
              <a:t>DevTeam</a:t>
            </a:r>
            <a:r>
              <a:rPr lang="en-US" sz="1700" b="1" dirty="0" smtClean="0">
                <a:solidFill>
                  <a:schemeClr val="tx1"/>
                </a:solidFill>
                <a:latin typeface="Arial" panose="020B0604020202020204" pitchFamily="34" charset="0"/>
                <a:cs typeface="Arial" panose="020B0604020202020204" pitchFamily="34" charset="0"/>
              </a:rPr>
              <a:t>: Increment demonstration and related Q&amp;A session;</a:t>
            </a:r>
          </a:p>
          <a:p>
            <a:pPr marL="285750" indent="-285750" algn="just">
              <a:buFont typeface="Arial" panose="020B0604020202020204" pitchFamily="34" charset="0"/>
              <a:buChar char="•"/>
            </a:pPr>
            <a:r>
              <a:rPr lang="en-US" sz="1700" b="1" dirty="0" smtClean="0">
                <a:solidFill>
                  <a:schemeClr val="tx1"/>
                </a:solidFill>
                <a:latin typeface="Arial" panose="020B0604020202020204" pitchFamily="34" charset="0"/>
                <a:cs typeface="Arial" panose="020B0604020202020204" pitchFamily="34" charset="0"/>
              </a:rPr>
              <a:t>PO: Product Backlog discussion and completion dates projection;</a:t>
            </a:r>
          </a:p>
          <a:p>
            <a:pPr marL="285750" indent="-285750" algn="just">
              <a:buFont typeface="Arial" panose="020B0604020202020204" pitchFamily="34" charset="0"/>
              <a:buChar char="•"/>
            </a:pPr>
            <a:r>
              <a:rPr lang="en-US" sz="1700" b="1" dirty="0" smtClean="0">
                <a:solidFill>
                  <a:schemeClr val="tx1"/>
                </a:solidFill>
                <a:latin typeface="Arial" panose="020B0604020202020204" pitchFamily="34" charset="0"/>
                <a:cs typeface="Arial" panose="020B0604020202020204" pitchFamily="34" charset="0"/>
              </a:rPr>
              <a:t>What to do next?</a:t>
            </a:r>
          </a:p>
          <a:p>
            <a:pPr marL="285750" indent="-285750" algn="just">
              <a:buFont typeface="Arial" panose="020B0604020202020204" pitchFamily="34" charset="0"/>
              <a:buChar char="•"/>
            </a:pPr>
            <a:r>
              <a:rPr lang="en-US" sz="1700" b="1" dirty="0" smtClean="0">
                <a:solidFill>
                  <a:schemeClr val="tx1"/>
                </a:solidFill>
                <a:latin typeface="Arial" panose="020B0604020202020204" pitchFamily="34" charset="0"/>
                <a:cs typeface="Arial" panose="020B0604020202020204" pitchFamily="34" charset="0"/>
              </a:rPr>
              <a:t>Changes in marketplace and potential use of product.</a:t>
            </a:r>
          </a:p>
          <a:p>
            <a:pPr marL="285750" indent="-285750" algn="just">
              <a:buFont typeface="Arial" panose="020B0604020202020204" pitchFamily="34" charset="0"/>
              <a:buChar char="•"/>
            </a:pPr>
            <a:r>
              <a:rPr lang="en-US" sz="1700" b="1" dirty="0" smtClean="0">
                <a:solidFill>
                  <a:schemeClr val="tx1"/>
                </a:solidFill>
                <a:latin typeface="Arial" panose="020B0604020202020204" pitchFamily="34" charset="0"/>
                <a:cs typeface="Arial" panose="020B0604020202020204" pitchFamily="34" charset="0"/>
              </a:rPr>
              <a:t>Revision of timeline, budget, potential capabilities, and marketplace for the next release.</a:t>
            </a:r>
          </a:p>
          <a:p>
            <a:pPr algn="just"/>
            <a:endParaRPr lang="en-US" sz="1700" b="1" dirty="0" smtClean="0">
              <a:solidFill>
                <a:schemeClr val="tx1"/>
              </a:solidFill>
              <a:latin typeface="Arial" panose="020B0604020202020204" pitchFamily="34" charset="0"/>
              <a:cs typeface="Arial" panose="020B0604020202020204" pitchFamily="34" charset="0"/>
            </a:endParaRPr>
          </a:p>
          <a:p>
            <a:pPr algn="just"/>
            <a:endParaRPr lang="en-US" sz="1700" b="1" dirty="0" smtClean="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755" y="4273643"/>
            <a:ext cx="445307" cy="445307"/>
          </a:xfrm>
          <a:prstGeom prst="rect">
            <a:avLst/>
          </a:prstGeom>
        </p:spPr>
      </p:pic>
      <p:sp>
        <p:nvSpPr>
          <p:cNvPr id="13" name="TextBox 12"/>
          <p:cNvSpPr txBox="1"/>
          <p:nvPr/>
        </p:nvSpPr>
        <p:spPr>
          <a:xfrm>
            <a:off x="2785498" y="4727539"/>
            <a:ext cx="970137" cy="307777"/>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4</a:t>
            </a:r>
            <a:r>
              <a:rPr lang="en-US" sz="1400" i="1" dirty="0" smtClean="0">
                <a:latin typeface="Arial" panose="020B0604020202020204" pitchFamily="34" charset="0"/>
                <a:cs typeface="Arial" panose="020B0604020202020204" pitchFamily="34" charset="0"/>
              </a:rPr>
              <a:t> </a:t>
            </a:r>
            <a:r>
              <a:rPr lang="en-US" sz="1400" i="1" dirty="0" err="1" smtClean="0">
                <a:latin typeface="Arial" panose="020B0604020202020204" pitchFamily="34" charset="0"/>
                <a:cs typeface="Arial" panose="020B0604020202020204" pitchFamily="34" charset="0"/>
              </a:rPr>
              <a:t>hrs</a:t>
            </a:r>
            <a:r>
              <a:rPr lang="en-US" sz="1400" i="1" dirty="0" smtClean="0">
                <a:latin typeface="Arial" panose="020B0604020202020204" pitchFamily="34" charset="0"/>
                <a:cs typeface="Arial" panose="020B0604020202020204" pitchFamily="34" charset="0"/>
              </a:rPr>
              <a:t> max</a:t>
            </a:r>
            <a:endParaRPr lang="en-GB" sz="1400" i="1" dirty="0">
              <a:latin typeface="Arial" panose="020B0604020202020204" pitchFamily="34" charset="0"/>
              <a:cs typeface="Arial" panose="020B0604020202020204" pitchFamily="34" charset="0"/>
            </a:endParaRPr>
          </a:p>
        </p:txBody>
      </p:sp>
      <p:sp>
        <p:nvSpPr>
          <p:cNvPr id="14" name="Down Arrow 13"/>
          <p:cNvSpPr/>
          <p:nvPr/>
        </p:nvSpPr>
        <p:spPr>
          <a:xfrm>
            <a:off x="7934246" y="4622643"/>
            <a:ext cx="659928" cy="45660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ounded Rectangle 14"/>
          <p:cNvSpPr/>
          <p:nvPr/>
        </p:nvSpPr>
        <p:spPr>
          <a:xfrm>
            <a:off x="7254997" y="5252292"/>
            <a:ext cx="2018427" cy="887523"/>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Product Backlog</a:t>
            </a:r>
          </a:p>
          <a:p>
            <a:pPr algn="ctr"/>
            <a:r>
              <a:rPr lang="en-US" dirty="0" smtClean="0">
                <a:latin typeface="Arial" panose="020B0604020202020204" pitchFamily="34" charset="0"/>
                <a:cs typeface="Arial" panose="020B0604020202020204" pitchFamily="34" charset="0"/>
              </a:rPr>
              <a:t>Revised and</a:t>
            </a:r>
          </a:p>
          <a:p>
            <a:pPr algn="ctr"/>
            <a:r>
              <a:rPr lang="en-US" dirty="0" smtClean="0">
                <a:latin typeface="Arial" panose="020B0604020202020204" pitchFamily="34" charset="0"/>
                <a:cs typeface="Arial" panose="020B0604020202020204" pitchFamily="34" charset="0"/>
              </a:rPr>
              <a:t>Adjusted</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16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par>
                          <p:cTn id="14" fill="hold">
                            <p:stCondLst>
                              <p:cond delay="4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699161" y="5416547"/>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tx1"/>
                </a:solidFill>
                <a:latin typeface="Arial" panose="020B0604020202020204" pitchFamily="34" charset="0"/>
                <a:cs typeface="Arial" panose="020B0604020202020204" pitchFamily="34" charset="0"/>
              </a:rPr>
              <a:t>The purpose of the Sprint Retrospective is to:</a:t>
            </a:r>
          </a:p>
          <a:p>
            <a:pPr marL="285750" indent="-285750">
              <a:buFont typeface="Arial" panose="020B0604020202020204" pitchFamily="34" charset="0"/>
              <a:buChar char="•"/>
            </a:pPr>
            <a:r>
              <a:rPr lang="en-GB" sz="1600" dirty="0">
                <a:solidFill>
                  <a:schemeClr val="tx1"/>
                </a:solidFill>
                <a:latin typeface="Arial" panose="020B0604020202020204" pitchFamily="34" charset="0"/>
                <a:cs typeface="Arial" panose="020B0604020202020204" pitchFamily="34" charset="0"/>
              </a:rPr>
              <a:t>Inspect how the last Sprint went with regards to people, relationships, process, and tools;</a:t>
            </a:r>
          </a:p>
          <a:p>
            <a:pPr marL="285750" indent="-285750">
              <a:buFont typeface="Arial" panose="020B0604020202020204" pitchFamily="34" charset="0"/>
              <a:buChar char="•"/>
            </a:pPr>
            <a:r>
              <a:rPr lang="en-GB" sz="1600" dirty="0">
                <a:solidFill>
                  <a:schemeClr val="tx1"/>
                </a:solidFill>
                <a:latin typeface="Arial" panose="020B0604020202020204" pitchFamily="34" charset="0"/>
                <a:cs typeface="Arial" panose="020B0604020202020204" pitchFamily="34" charset="0"/>
              </a:rPr>
              <a:t>Identify and order the major items that went well and potential improvements; and,</a:t>
            </a:r>
          </a:p>
          <a:p>
            <a:pPr marL="285750" indent="-285750">
              <a:buFont typeface="Arial" panose="020B0604020202020204" pitchFamily="34" charset="0"/>
              <a:buChar char="•"/>
            </a:pPr>
            <a:r>
              <a:rPr lang="en-GB" sz="1600" dirty="0">
                <a:solidFill>
                  <a:schemeClr val="tx1"/>
                </a:solidFill>
                <a:latin typeface="Arial" panose="020B0604020202020204" pitchFamily="34" charset="0"/>
                <a:cs typeface="Arial" panose="020B0604020202020204" pitchFamily="34" charset="0"/>
              </a:rPr>
              <a:t>Create a plan for implementing improvements to the way the Scrum Team does its work.</a:t>
            </a:r>
          </a:p>
          <a:p>
            <a:pPr algn="just"/>
            <a:endParaRPr lang="en-US" sz="1600" b="1" dirty="0" smtClean="0">
              <a:solidFill>
                <a:schemeClr val="tx1"/>
              </a:solidFill>
              <a:latin typeface="Arial" panose="020B0604020202020204" pitchFamily="34" charset="0"/>
              <a:cs typeface="Arial" panose="020B0604020202020204" pitchFamily="34" charset="0"/>
            </a:endParaRPr>
          </a:p>
          <a:p>
            <a:pPr algn="just"/>
            <a:r>
              <a:rPr lang="en-GB" sz="1600" dirty="0">
                <a:solidFill>
                  <a:schemeClr val="tx1"/>
                </a:solidFill>
                <a:latin typeface="Arial" panose="020B0604020202020204" pitchFamily="34" charset="0"/>
                <a:cs typeface="Arial" panose="020B0604020202020204" pitchFamily="34" charset="0"/>
              </a:rPr>
              <a:t>During each Sprint Retrospective, the Scrum Team plans ways to increase product quality by adapting the definition of “Done” as appropriate</a:t>
            </a:r>
            <a:r>
              <a:rPr lang="en-GB" sz="1600" dirty="0" smtClean="0">
                <a:solidFill>
                  <a:schemeClr val="tx1"/>
                </a:solidFill>
                <a:latin typeface="Arial" panose="020B0604020202020204" pitchFamily="34" charset="0"/>
                <a:cs typeface="Arial" panose="020B0604020202020204" pitchFamily="34" charset="0"/>
              </a:rPr>
              <a:t>.</a:t>
            </a:r>
          </a:p>
          <a:p>
            <a:pPr algn="just"/>
            <a:endParaRPr lang="en-US" sz="1600" b="1" dirty="0">
              <a:solidFill>
                <a:schemeClr val="tx1"/>
              </a:solidFill>
              <a:latin typeface="Arial" panose="020B0604020202020204" pitchFamily="34" charset="0"/>
              <a:cs typeface="Arial" panose="020B0604020202020204" pitchFamily="34" charset="0"/>
            </a:endParaRPr>
          </a:p>
          <a:p>
            <a:pPr algn="just"/>
            <a:r>
              <a:rPr lang="en-GB" sz="1600" dirty="0">
                <a:solidFill>
                  <a:schemeClr val="tx1"/>
                </a:solidFill>
                <a:latin typeface="Arial" panose="020B0604020202020204" pitchFamily="34" charset="0"/>
                <a:cs typeface="Arial" panose="020B0604020202020204" pitchFamily="34" charset="0"/>
              </a:rPr>
              <a:t>By the end of the Sprint Retrospective, the Scrum Team should have identified improvements that it will implement in the next Sprint. Implementing these improvements in the next Sprint is the adaptation to the inspection of the Scrum Team itself. Although improvements may be implemented at any time, the Sprint Retrospective provides a formal opportunity to focus on inspection and adaptation.</a:t>
            </a:r>
            <a:endParaRPr lang="en-US" sz="1600" b="1" dirty="0" smtClean="0">
              <a:solidFill>
                <a:schemeClr val="tx1"/>
              </a:solidFill>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7007" y="5271939"/>
            <a:ext cx="445307" cy="445307"/>
          </a:xfrm>
          <a:prstGeom prst="rect">
            <a:avLst/>
          </a:prstGeom>
        </p:spPr>
      </p:pic>
      <p:sp>
        <p:nvSpPr>
          <p:cNvPr id="17" name="TextBox 16"/>
          <p:cNvSpPr txBox="1"/>
          <p:nvPr/>
        </p:nvSpPr>
        <p:spPr>
          <a:xfrm>
            <a:off x="2786345" y="5831886"/>
            <a:ext cx="970137"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3 </a:t>
            </a:r>
            <a:r>
              <a:rPr lang="en-US" sz="1400" i="1" dirty="0" err="1" smtClean="0">
                <a:latin typeface="Arial" panose="020B0604020202020204" pitchFamily="34" charset="0"/>
                <a:cs typeface="Arial" panose="020B0604020202020204" pitchFamily="34" charset="0"/>
              </a:rPr>
              <a:t>hrs</a:t>
            </a:r>
            <a:r>
              <a:rPr lang="en-US" sz="1400" i="1" dirty="0" smtClean="0">
                <a:latin typeface="Arial" panose="020B0604020202020204" pitchFamily="34" charset="0"/>
                <a:cs typeface="Arial" panose="020B0604020202020204" pitchFamily="34" charset="0"/>
              </a:rPr>
              <a:t> max</a:t>
            </a:r>
            <a:endParaRPr lang="en-GB"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8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Artifacts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Artifacts</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8" name="Rounded Rectangle 37"/>
          <p:cNvSpPr/>
          <p:nvPr/>
        </p:nvSpPr>
        <p:spPr>
          <a:xfrm>
            <a:off x="423312" y="2500913"/>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Product Backlog</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3801186"/>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Backlog</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10145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Increment</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2637662"/>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600" dirty="0" smtClean="0">
              <a:solidFill>
                <a:schemeClr val="tx1"/>
              </a:solidFill>
              <a:latin typeface="Arial" panose="020B0604020202020204" pitchFamily="34" charset="0"/>
              <a:cs typeface="Arial" panose="020B0604020202020204" pitchFamily="34" charset="0"/>
            </a:endParaRPr>
          </a:p>
        </p:txBody>
      </p:sp>
      <p:grpSp>
        <p:nvGrpSpPr>
          <p:cNvPr id="131" name="Group 130 - Extra Features"/>
          <p:cNvGrpSpPr/>
          <p:nvPr/>
        </p:nvGrpSpPr>
        <p:grpSpPr>
          <a:xfrm>
            <a:off x="7349716" y="2108873"/>
            <a:ext cx="377753" cy="410877"/>
            <a:chOff x="3847074" y="365125"/>
            <a:chExt cx="377753" cy="410877"/>
          </a:xfrm>
        </p:grpSpPr>
        <p:sp>
          <p:nvSpPr>
            <p:cNvPr id="132" name="Rectangle 131"/>
            <p:cNvSpPr/>
            <p:nvPr/>
          </p:nvSpPr>
          <p:spPr>
            <a:xfrm>
              <a:off x="3903748" y="365125"/>
              <a:ext cx="226697" cy="2368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ctangle 132"/>
            <p:cNvSpPr/>
            <p:nvPr/>
          </p:nvSpPr>
          <p:spPr>
            <a:xfrm>
              <a:off x="3998130" y="505615"/>
              <a:ext cx="226697" cy="23685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Rectangle 133"/>
            <p:cNvSpPr/>
            <p:nvPr/>
          </p:nvSpPr>
          <p:spPr>
            <a:xfrm>
              <a:off x="3847074" y="539147"/>
              <a:ext cx="226697" cy="23685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p:cNvGrpSpPr/>
          <p:nvPr/>
        </p:nvGrpSpPr>
        <p:grpSpPr>
          <a:xfrm>
            <a:off x="6988885" y="1603521"/>
            <a:ext cx="1124026" cy="1331934"/>
            <a:chOff x="5032606" y="2351781"/>
            <a:chExt cx="1124026" cy="1331934"/>
          </a:xfrm>
        </p:grpSpPr>
        <p:grpSp>
          <p:nvGrpSpPr>
            <p:cNvPr id="31" name="Group 30"/>
            <p:cNvGrpSpPr/>
            <p:nvPr/>
          </p:nvGrpSpPr>
          <p:grpSpPr>
            <a:xfrm>
              <a:off x="5367521" y="2585389"/>
              <a:ext cx="445938" cy="1098326"/>
              <a:chOff x="1177869" y="1751308"/>
              <a:chExt cx="836911" cy="2061275"/>
            </a:xfrm>
            <a:solidFill>
              <a:srgbClr val="0070C0"/>
            </a:solidFill>
          </p:grpSpPr>
          <p:sp>
            <p:nvSpPr>
              <p:cNvPr id="33" name="Oval 32"/>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a:off x="5032606" y="2351781"/>
              <a:ext cx="112402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Product Owner</a:t>
              </a:r>
              <a:endParaRPr lang="en-GB" sz="1100" dirty="0">
                <a:latin typeface="Arial" panose="020B0604020202020204" pitchFamily="34" charset="0"/>
                <a:cs typeface="Arial" panose="020B0604020202020204" pitchFamily="34" charset="0"/>
              </a:endParaRPr>
            </a:p>
          </p:txBody>
        </p:sp>
      </p:grpSp>
      <p:graphicFrame>
        <p:nvGraphicFramePr>
          <p:cNvPr id="135" name="Table 134"/>
          <p:cNvGraphicFramePr>
            <a:graphicFrameLocks noGrp="1"/>
          </p:cNvGraphicFramePr>
          <p:nvPr>
            <p:extLst>
              <p:ext uri="{D42A27DB-BD31-4B8C-83A1-F6EECF244321}">
                <p14:modId xmlns:p14="http://schemas.microsoft.com/office/powerpoint/2010/main" val="492665141"/>
              </p:ext>
            </p:extLst>
          </p:nvPr>
        </p:nvGraphicFramePr>
        <p:xfrm>
          <a:off x="7505384" y="4071425"/>
          <a:ext cx="1625600" cy="741680"/>
        </p:xfrm>
        <a:graphic>
          <a:graphicData uri="http://schemas.openxmlformats.org/drawingml/2006/table">
            <a:tbl>
              <a:tblPr bandRow="1">
                <a:tableStyleId>{5C22544A-7EE6-4342-B048-85BDC9FD1C3A}</a:tableStyleId>
              </a:tblPr>
              <a:tblGrid>
                <a:gridCol w="1625600"/>
              </a:tblGrid>
              <a:tr h="370840">
                <a:tc>
                  <a:txBody>
                    <a:bodyPr/>
                    <a:lstStyle/>
                    <a:p>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62919263"/>
              </p:ext>
            </p:extLst>
          </p:nvPr>
        </p:nvGraphicFramePr>
        <p:xfrm>
          <a:off x="7505972" y="2215191"/>
          <a:ext cx="1625600" cy="2225040"/>
        </p:xfrm>
        <a:graphic>
          <a:graphicData uri="http://schemas.openxmlformats.org/drawingml/2006/table">
            <a:tbl>
              <a:tblPr firstRow="1" bandRow="1">
                <a:tableStyleId>{5C22544A-7EE6-4342-B048-85BDC9FD1C3A}</a:tableStyleId>
              </a:tblPr>
              <a:tblGrid>
                <a:gridCol w="1625600"/>
              </a:tblGrid>
              <a:tr h="370840">
                <a:tc>
                  <a:txBody>
                    <a:bodyPr/>
                    <a:lstStyle/>
                    <a:p>
                      <a:r>
                        <a:rPr lang="en-US" sz="1600" dirty="0" smtClean="0">
                          <a:latin typeface="Arial" panose="020B0604020202020204" pitchFamily="34" charset="0"/>
                          <a:cs typeface="Arial" panose="020B0604020202020204" pitchFamily="34" charset="0"/>
                        </a:rPr>
                        <a:t>Content</a:t>
                      </a:r>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Features</a:t>
                      </a:r>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Functions</a:t>
                      </a:r>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Requirements</a:t>
                      </a:r>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Enhancements</a:t>
                      </a:r>
                      <a:endParaRPr lang="en-GB" sz="1600" dirty="0">
                        <a:latin typeface="Arial" panose="020B0604020202020204" pitchFamily="34" charset="0"/>
                        <a:cs typeface="Arial" panose="020B0604020202020204" pitchFamily="34" charset="0"/>
                      </a:endParaRPr>
                    </a:p>
                  </a:txBody>
                  <a:tcPr/>
                </a:tc>
              </a:tr>
              <a:tr h="370840">
                <a:tc>
                  <a:txBody>
                    <a:bodyPr/>
                    <a:lstStyle/>
                    <a:p>
                      <a:r>
                        <a:rPr lang="en-US" sz="1600" dirty="0" smtClean="0">
                          <a:latin typeface="Arial" panose="020B0604020202020204" pitchFamily="34" charset="0"/>
                          <a:cs typeface="Arial" panose="020B0604020202020204" pitchFamily="34" charset="0"/>
                        </a:rPr>
                        <a:t>Fixes</a:t>
                      </a:r>
                      <a:endParaRPr lang="en-GB" sz="1600" dirty="0">
                        <a:latin typeface="Arial" panose="020B0604020202020204" pitchFamily="34" charset="0"/>
                        <a:cs typeface="Arial" panose="020B0604020202020204" pitchFamily="34" charset="0"/>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78032424"/>
              </p:ext>
            </p:extLst>
          </p:nvPr>
        </p:nvGraphicFramePr>
        <p:xfrm>
          <a:off x="10102899" y="2792323"/>
          <a:ext cx="1150489" cy="1483360"/>
        </p:xfrm>
        <a:graphic>
          <a:graphicData uri="http://schemas.openxmlformats.org/drawingml/2006/table">
            <a:tbl>
              <a:tblPr bandRow="1">
                <a:tableStyleId>{08FB837D-C827-4EFA-A057-4D05807E0F7C}</a:tableStyleId>
              </a:tblPr>
              <a:tblGrid>
                <a:gridCol w="1150489"/>
              </a:tblGrid>
              <a:tr h="370840">
                <a:tc>
                  <a:txBody>
                    <a:bodyPr/>
                    <a:lstStyle/>
                    <a:p>
                      <a:r>
                        <a:rPr lang="en-US" sz="1400" dirty="0" smtClean="0">
                          <a:latin typeface="Arial" panose="020B0604020202020204" pitchFamily="34" charset="0"/>
                          <a:cs typeface="Arial" panose="020B0604020202020204" pitchFamily="34" charset="0"/>
                        </a:rPr>
                        <a:t>Description</a:t>
                      </a:r>
                      <a:endParaRPr lang="en-GB"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Order</a:t>
                      </a:r>
                      <a:endParaRPr lang="en-GB"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Estimate</a:t>
                      </a:r>
                      <a:endParaRPr lang="en-GB" sz="1400" dirty="0">
                        <a:latin typeface="Arial" panose="020B0604020202020204" pitchFamily="34" charset="0"/>
                        <a:cs typeface="Arial" panose="020B0604020202020204" pitchFamily="34" charset="0"/>
                      </a:endParaRPr>
                    </a:p>
                  </a:txBody>
                  <a:tcPr/>
                </a:tc>
              </a:tr>
              <a:tr h="370840">
                <a:tc>
                  <a:txBody>
                    <a:bodyPr/>
                    <a:lstStyle/>
                    <a:p>
                      <a:r>
                        <a:rPr lang="en-US" sz="1400" dirty="0" smtClean="0">
                          <a:latin typeface="Arial" panose="020B0604020202020204" pitchFamily="34" charset="0"/>
                          <a:cs typeface="Arial" panose="020B0604020202020204" pitchFamily="34" charset="0"/>
                        </a:rPr>
                        <a:t>Value</a:t>
                      </a:r>
                      <a:endParaRPr lang="en-GB" sz="1400" dirty="0">
                        <a:latin typeface="Arial" panose="020B0604020202020204" pitchFamily="34" charset="0"/>
                        <a:cs typeface="Arial" panose="020B0604020202020204" pitchFamily="34" charset="0"/>
                      </a:endParaRPr>
                    </a:p>
                  </a:txBody>
                  <a:tcPr/>
                </a:tc>
              </a:tr>
            </a:tbl>
          </a:graphicData>
        </a:graphic>
      </p:graphicFrame>
      <p:grpSp>
        <p:nvGrpSpPr>
          <p:cNvPr id="17" name="Group 16"/>
          <p:cNvGrpSpPr/>
          <p:nvPr/>
        </p:nvGrpSpPr>
        <p:grpSpPr>
          <a:xfrm>
            <a:off x="9084945" y="2779016"/>
            <a:ext cx="1011513" cy="1491939"/>
            <a:chOff x="7411207" y="3046199"/>
            <a:chExt cx="1011513" cy="1491939"/>
          </a:xfrm>
        </p:grpSpPr>
        <p:sp>
          <p:nvSpPr>
            <p:cNvPr id="6" name="Left Brace 5"/>
            <p:cNvSpPr/>
            <p:nvPr/>
          </p:nvSpPr>
          <p:spPr>
            <a:xfrm>
              <a:off x="8229092" y="3046199"/>
              <a:ext cx="193628" cy="1491939"/>
            </a:xfrm>
            <a:prstGeom prst="leftBrac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9" name="Straight Connector 8"/>
            <p:cNvCxnSpPr/>
            <p:nvPr/>
          </p:nvCxnSpPr>
          <p:spPr>
            <a:xfrm flipH="1" flipV="1">
              <a:off x="7423180" y="3046200"/>
              <a:ext cx="702657" cy="745968"/>
            </a:xfrm>
            <a:prstGeom prst="line">
              <a:avLst/>
            </a:prstGeom>
            <a:ln w="19050">
              <a:solidFill>
                <a:schemeClr val="accent1">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7423180" y="3792168"/>
              <a:ext cx="702657" cy="745968"/>
            </a:xfrm>
            <a:prstGeom prst="line">
              <a:avLst/>
            </a:prstGeom>
            <a:ln w="19050">
              <a:solidFill>
                <a:schemeClr val="accent1">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7423181" y="3462092"/>
              <a:ext cx="702656" cy="330076"/>
            </a:xfrm>
            <a:prstGeom prst="line">
              <a:avLst/>
            </a:prstGeom>
            <a:ln w="19050">
              <a:solidFill>
                <a:schemeClr val="accent1">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411207" y="3788097"/>
              <a:ext cx="702656" cy="330076"/>
            </a:xfrm>
            <a:prstGeom prst="line">
              <a:avLst/>
            </a:prstGeom>
            <a:ln w="19050">
              <a:solidFill>
                <a:schemeClr val="accent1">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423179" y="3788098"/>
              <a:ext cx="690684" cy="8141"/>
            </a:xfrm>
            <a:prstGeom prst="line">
              <a:avLst/>
            </a:prstGeom>
            <a:ln w="19050">
              <a:solidFill>
                <a:schemeClr val="accent1">
                  <a:lumMod val="5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804213" y="4805962"/>
            <a:ext cx="1124026" cy="1590875"/>
            <a:chOff x="7899415" y="4749418"/>
            <a:chExt cx="1124026" cy="1590875"/>
          </a:xfrm>
        </p:grpSpPr>
        <p:grpSp>
          <p:nvGrpSpPr>
            <p:cNvPr id="84" name="Group 83"/>
            <p:cNvGrpSpPr/>
            <p:nvPr/>
          </p:nvGrpSpPr>
          <p:grpSpPr>
            <a:xfrm>
              <a:off x="8521129" y="5035966"/>
              <a:ext cx="489691" cy="1206087"/>
              <a:chOff x="1177869" y="1751308"/>
              <a:chExt cx="836911" cy="2061275"/>
            </a:xfrm>
            <a:solidFill>
              <a:schemeClr val="accent6">
                <a:lumMod val="60000"/>
                <a:lumOff val="40000"/>
              </a:schemeClr>
            </a:solidFill>
          </p:grpSpPr>
          <p:sp>
            <p:nvSpPr>
              <p:cNvPr id="85" name="Oval 84"/>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ounded Rectangle 85"/>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ounded Rectangle 86"/>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ounded Rectangle 87"/>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9" name="Group 88"/>
            <p:cNvGrpSpPr/>
            <p:nvPr/>
          </p:nvGrpSpPr>
          <p:grpSpPr>
            <a:xfrm>
              <a:off x="8218093" y="5010892"/>
              <a:ext cx="489691" cy="1206087"/>
              <a:chOff x="1177869" y="1623213"/>
              <a:chExt cx="836911" cy="2061276"/>
            </a:xfrm>
            <a:solidFill>
              <a:schemeClr val="accent6">
                <a:lumMod val="75000"/>
              </a:schemeClr>
            </a:solidFill>
          </p:grpSpPr>
          <p:sp>
            <p:nvSpPr>
              <p:cNvPr id="90" name="Oval 89"/>
              <p:cNvSpPr/>
              <p:nvPr/>
            </p:nvSpPr>
            <p:spPr>
              <a:xfrm>
                <a:off x="1332853" y="1623213"/>
                <a:ext cx="542442"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ounded Rectangle 90"/>
              <p:cNvSpPr/>
              <p:nvPr/>
            </p:nvSpPr>
            <p:spPr>
              <a:xfrm>
                <a:off x="1332855" y="2103661"/>
                <a:ext cx="542440" cy="15808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Rounded Rectangle 91"/>
              <p:cNvSpPr/>
              <p:nvPr/>
            </p:nvSpPr>
            <p:spPr>
              <a:xfrm>
                <a:off x="1666067" y="2103661"/>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le 92"/>
              <p:cNvSpPr/>
              <p:nvPr/>
            </p:nvSpPr>
            <p:spPr>
              <a:xfrm>
                <a:off x="1177869" y="2103661"/>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4" name="Group 93"/>
            <p:cNvGrpSpPr/>
            <p:nvPr/>
          </p:nvGrpSpPr>
          <p:grpSpPr>
            <a:xfrm>
              <a:off x="7899415" y="4749418"/>
              <a:ext cx="1124026" cy="1590875"/>
              <a:chOff x="10055024" y="2067601"/>
              <a:chExt cx="1124026" cy="1590875"/>
            </a:xfrm>
          </p:grpSpPr>
          <p:grpSp>
            <p:nvGrpSpPr>
              <p:cNvPr id="95" name="Group 94"/>
              <p:cNvGrpSpPr/>
              <p:nvPr/>
            </p:nvGrpSpPr>
            <p:grpSpPr>
              <a:xfrm>
                <a:off x="10526353" y="2452389"/>
                <a:ext cx="489691" cy="1206087"/>
                <a:chOff x="1177869" y="1751308"/>
                <a:chExt cx="836911" cy="2061275"/>
              </a:xfrm>
              <a:solidFill>
                <a:schemeClr val="accent6"/>
              </a:solidFill>
            </p:grpSpPr>
            <p:sp>
              <p:nvSpPr>
                <p:cNvPr id="97" name="Oval 96"/>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ounded Rectangle 97"/>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ounded Rectangle 98"/>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ounded Rectangle 9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6" name="TextBox 95"/>
              <p:cNvSpPr txBox="1"/>
              <p:nvPr/>
            </p:nvSpPr>
            <p:spPr>
              <a:xfrm>
                <a:off x="10055024" y="2067601"/>
                <a:ext cx="112402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Scrum Team A</a:t>
                </a:r>
                <a:endParaRPr lang="en-GB" sz="1100" dirty="0">
                  <a:latin typeface="Arial" panose="020B0604020202020204" pitchFamily="34" charset="0"/>
                  <a:cs typeface="Arial" panose="020B0604020202020204" pitchFamily="34" charset="0"/>
                </a:endParaRPr>
              </a:p>
            </p:txBody>
          </p:sp>
        </p:grpSp>
        <p:grpSp>
          <p:nvGrpSpPr>
            <p:cNvPr id="101" name="Group 100"/>
            <p:cNvGrpSpPr/>
            <p:nvPr/>
          </p:nvGrpSpPr>
          <p:grpSpPr>
            <a:xfrm>
              <a:off x="8000074" y="5035966"/>
              <a:ext cx="489691" cy="1206087"/>
              <a:chOff x="1177869" y="1751308"/>
              <a:chExt cx="836911" cy="2061275"/>
            </a:xfrm>
            <a:solidFill>
              <a:srgbClr val="FFC000"/>
            </a:solidFill>
          </p:grpSpPr>
          <p:sp>
            <p:nvSpPr>
              <p:cNvPr id="102" name="Oval 10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ounded Rectangle 10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ed Rectangle 10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ounded Rectangle 10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6" name="Group 105"/>
          <p:cNvGrpSpPr/>
          <p:nvPr/>
        </p:nvGrpSpPr>
        <p:grpSpPr>
          <a:xfrm>
            <a:off x="9340817" y="4805962"/>
            <a:ext cx="1124026" cy="1590875"/>
            <a:chOff x="7899415" y="4749418"/>
            <a:chExt cx="1124026" cy="1590875"/>
          </a:xfrm>
        </p:grpSpPr>
        <p:grpSp>
          <p:nvGrpSpPr>
            <p:cNvPr id="107" name="Group 106"/>
            <p:cNvGrpSpPr/>
            <p:nvPr/>
          </p:nvGrpSpPr>
          <p:grpSpPr>
            <a:xfrm>
              <a:off x="8521129" y="5035966"/>
              <a:ext cx="489691" cy="1206087"/>
              <a:chOff x="1177869" y="1751308"/>
              <a:chExt cx="836911" cy="2061275"/>
            </a:xfrm>
            <a:solidFill>
              <a:schemeClr val="accent6">
                <a:lumMod val="60000"/>
                <a:lumOff val="40000"/>
              </a:schemeClr>
            </a:solidFill>
          </p:grpSpPr>
          <p:sp>
            <p:nvSpPr>
              <p:cNvPr id="125" name="Oval 124"/>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Rounded Rectangle 125"/>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ounded Rectangle 126"/>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Rounded Rectangle 127"/>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8" name="Group 107"/>
            <p:cNvGrpSpPr/>
            <p:nvPr/>
          </p:nvGrpSpPr>
          <p:grpSpPr>
            <a:xfrm>
              <a:off x="8218093" y="5010892"/>
              <a:ext cx="489691" cy="1206087"/>
              <a:chOff x="1177869" y="1623213"/>
              <a:chExt cx="836911" cy="2061276"/>
            </a:xfrm>
            <a:solidFill>
              <a:schemeClr val="accent6">
                <a:lumMod val="75000"/>
              </a:schemeClr>
            </a:solidFill>
          </p:grpSpPr>
          <p:sp>
            <p:nvSpPr>
              <p:cNvPr id="121" name="Oval 120"/>
              <p:cNvSpPr/>
              <p:nvPr/>
            </p:nvSpPr>
            <p:spPr>
              <a:xfrm>
                <a:off x="1332853" y="1623213"/>
                <a:ext cx="542442"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Rounded Rectangle 121"/>
              <p:cNvSpPr/>
              <p:nvPr/>
            </p:nvSpPr>
            <p:spPr>
              <a:xfrm>
                <a:off x="1332855" y="2103661"/>
                <a:ext cx="542440" cy="15808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p:cNvSpPr/>
              <p:nvPr/>
            </p:nvSpPr>
            <p:spPr>
              <a:xfrm>
                <a:off x="1666067" y="2103661"/>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Rounded Rectangle 123"/>
              <p:cNvSpPr/>
              <p:nvPr/>
            </p:nvSpPr>
            <p:spPr>
              <a:xfrm>
                <a:off x="1177869" y="2103661"/>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9" name="Group 108"/>
            <p:cNvGrpSpPr/>
            <p:nvPr/>
          </p:nvGrpSpPr>
          <p:grpSpPr>
            <a:xfrm>
              <a:off x="7899415" y="4749418"/>
              <a:ext cx="1124026" cy="1590875"/>
              <a:chOff x="10055024" y="2067601"/>
              <a:chExt cx="1124026" cy="1590875"/>
            </a:xfrm>
          </p:grpSpPr>
          <p:grpSp>
            <p:nvGrpSpPr>
              <p:cNvPr id="115" name="Group 114"/>
              <p:cNvGrpSpPr/>
              <p:nvPr/>
            </p:nvGrpSpPr>
            <p:grpSpPr>
              <a:xfrm>
                <a:off x="10526353" y="2452389"/>
                <a:ext cx="489691" cy="1206087"/>
                <a:chOff x="1177869" y="1751308"/>
                <a:chExt cx="836911" cy="2061275"/>
              </a:xfrm>
              <a:solidFill>
                <a:schemeClr val="accent6"/>
              </a:solidFill>
            </p:grpSpPr>
            <p:sp>
              <p:nvSpPr>
                <p:cNvPr id="117" name="Oval 116"/>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ounded Rectangle 117"/>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ounded Rectangle 118"/>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ounded Rectangle 11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6" name="TextBox 115"/>
              <p:cNvSpPr txBox="1"/>
              <p:nvPr/>
            </p:nvSpPr>
            <p:spPr>
              <a:xfrm>
                <a:off x="10055024" y="2067601"/>
                <a:ext cx="112402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Scrum Team B</a:t>
                </a:r>
                <a:endParaRPr lang="en-GB" sz="1100" dirty="0">
                  <a:latin typeface="Arial" panose="020B0604020202020204" pitchFamily="34" charset="0"/>
                  <a:cs typeface="Arial" panose="020B0604020202020204" pitchFamily="34" charset="0"/>
                </a:endParaRPr>
              </a:p>
            </p:txBody>
          </p:sp>
        </p:grpSp>
        <p:grpSp>
          <p:nvGrpSpPr>
            <p:cNvPr id="110" name="Group 109"/>
            <p:cNvGrpSpPr/>
            <p:nvPr/>
          </p:nvGrpSpPr>
          <p:grpSpPr>
            <a:xfrm>
              <a:off x="8000074" y="5035966"/>
              <a:ext cx="489691" cy="1206087"/>
              <a:chOff x="1177869" y="1751308"/>
              <a:chExt cx="836911" cy="2061275"/>
            </a:xfrm>
            <a:solidFill>
              <a:srgbClr val="FFC000"/>
            </a:solidFill>
          </p:grpSpPr>
          <p:sp>
            <p:nvSpPr>
              <p:cNvPr id="111" name="Oval 110"/>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ounded Rectangle 111"/>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ounded Rectangle 112"/>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ounded Rectangle 113"/>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8" name="Group 27"/>
          <p:cNvGrpSpPr/>
          <p:nvPr/>
        </p:nvGrpSpPr>
        <p:grpSpPr>
          <a:xfrm>
            <a:off x="7177444" y="5411478"/>
            <a:ext cx="1786066" cy="698089"/>
            <a:chOff x="7177444" y="5411478"/>
            <a:chExt cx="1786066" cy="698089"/>
          </a:xfrm>
        </p:grpSpPr>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0375" y="5411478"/>
              <a:ext cx="445307" cy="445307"/>
            </a:xfrm>
            <a:prstGeom prst="rect">
              <a:avLst/>
            </a:prstGeom>
          </p:spPr>
        </p:pic>
        <p:sp>
          <p:nvSpPr>
            <p:cNvPr id="137" name="TextBox 136"/>
            <p:cNvSpPr txBox="1"/>
            <p:nvPr/>
          </p:nvSpPr>
          <p:spPr>
            <a:xfrm>
              <a:off x="7177444" y="5801790"/>
              <a:ext cx="1786066"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measured &amp; tracked</a:t>
              </a:r>
              <a:endParaRPr lang="en-GB" sz="1400" i="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7766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nodeType="afterEffect">
                                  <p:stCondLst>
                                    <p:cond delay="0"/>
                                  </p:stCondLst>
                                  <p:childTnLst>
                                    <p:animMotion origin="layout" path="M -0.00078 -0.00023 C -0.03086 0.00301 -0.06159 -0.00232 -0.08503 0.03171 C -0.10534 0.20949 -0.09023 0.25903 -0.03229 0.33287 C -0.00169 0.34768 0.01016 0.32893 0.03151 0.32708 L 0.03151 0.32778 L 0.03151 0.32708 " pathEditMode="relative" rAng="0" ptsTypes="AAAAAA">
                                      <p:cBhvr>
                                        <p:cTn id="31" dur="2000" fill="hold"/>
                                        <p:tgtEl>
                                          <p:spTgt spid="131"/>
                                        </p:tgtEl>
                                        <p:attrNameLst>
                                          <p:attrName>ppt_x</p:attrName>
                                          <p:attrName>ppt_y</p:attrName>
                                        </p:attrNameLst>
                                      </p:cBhvr>
                                      <p:rCtr x="-3021" y="16944"/>
                                    </p:animMotion>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500"/>
                                        <p:tgtEl>
                                          <p:spTgt spid="135"/>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10" presetClass="entr" presetSubtype="0" fill="hold" nodeType="withEffect">
                                  <p:stCondLst>
                                    <p:cond delay="50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1000"/>
                                        <p:tgtEl>
                                          <p:spTgt spid="106"/>
                                        </p:tgtEl>
                                      </p:cBhvr>
                                    </p:animEffect>
                                  </p:childTnLst>
                                </p:cTn>
                              </p:par>
                            </p:childTnLst>
                          </p:cTn>
                        </p:par>
                        <p:par>
                          <p:cTn id="43" fill="hold">
                            <p:stCondLst>
                              <p:cond delay="6000"/>
                            </p:stCondLst>
                            <p:childTnLst>
                              <p:par>
                                <p:cTn id="44" presetID="36" presetClass="path" presetSubtype="0" accel="50000" decel="50000" fill="hold" nodeType="afterEffect">
                                  <p:stCondLst>
                                    <p:cond delay="0"/>
                                  </p:stCondLst>
                                  <p:childTnLst>
                                    <p:animMotion origin="layout" path="M 0.04583 0.26342 L 0.04583 0.38842 C 0.04583 0.44444 0.08711 0.51342 0.1207 0.51342 L 0.19557 0.51342 " pathEditMode="relative" rAng="0" ptsTypes="AAAA">
                                      <p:cBhvr>
                                        <p:cTn id="45" dur="2000" fill="hold"/>
                                        <p:tgtEl>
                                          <p:spTgt spid="131"/>
                                        </p:tgtEl>
                                        <p:attrNameLst>
                                          <p:attrName>ppt_x</p:attrName>
                                          <p:attrName>ppt_y</p:attrName>
                                        </p:attrNameLst>
                                      </p:cBhvr>
                                      <p:rCtr x="7487" y="12500"/>
                                    </p:animMotion>
                                  </p:childTnLst>
                                </p:cTn>
                              </p:par>
                            </p:childTnLst>
                          </p:cTn>
                        </p:par>
                        <p:par>
                          <p:cTn id="46" fill="hold">
                            <p:stCondLst>
                              <p:cond delay="8000"/>
                            </p:stCondLst>
                            <p:childTnLst>
                              <p:par>
                                <p:cTn id="47" presetID="36" presetClass="path" presetSubtype="0" accel="50000" decel="50000" fill="hold" nodeType="afterEffect">
                                  <p:stCondLst>
                                    <p:cond delay="0"/>
                                  </p:stCondLst>
                                  <p:childTnLst>
                                    <p:animMotion origin="layout" path="M 0.03203 0.18472 L 0.03203 0.33935 C 0.03203 0.40879 -0.00287 0.49421 -0.03099 0.49421 L -0.09388 0.49421 " pathEditMode="relative" rAng="0" ptsTypes="AAAA">
                                      <p:cBhvr>
                                        <p:cTn id="48" dur="2000" fill="hold"/>
                                        <p:tgtEl>
                                          <p:spTgt spid="131"/>
                                        </p:tgtEl>
                                        <p:attrNameLst>
                                          <p:attrName>ppt_x</p:attrName>
                                          <p:attrName>ppt_y</p:attrName>
                                        </p:attrNameLst>
                                      </p:cBhvr>
                                      <p:rCtr x="-6302" y="15463"/>
                                    </p:animMotion>
                                  </p:childTnLst>
                                </p:cTn>
                              </p:par>
                            </p:childTnLst>
                          </p:cTn>
                        </p:par>
                        <p:par>
                          <p:cTn id="49" fill="hold">
                            <p:stCondLst>
                              <p:cond delay="10000"/>
                            </p:stCondLst>
                            <p:childTnLst>
                              <p:par>
                                <p:cTn id="50" presetID="10"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Artifacts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Artifacts</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8" name="Rounded Rectangle 37"/>
          <p:cNvSpPr/>
          <p:nvPr/>
        </p:nvSpPr>
        <p:spPr>
          <a:xfrm>
            <a:off x="423312" y="2500913"/>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Product Backlog</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3801186"/>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Backlog</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10145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Increment</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3945794"/>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600" dirty="0" smtClean="0">
              <a:solidFill>
                <a:schemeClr val="tx1"/>
              </a:solidFill>
              <a:latin typeface="Arial" panose="020B0604020202020204" pitchFamily="34" charset="0"/>
              <a:cs typeface="Arial" panose="020B0604020202020204" pitchFamily="34" charset="0"/>
            </a:endParaRPr>
          </a:p>
        </p:txBody>
      </p:sp>
      <p:sp>
        <p:nvSpPr>
          <p:cNvPr id="79" name="Rectangle 78"/>
          <p:cNvSpPr/>
          <p:nvPr/>
        </p:nvSpPr>
        <p:spPr>
          <a:xfrm>
            <a:off x="5284920" y="2953940"/>
            <a:ext cx="1212394" cy="1648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anose="020B0604020202020204" pitchFamily="34" charset="0"/>
                <a:cs typeface="Arial" panose="020B0604020202020204" pitchFamily="34" charset="0"/>
              </a:rPr>
              <a:t>PBL</a:t>
            </a:r>
            <a:endParaRPr lang="en-GB" dirty="0">
              <a:latin typeface="Arial" panose="020B0604020202020204" pitchFamily="34" charset="0"/>
              <a:cs typeface="Arial" panose="020B0604020202020204" pitchFamily="34" charset="0"/>
            </a:endParaRPr>
          </a:p>
        </p:txBody>
      </p:sp>
      <p:sp>
        <p:nvSpPr>
          <p:cNvPr id="159" name="Rectangle 158"/>
          <p:cNvSpPr/>
          <p:nvPr/>
        </p:nvSpPr>
        <p:spPr>
          <a:xfrm>
            <a:off x="10007676" y="3454949"/>
            <a:ext cx="1212394" cy="5819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smtClean="0">
                <a:latin typeface="Arial" panose="020B0604020202020204" pitchFamily="34" charset="0"/>
                <a:cs typeface="Arial" panose="020B0604020202020204" pitchFamily="34" charset="0"/>
              </a:rPr>
              <a:t>Delivery plan</a:t>
            </a:r>
            <a:endParaRPr lang="en-GB" sz="1400" dirty="0">
              <a:latin typeface="Arial" panose="020B0604020202020204" pitchFamily="34" charset="0"/>
              <a:cs typeface="Arial" panose="020B0604020202020204" pitchFamily="34" charset="0"/>
            </a:endParaRPr>
          </a:p>
        </p:txBody>
      </p:sp>
      <p:sp>
        <p:nvSpPr>
          <p:cNvPr id="80" name="Rectangle 79"/>
          <p:cNvSpPr/>
          <p:nvPr/>
        </p:nvSpPr>
        <p:spPr>
          <a:xfrm>
            <a:off x="5347987" y="3873265"/>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3</a:t>
            </a:r>
            <a:endParaRPr lang="en-GB" sz="1200" dirty="0">
              <a:latin typeface="Arial" panose="020B0604020202020204" pitchFamily="34" charset="0"/>
              <a:cs typeface="Arial" panose="020B0604020202020204" pitchFamily="34" charset="0"/>
            </a:endParaRPr>
          </a:p>
        </p:txBody>
      </p:sp>
      <p:sp>
        <p:nvSpPr>
          <p:cNvPr id="81" name="Rectangle 80"/>
          <p:cNvSpPr/>
          <p:nvPr/>
        </p:nvSpPr>
        <p:spPr>
          <a:xfrm>
            <a:off x="5347986" y="4165147"/>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4</a:t>
            </a:r>
            <a:endParaRPr lang="en-GB" sz="1200" dirty="0">
              <a:latin typeface="Arial" panose="020B0604020202020204" pitchFamily="34" charset="0"/>
              <a:cs typeface="Arial" panose="020B0604020202020204" pitchFamily="34" charset="0"/>
            </a:endParaRPr>
          </a:p>
        </p:txBody>
      </p:sp>
      <p:grpSp>
        <p:nvGrpSpPr>
          <p:cNvPr id="7" name="Group 6"/>
          <p:cNvGrpSpPr/>
          <p:nvPr/>
        </p:nvGrpSpPr>
        <p:grpSpPr>
          <a:xfrm>
            <a:off x="8199087" y="1848449"/>
            <a:ext cx="853781" cy="1578273"/>
            <a:chOff x="10312648" y="2080203"/>
            <a:chExt cx="853781" cy="1578273"/>
          </a:xfrm>
        </p:grpSpPr>
        <p:grpSp>
          <p:nvGrpSpPr>
            <p:cNvPr id="142" name="Group 141"/>
            <p:cNvGrpSpPr/>
            <p:nvPr/>
          </p:nvGrpSpPr>
          <p:grpSpPr>
            <a:xfrm>
              <a:off x="10676738" y="2354149"/>
              <a:ext cx="489691" cy="1206087"/>
              <a:chOff x="1177869" y="1751308"/>
              <a:chExt cx="836911" cy="2061275"/>
            </a:xfrm>
            <a:solidFill>
              <a:schemeClr val="accent6">
                <a:lumMod val="60000"/>
                <a:lumOff val="40000"/>
              </a:schemeClr>
            </a:solidFill>
          </p:grpSpPr>
          <p:sp>
            <p:nvSpPr>
              <p:cNvPr id="143" name="Oval 142"/>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Rounded Rectangle 143"/>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ounded Rectangle 144"/>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Rounded Rectangle 145"/>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7" name="Group 146"/>
            <p:cNvGrpSpPr/>
            <p:nvPr/>
          </p:nvGrpSpPr>
          <p:grpSpPr>
            <a:xfrm>
              <a:off x="10373702" y="2404025"/>
              <a:ext cx="489691" cy="1206087"/>
              <a:chOff x="1177869" y="1751308"/>
              <a:chExt cx="836911" cy="2061275"/>
            </a:xfrm>
            <a:solidFill>
              <a:schemeClr val="accent6">
                <a:lumMod val="75000"/>
              </a:schemeClr>
            </a:solidFill>
          </p:grpSpPr>
          <p:sp>
            <p:nvSpPr>
              <p:cNvPr id="148" name="Oval 147"/>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ounded Rectangle 148"/>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Rounded Rectangle 149"/>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ounded Rectangle 150"/>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p:cNvGrpSpPr/>
            <p:nvPr/>
          </p:nvGrpSpPr>
          <p:grpSpPr>
            <a:xfrm>
              <a:off x="10312648" y="2080203"/>
              <a:ext cx="835485" cy="1578273"/>
              <a:chOff x="10312648" y="2080203"/>
              <a:chExt cx="835485" cy="1578273"/>
            </a:xfrm>
          </p:grpSpPr>
          <p:grpSp>
            <p:nvGrpSpPr>
              <p:cNvPr id="153" name="Group 152"/>
              <p:cNvGrpSpPr/>
              <p:nvPr/>
            </p:nvGrpSpPr>
            <p:grpSpPr>
              <a:xfrm>
                <a:off x="10526353" y="2452389"/>
                <a:ext cx="489691" cy="1206087"/>
                <a:chOff x="1177869" y="1751308"/>
                <a:chExt cx="836911" cy="2061275"/>
              </a:xfrm>
              <a:solidFill>
                <a:schemeClr val="accent6"/>
              </a:solidFill>
            </p:grpSpPr>
            <p:sp>
              <p:nvSpPr>
                <p:cNvPr id="155" name="Oval 154"/>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Rounded Rectangle 155"/>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Rounded Rectangle 156"/>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Rounded Rectangle 157"/>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4" name="TextBox 153"/>
              <p:cNvSpPr txBox="1"/>
              <p:nvPr/>
            </p:nvSpPr>
            <p:spPr>
              <a:xfrm>
                <a:off x="10312648" y="2080203"/>
                <a:ext cx="83548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Dev Team</a:t>
                </a:r>
                <a:endParaRPr lang="en-GB" sz="1100" dirty="0">
                  <a:latin typeface="Arial" panose="020B0604020202020204" pitchFamily="34" charset="0"/>
                  <a:cs typeface="Arial" panose="020B0604020202020204" pitchFamily="34" charset="0"/>
                </a:endParaRPr>
              </a:p>
            </p:txBody>
          </p:sp>
        </p:grpSp>
      </p:grpSp>
      <p:sp>
        <p:nvSpPr>
          <p:cNvPr id="82" name="Freeform 81"/>
          <p:cNvSpPr/>
          <p:nvPr/>
        </p:nvSpPr>
        <p:spPr>
          <a:xfrm rot="21123653">
            <a:off x="8737711" y="2525335"/>
            <a:ext cx="828943" cy="828943"/>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588846" tIns="592144" rIns="588846" bIns="592144" numCol="1" spcCol="1270" anchor="ctr" anchorCtr="0">
            <a:noAutofit/>
          </a:bodyPr>
          <a:lstStyle/>
          <a:p>
            <a:pPr lvl="0" algn="ctr" defTabSz="1511300">
              <a:lnSpc>
                <a:spcPct val="90000"/>
              </a:lnSpc>
              <a:spcBef>
                <a:spcPct val="0"/>
              </a:spcBef>
              <a:spcAft>
                <a:spcPct val="35000"/>
              </a:spcAft>
            </a:pPr>
            <a:endParaRPr lang="en-GB" sz="1600" kern="1200" dirty="0"/>
          </a:p>
        </p:txBody>
      </p:sp>
      <p:sp>
        <p:nvSpPr>
          <p:cNvPr id="83" name="Rectangle 82"/>
          <p:cNvSpPr/>
          <p:nvPr/>
        </p:nvSpPr>
        <p:spPr>
          <a:xfrm>
            <a:off x="7327639" y="2953940"/>
            <a:ext cx="1834918" cy="16485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latin typeface="Arial" panose="020B0604020202020204" pitchFamily="34" charset="0"/>
                <a:cs typeface="Arial" panose="020B0604020202020204" pitchFamily="34" charset="0"/>
              </a:rPr>
              <a:t>Sprint Backlog</a:t>
            </a:r>
            <a:endParaRPr lang="en-GB" dirty="0">
              <a:solidFill>
                <a:schemeClr val="tx1"/>
              </a:solidFill>
              <a:latin typeface="Arial" panose="020B0604020202020204" pitchFamily="34" charset="0"/>
              <a:cs typeface="Arial" panose="020B0604020202020204" pitchFamily="34" charset="0"/>
            </a:endParaRPr>
          </a:p>
        </p:txBody>
      </p:sp>
      <p:sp>
        <p:nvSpPr>
          <p:cNvPr id="129" name="Rectangle 128"/>
          <p:cNvSpPr/>
          <p:nvPr/>
        </p:nvSpPr>
        <p:spPr>
          <a:xfrm>
            <a:off x="5352597" y="3289501"/>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1</a:t>
            </a:r>
            <a:endParaRPr lang="en-GB" sz="1200" dirty="0">
              <a:latin typeface="Arial" panose="020B0604020202020204" pitchFamily="34" charset="0"/>
              <a:cs typeface="Arial" panose="020B0604020202020204" pitchFamily="34" charset="0"/>
            </a:endParaRPr>
          </a:p>
        </p:txBody>
      </p:sp>
      <p:sp>
        <p:nvSpPr>
          <p:cNvPr id="130" name="Right Arrow 129"/>
          <p:cNvSpPr/>
          <p:nvPr/>
        </p:nvSpPr>
        <p:spPr>
          <a:xfrm>
            <a:off x="6559306" y="3528038"/>
            <a:ext cx="693900" cy="5196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ight Arrow 137"/>
          <p:cNvSpPr/>
          <p:nvPr/>
        </p:nvSpPr>
        <p:spPr>
          <a:xfrm flipH="1">
            <a:off x="9224387" y="3513734"/>
            <a:ext cx="693900" cy="5196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Down Arrow 138"/>
          <p:cNvSpPr/>
          <p:nvPr/>
        </p:nvSpPr>
        <p:spPr>
          <a:xfrm>
            <a:off x="7915134" y="4737282"/>
            <a:ext cx="659928" cy="45660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ounded Rectangle 139"/>
          <p:cNvSpPr/>
          <p:nvPr/>
        </p:nvSpPr>
        <p:spPr>
          <a:xfrm>
            <a:off x="7571409" y="5235190"/>
            <a:ext cx="1347378" cy="917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Working product Increment</a:t>
            </a:r>
            <a:endParaRPr lang="en-GB" dirty="0">
              <a:latin typeface="Arial" panose="020B0604020202020204" pitchFamily="34" charset="0"/>
              <a:cs typeface="Arial" panose="020B0604020202020204" pitchFamily="34" charset="0"/>
            </a:endParaRPr>
          </a:p>
        </p:txBody>
      </p:sp>
      <p:sp>
        <p:nvSpPr>
          <p:cNvPr id="141" name="Rectangle 140"/>
          <p:cNvSpPr/>
          <p:nvPr/>
        </p:nvSpPr>
        <p:spPr>
          <a:xfrm>
            <a:off x="10009085" y="3451392"/>
            <a:ext cx="1212394" cy="5819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smtClean="0">
                <a:latin typeface="Arial" panose="020B0604020202020204" pitchFamily="34" charset="0"/>
                <a:cs typeface="Arial" panose="020B0604020202020204" pitchFamily="34" charset="0"/>
              </a:rPr>
              <a:t>Delivery plan</a:t>
            </a:r>
            <a:endParaRPr lang="en-GB" sz="1400" dirty="0">
              <a:latin typeface="Arial" panose="020B0604020202020204" pitchFamily="34" charset="0"/>
              <a:cs typeface="Arial" panose="020B0604020202020204" pitchFamily="34" charset="0"/>
            </a:endParaRPr>
          </a:p>
        </p:txBody>
      </p:sp>
      <p:sp>
        <p:nvSpPr>
          <p:cNvPr id="160" name="Rectangle 159"/>
          <p:cNvSpPr/>
          <p:nvPr/>
        </p:nvSpPr>
        <p:spPr>
          <a:xfrm>
            <a:off x="5350017" y="3581383"/>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2</a:t>
            </a:r>
            <a:endParaRPr lang="en-GB" sz="1200" dirty="0">
              <a:latin typeface="Arial" panose="020B0604020202020204" pitchFamily="34" charset="0"/>
              <a:cs typeface="Arial" panose="020B0604020202020204" pitchFamily="34" charset="0"/>
            </a:endParaRPr>
          </a:p>
        </p:txBody>
      </p:sp>
      <p:grpSp>
        <p:nvGrpSpPr>
          <p:cNvPr id="161" name="Group 160"/>
          <p:cNvGrpSpPr/>
          <p:nvPr/>
        </p:nvGrpSpPr>
        <p:grpSpPr>
          <a:xfrm>
            <a:off x="9231974" y="4681494"/>
            <a:ext cx="1786066" cy="698089"/>
            <a:chOff x="7177444" y="5411478"/>
            <a:chExt cx="1786066" cy="698089"/>
          </a:xfrm>
        </p:grpSpPr>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0375" y="5411478"/>
              <a:ext cx="445307" cy="445307"/>
            </a:xfrm>
            <a:prstGeom prst="rect">
              <a:avLst/>
            </a:prstGeom>
          </p:spPr>
        </p:pic>
        <p:sp>
          <p:nvSpPr>
            <p:cNvPr id="163" name="TextBox 162"/>
            <p:cNvSpPr txBox="1"/>
            <p:nvPr/>
          </p:nvSpPr>
          <p:spPr>
            <a:xfrm>
              <a:off x="7177444" y="5801790"/>
              <a:ext cx="1786066"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measured &amp; tracked</a:t>
              </a:r>
              <a:endParaRPr lang="en-GB" sz="1400" i="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6797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29"/>
                                        </p:tgtEl>
                                        <p:attrNameLst>
                                          <p:attrName>style.visibility</p:attrName>
                                        </p:attrNameLst>
                                      </p:cBhvr>
                                      <p:to>
                                        <p:strVal val="visible"/>
                                      </p:to>
                                    </p:set>
                                    <p:animEffect transition="in" filter="fade">
                                      <p:cBhvr>
                                        <p:cTn id="14" dur="500"/>
                                        <p:tgtEl>
                                          <p:spTgt spid="129"/>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fade">
                                      <p:cBhvr>
                                        <p:cTn id="17" dur="500"/>
                                        <p:tgtEl>
                                          <p:spTgt spid="160"/>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fade">
                                      <p:cBhvr>
                                        <p:cTn id="20" dur="500"/>
                                        <p:tgtEl>
                                          <p:spTgt spid="141"/>
                                        </p:tgtEl>
                                      </p:cBhvr>
                                    </p:animEffect>
                                  </p:childTnLst>
                                </p:cTn>
                              </p:par>
                              <p:par>
                                <p:cTn id="21" presetID="1" presetClass="entr" presetSubtype="0" fill="hold" grpId="0" nodeType="withEffect">
                                  <p:stCondLst>
                                    <p:cond delay="500"/>
                                  </p:stCondLst>
                                  <p:childTnLst>
                                    <p:set>
                                      <p:cBhvr>
                                        <p:cTn id="22" dur="1" fill="hold">
                                          <p:stCondLst>
                                            <p:cond delay="0"/>
                                          </p:stCondLst>
                                        </p:cTn>
                                        <p:tgtEl>
                                          <p:spTgt spid="159"/>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wipe(left)">
                                      <p:cBhvr>
                                        <p:cTn id="39" dur="500"/>
                                        <p:tgtEl>
                                          <p:spTgt spid="130"/>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wipe(right)">
                                      <p:cBhvr>
                                        <p:cTn id="42" dur="500"/>
                                        <p:tgtEl>
                                          <p:spTgt spid="138"/>
                                        </p:tgtEl>
                                      </p:cBhvr>
                                    </p:animEffect>
                                  </p:childTnLst>
                                </p:cTn>
                              </p:par>
                            </p:childTnLst>
                          </p:cTn>
                        </p:par>
                        <p:par>
                          <p:cTn id="43" fill="hold">
                            <p:stCondLst>
                              <p:cond delay="2000"/>
                            </p:stCondLst>
                            <p:childTnLst>
                              <p:par>
                                <p:cTn id="44" presetID="42" presetClass="path" presetSubtype="0" accel="50000" decel="50000" fill="hold" grpId="0" nodeType="afterEffect">
                                  <p:stCondLst>
                                    <p:cond delay="0"/>
                                  </p:stCondLst>
                                  <p:childTnLst>
                                    <p:animMotion origin="layout" path="M -3.75E-6 -7.40741E-7 L 0.19271 0.00509 " pathEditMode="relative" rAng="0" ptsTypes="AA">
                                      <p:cBhvr>
                                        <p:cTn id="45" dur="2000" fill="hold"/>
                                        <p:tgtEl>
                                          <p:spTgt spid="129"/>
                                        </p:tgtEl>
                                        <p:attrNameLst>
                                          <p:attrName>ppt_x</p:attrName>
                                          <p:attrName>ppt_y</p:attrName>
                                        </p:attrNameLst>
                                      </p:cBhvr>
                                      <p:rCtr x="9635" y="255"/>
                                    </p:animMotion>
                                  </p:childTnLst>
                                </p:cTn>
                              </p:par>
                              <p:par>
                                <p:cTn id="46" presetID="42" presetClass="path" presetSubtype="0" accel="50000" decel="50000" fill="hold" grpId="0" nodeType="withEffect">
                                  <p:stCondLst>
                                    <p:cond delay="0"/>
                                  </p:stCondLst>
                                  <p:childTnLst>
                                    <p:animMotion origin="layout" path="M -3.33333E-6 -3.33333E-6 L 0.19297 0.0051 " pathEditMode="relative" rAng="0" ptsTypes="AA">
                                      <p:cBhvr>
                                        <p:cTn id="47" dur="2000" fill="hold"/>
                                        <p:tgtEl>
                                          <p:spTgt spid="160"/>
                                        </p:tgtEl>
                                        <p:attrNameLst>
                                          <p:attrName>ppt_x</p:attrName>
                                          <p:attrName>ppt_y</p:attrName>
                                        </p:attrNameLst>
                                      </p:cBhvr>
                                      <p:rCtr x="9648" y="255"/>
                                    </p:animMotion>
                                  </p:childTnLst>
                                </p:cTn>
                              </p:par>
                              <p:par>
                                <p:cTn id="48" presetID="42" presetClass="path" presetSubtype="0" accel="50000" decel="50000" fill="hold" grpId="0" nodeType="withEffect">
                                  <p:stCondLst>
                                    <p:cond delay="0"/>
                                  </p:stCondLst>
                                  <p:childTnLst>
                                    <p:animMotion origin="layout" path="M -3.125E-6 -1.85185E-6 L -0.1944 0.06968 " pathEditMode="relative" rAng="0" ptsTypes="AA">
                                      <p:cBhvr>
                                        <p:cTn id="49" dur="2000" fill="hold"/>
                                        <p:tgtEl>
                                          <p:spTgt spid="141"/>
                                        </p:tgtEl>
                                        <p:attrNameLst>
                                          <p:attrName>ppt_x</p:attrName>
                                          <p:attrName>ppt_y</p:attrName>
                                        </p:attrNameLst>
                                      </p:cBhvr>
                                      <p:rCtr x="-9727" y="3472"/>
                                    </p:animMotion>
                                  </p:childTnLst>
                                </p:cTn>
                              </p:par>
                              <p:par>
                                <p:cTn id="50" presetID="10" presetClass="entr" presetSubtype="0" fill="hold" grpId="1" nodeType="withEffect">
                                  <p:stCondLst>
                                    <p:cond delay="80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1000"/>
                                        <p:tgtEl>
                                          <p:spTgt spid="83"/>
                                        </p:tgtEl>
                                      </p:cBhvr>
                                    </p:animEffect>
                                  </p:childTnLst>
                                </p:cTn>
                              </p:par>
                              <p:par>
                                <p:cTn id="56" presetID="8" presetClass="emph" presetSubtype="0" decel="100000" fill="hold" grpId="0" nodeType="withEffect">
                                  <p:stCondLst>
                                    <p:cond delay="1000"/>
                                  </p:stCondLst>
                                  <p:childTnLst>
                                    <p:animRot by="10800000">
                                      <p:cBhvr>
                                        <p:cTn id="57" dur="1000" fill="hold"/>
                                        <p:tgtEl>
                                          <p:spTgt spid="82"/>
                                        </p:tgtEl>
                                        <p:attrNameLst>
                                          <p:attrName>r</p:attrName>
                                        </p:attrNameLst>
                                      </p:cBhvr>
                                    </p:animRot>
                                  </p:childTnLst>
                                </p:cTn>
                              </p:par>
                            </p:childTnLst>
                          </p:cTn>
                        </p:par>
                        <p:par>
                          <p:cTn id="58" fill="hold">
                            <p:stCondLst>
                              <p:cond delay="4000"/>
                            </p:stCondLst>
                            <p:childTnLst>
                              <p:par>
                                <p:cTn id="59" presetID="22" presetClass="entr" presetSubtype="1" fill="hold" grpId="0" nodeType="after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wipe(up)">
                                      <p:cBhvr>
                                        <p:cTn id="61" dur="500"/>
                                        <p:tgtEl>
                                          <p:spTgt spid="139"/>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140"/>
                                        </p:tgtEl>
                                        <p:attrNameLst>
                                          <p:attrName>style.visibility</p:attrName>
                                        </p:attrNameLst>
                                      </p:cBhvr>
                                      <p:to>
                                        <p:strVal val="visible"/>
                                      </p:to>
                                    </p:set>
                                    <p:animEffect transition="in" filter="fade">
                                      <p:cBhvr>
                                        <p:cTn id="65" dur="500"/>
                                        <p:tgtEl>
                                          <p:spTgt spid="140"/>
                                        </p:tgtEl>
                                      </p:cBhvr>
                                    </p:animEffect>
                                  </p:childTnLst>
                                </p:cTn>
                              </p:par>
                            </p:childTnLst>
                          </p:cTn>
                        </p:par>
                        <p:par>
                          <p:cTn id="66" fill="hold">
                            <p:stCondLst>
                              <p:cond delay="5000"/>
                            </p:stCondLst>
                            <p:childTnLst>
                              <p:par>
                                <p:cTn id="67" presetID="10" presetClass="entr" presetSubtype="0" fill="hold" nodeType="after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79" grpId="0" animBg="1"/>
      <p:bldP spid="159" grpId="0" animBg="1"/>
      <p:bldP spid="80" grpId="0" animBg="1"/>
      <p:bldP spid="81" grpId="0" animBg="1"/>
      <p:bldP spid="82" grpId="0" animBg="1"/>
      <p:bldP spid="82" grpId="1" animBg="1"/>
      <p:bldP spid="83" grpId="0" animBg="1"/>
      <p:bldP spid="129" grpId="0" animBg="1"/>
      <p:bldP spid="129" grpId="1" animBg="1"/>
      <p:bldP spid="130" grpId="0" animBg="1"/>
      <p:bldP spid="138" grpId="0" animBg="1"/>
      <p:bldP spid="139" grpId="0" animBg="1"/>
      <p:bldP spid="140" grpId="0" animBg="1"/>
      <p:bldP spid="141" grpId="0" animBg="1"/>
      <p:bldP spid="141" grpId="1" animBg="1"/>
      <p:bldP spid="160" grpId="0" animBg="1"/>
      <p:bldP spid="16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Artifacts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Artifacts</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8" name="Rounded Rectangle 37"/>
          <p:cNvSpPr/>
          <p:nvPr/>
        </p:nvSpPr>
        <p:spPr>
          <a:xfrm>
            <a:off x="423312" y="2500913"/>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Product Backlog</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3801186"/>
            <a:ext cx="3301139" cy="880308"/>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Backlog</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101459"/>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Increment</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5261143"/>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ounded Rectangle 9"/>
          <p:cNvSpPr/>
          <p:nvPr/>
        </p:nvSpPr>
        <p:spPr>
          <a:xfrm>
            <a:off x="4542336" y="1523945"/>
            <a:ext cx="7443750"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400" b="1" dirty="0" smtClean="0">
              <a:solidFill>
                <a:schemeClr val="tx1"/>
              </a:solidFill>
              <a:latin typeface="Arial" panose="020B0604020202020204" pitchFamily="34" charset="0"/>
              <a:cs typeface="Arial" panose="020B0604020202020204" pitchFamily="34" charset="0"/>
            </a:endParaRPr>
          </a:p>
          <a:p>
            <a:pPr algn="just"/>
            <a:endParaRPr lang="en-US" sz="1600" dirty="0" smtClean="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5284920" y="2953940"/>
            <a:ext cx="1212394" cy="1648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anose="020B0604020202020204" pitchFamily="34" charset="0"/>
                <a:cs typeface="Arial" panose="020B0604020202020204" pitchFamily="34" charset="0"/>
              </a:rPr>
              <a:t>PBL</a:t>
            </a:r>
            <a:endParaRPr lang="en-GB" dirty="0">
              <a:latin typeface="Arial" panose="020B0604020202020204" pitchFamily="34" charset="0"/>
              <a:cs typeface="Arial" panose="020B0604020202020204" pitchFamily="34" charset="0"/>
            </a:endParaRPr>
          </a:p>
        </p:txBody>
      </p:sp>
      <p:sp>
        <p:nvSpPr>
          <p:cNvPr id="44" name="Rectangle 43"/>
          <p:cNvSpPr/>
          <p:nvPr/>
        </p:nvSpPr>
        <p:spPr>
          <a:xfrm>
            <a:off x="5347987" y="3873265"/>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3</a:t>
            </a:r>
            <a:endParaRPr lang="en-GB" sz="1200" dirty="0">
              <a:latin typeface="Arial" panose="020B0604020202020204" pitchFamily="34" charset="0"/>
              <a:cs typeface="Arial" panose="020B0604020202020204" pitchFamily="34" charset="0"/>
            </a:endParaRPr>
          </a:p>
        </p:txBody>
      </p:sp>
      <p:sp>
        <p:nvSpPr>
          <p:cNvPr id="46" name="Rectangle 45"/>
          <p:cNvSpPr/>
          <p:nvPr/>
        </p:nvSpPr>
        <p:spPr>
          <a:xfrm>
            <a:off x="5352597" y="3289501"/>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1</a:t>
            </a:r>
            <a:endParaRPr lang="en-GB" sz="1200" dirty="0">
              <a:latin typeface="Arial" panose="020B0604020202020204" pitchFamily="34" charset="0"/>
              <a:cs typeface="Arial" panose="020B0604020202020204" pitchFamily="34" charset="0"/>
            </a:endParaRPr>
          </a:p>
        </p:txBody>
      </p:sp>
      <p:grpSp>
        <p:nvGrpSpPr>
          <p:cNvPr id="16" name="Group 15"/>
          <p:cNvGrpSpPr/>
          <p:nvPr/>
        </p:nvGrpSpPr>
        <p:grpSpPr>
          <a:xfrm>
            <a:off x="7024064" y="2684202"/>
            <a:ext cx="2588967" cy="1600213"/>
            <a:chOff x="7024064" y="2684202"/>
            <a:chExt cx="2588967" cy="1600213"/>
          </a:xfrm>
        </p:grpSpPr>
        <p:cxnSp>
          <p:nvCxnSpPr>
            <p:cNvPr id="8" name="Straight Arrow Connector 7"/>
            <p:cNvCxnSpPr/>
            <p:nvPr/>
          </p:nvCxnSpPr>
          <p:spPr>
            <a:xfrm>
              <a:off x="8199777" y="4253996"/>
              <a:ext cx="1413254" cy="30419"/>
            </a:xfrm>
            <a:prstGeom prst="straightConnector1">
              <a:avLst/>
            </a:prstGeom>
            <a:ln w="177800">
              <a:solidFill>
                <a:srgbClr val="0070C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7024064" y="4253996"/>
              <a:ext cx="1182886" cy="877"/>
            </a:xfrm>
            <a:prstGeom prst="straightConnector1">
              <a:avLst/>
            </a:prstGeom>
            <a:ln w="177800">
              <a:solidFill>
                <a:srgbClr val="0070C0"/>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Arc 4"/>
            <p:cNvSpPr/>
            <p:nvPr/>
          </p:nvSpPr>
          <p:spPr>
            <a:xfrm>
              <a:off x="7315199" y="2684202"/>
              <a:ext cx="1768789" cy="1569821"/>
            </a:xfrm>
            <a:prstGeom prst="arc">
              <a:avLst>
                <a:gd name="adj1" fmla="val 6758633"/>
                <a:gd name="adj2" fmla="val 5670959"/>
              </a:avLst>
            </a:prstGeom>
            <a:noFill/>
            <a:ln w="177800">
              <a:solidFill>
                <a:srgbClr val="0070C0"/>
              </a:solidFill>
              <a:headEnd type="triangl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7673097" y="3099767"/>
              <a:ext cx="1052992" cy="369332"/>
            </a:xfrm>
            <a:prstGeom prst="rect">
              <a:avLst/>
            </a:prstGeom>
            <a:noFill/>
          </p:spPr>
          <p:txBody>
            <a:bodyPr wrap="square" rtlCol="0">
              <a:spAutoFit/>
            </a:bodyPr>
            <a:lstStyle/>
            <a:p>
              <a:pPr algn="ctr"/>
              <a:r>
                <a:rPr lang="en-US" b="1" dirty="0" smtClean="0">
                  <a:solidFill>
                    <a:srgbClr val="0070C0"/>
                  </a:solidFill>
                  <a:latin typeface="Arial" panose="020B0604020202020204" pitchFamily="34" charset="0"/>
                  <a:cs typeface="Arial" panose="020B0604020202020204" pitchFamily="34" charset="0"/>
                </a:rPr>
                <a:t>SPRINT</a:t>
              </a:r>
              <a:endParaRPr lang="en-GB" b="1" dirty="0">
                <a:solidFill>
                  <a:srgbClr val="0070C0"/>
                </a:solidFill>
                <a:latin typeface="Arial" panose="020B0604020202020204" pitchFamily="34" charset="0"/>
                <a:cs typeface="Arial" panose="020B0604020202020204" pitchFamily="34" charset="0"/>
              </a:endParaRPr>
            </a:p>
          </p:txBody>
        </p:sp>
      </p:grpSp>
      <p:sp>
        <p:nvSpPr>
          <p:cNvPr id="63" name="Rectangle 62"/>
          <p:cNvSpPr/>
          <p:nvPr/>
        </p:nvSpPr>
        <p:spPr>
          <a:xfrm>
            <a:off x="9891412" y="2953940"/>
            <a:ext cx="1212394" cy="1648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anose="020B0604020202020204" pitchFamily="34" charset="0"/>
                <a:cs typeface="Arial" panose="020B0604020202020204" pitchFamily="34" charset="0"/>
              </a:rPr>
              <a:t>Done</a:t>
            </a:r>
            <a:endParaRPr lang="en-GB" dirty="0">
              <a:latin typeface="Arial" panose="020B0604020202020204" pitchFamily="34" charset="0"/>
              <a:cs typeface="Arial" panose="020B0604020202020204" pitchFamily="34" charset="0"/>
            </a:endParaRPr>
          </a:p>
        </p:txBody>
      </p:sp>
      <p:sp>
        <p:nvSpPr>
          <p:cNvPr id="45" name="Rectangle 44"/>
          <p:cNvSpPr/>
          <p:nvPr/>
        </p:nvSpPr>
        <p:spPr>
          <a:xfrm>
            <a:off x="5347986" y="4165147"/>
            <a:ext cx="1086259" cy="238537"/>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4</a:t>
            </a:r>
            <a:endParaRPr lang="en-GB" sz="1200" dirty="0">
              <a:latin typeface="Arial" panose="020B0604020202020204" pitchFamily="34" charset="0"/>
              <a:cs typeface="Arial" panose="020B0604020202020204" pitchFamily="34" charset="0"/>
            </a:endParaRPr>
          </a:p>
        </p:txBody>
      </p:sp>
      <p:sp>
        <p:nvSpPr>
          <p:cNvPr id="47" name="Rectangle 46"/>
          <p:cNvSpPr/>
          <p:nvPr/>
        </p:nvSpPr>
        <p:spPr>
          <a:xfrm>
            <a:off x="5350017" y="3581383"/>
            <a:ext cx="1086259" cy="238537"/>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2</a:t>
            </a:r>
            <a:endParaRPr lang="en-GB" sz="1200" dirty="0">
              <a:latin typeface="Arial" panose="020B0604020202020204" pitchFamily="34" charset="0"/>
              <a:cs typeface="Arial" panose="020B0604020202020204" pitchFamily="34" charset="0"/>
            </a:endParaRPr>
          </a:p>
        </p:txBody>
      </p:sp>
      <p:sp>
        <p:nvSpPr>
          <p:cNvPr id="4" name="TextBox 3"/>
          <p:cNvSpPr txBox="1"/>
          <p:nvPr/>
        </p:nvSpPr>
        <p:spPr>
          <a:xfrm>
            <a:off x="4838381" y="5069312"/>
            <a:ext cx="6799438" cy="584775"/>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Each Increment is additive to all prior Increments and thoroughly tested, ensuring that all Increments work together.</a:t>
            </a:r>
          </a:p>
        </p:txBody>
      </p:sp>
    </p:spTree>
    <p:extLst>
      <p:ext uri="{BB962C8B-B14F-4D97-AF65-F5344CB8AC3E}">
        <p14:creationId xmlns:p14="http://schemas.microsoft.com/office/powerpoint/2010/main" val="22714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1"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1500"/>
                            </p:stCondLst>
                            <p:childTnLst>
                              <p:par>
                                <p:cTn id="35" presetID="26" presetClass="path" presetSubtype="0" accel="50000" decel="50000" fill="hold" grpId="2" nodeType="afterEffect">
                                  <p:stCondLst>
                                    <p:cond delay="1000"/>
                                  </p:stCondLst>
                                  <p:childTnLst>
                                    <p:animMotion origin="layout" path="M -3.33333E-6 -0.00023 C 0.01589 0.03079 0.02748 0.04561 0.05938 0.05903 C 0.09115 0.07223 0.15899 0.08912 0.19089 0.0794 C 0.2125 0.07755 0.26042 0.03264 0.26355 -0.02986 C 0.26654 -0.07245 0.22006 -0.13935 0.19636 -0.14745 C 0.17253 -0.15509 0.13815 -0.1287 0.12071 -0.07801 C 0.11146 0.00486 0.12448 0.03704 0.14388 0.07061 C 0.17696 0.07477 0.21459 0.09422 0.23581 0.0794 C 0.26159 0.06181 0.35404 0.0169 0.37722 -0.01481 " pathEditMode="relative" rAng="0" ptsTypes="AAAAAAAAA">
                                      <p:cBhvr>
                                        <p:cTn id="36" dur="3000" fill="hold"/>
                                        <p:tgtEl>
                                          <p:spTgt spid="47"/>
                                        </p:tgtEl>
                                        <p:attrNameLst>
                                          <p:attrName>ppt_x</p:attrName>
                                          <p:attrName>ppt_y</p:attrName>
                                        </p:attrNameLst>
                                      </p:cBhvr>
                                      <p:rCtr x="18854" y="-3171"/>
                                    </p:animMotion>
                                  </p:childTnLst>
                                </p:cTn>
                              </p:par>
                              <p:par>
                                <p:cTn id="37" presetID="37" presetClass="path" presetSubtype="0" accel="50000" decel="50000" fill="hold" grpId="1" nodeType="withEffect">
                                  <p:stCondLst>
                                    <p:cond delay="1500"/>
                                  </p:stCondLst>
                                  <p:childTnLst>
                                    <p:animMotion origin="layout" path="M -3.125E-6 -0.00093 C 0.0336 0.0125 0.14987 -0.0132 0.18347 0.00023 C 0.20456 0.00926 0.26615 -0.08125 0.26784 -0.11991 C 0.26927 -0.15972 0.24506 -0.26204 0.19323 -0.23658 C 0.18763 -0.24028 0.11966 -0.21621 0.11914 -0.12801 C 0.12058 -0.09722 0.1267 -0.02431 0.16979 -0.00301 C 0.22357 0.00393 0.34831 -0.00926 0.378 -0.00093 " pathEditMode="relative" rAng="0" ptsTypes="AAAAAAA">
                                      <p:cBhvr>
                                        <p:cTn id="38" dur="3000" fill="hold"/>
                                        <p:tgtEl>
                                          <p:spTgt spid="45"/>
                                        </p:tgtEl>
                                        <p:attrNameLst>
                                          <p:attrName>ppt_x</p:attrName>
                                          <p:attrName>ppt_y</p:attrName>
                                        </p:attrNameLst>
                                      </p:cBhvr>
                                      <p:rCtr x="18893" y="-11782"/>
                                    </p:animMotion>
                                  </p:childTnLst>
                                </p:cTn>
                              </p:par>
                            </p:childTnLst>
                          </p:cTn>
                        </p:par>
                        <p:par>
                          <p:cTn id="39" fill="hold">
                            <p:stCondLst>
                              <p:cond delay="60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43" grpId="0" animBg="1"/>
      <p:bldP spid="44" grpId="0" animBg="1"/>
      <p:bldP spid="46" grpId="1" animBg="1"/>
      <p:bldP spid="63" grpId="0" animBg="1"/>
      <p:bldP spid="45" grpId="0" animBg="1"/>
      <p:bldP spid="45" grpId="1" animBg="1"/>
      <p:bldP spid="47" grpId="1" animBg="1"/>
      <p:bldP spid="47" grpId="2"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Artifact Transparency</a:t>
            </a:r>
            <a:endParaRPr lang="en-GB" b="1" dirty="0"/>
          </a:p>
        </p:txBody>
      </p:sp>
      <p:sp>
        <p:nvSpPr>
          <p:cNvPr id="10" name="Rounded Rectangle 9"/>
          <p:cNvSpPr/>
          <p:nvPr/>
        </p:nvSpPr>
        <p:spPr>
          <a:xfrm>
            <a:off x="166255" y="1523945"/>
            <a:ext cx="11819831" cy="4904201"/>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solidFill>
                  <a:schemeClr val="tx1"/>
                </a:solidFill>
                <a:latin typeface="Arial" panose="020B0604020202020204" pitchFamily="34" charset="0"/>
                <a:cs typeface="Arial" panose="020B0604020202020204" pitchFamily="34" charset="0"/>
              </a:rPr>
              <a:t>General notes</a:t>
            </a:r>
            <a:endParaRPr lang="en-GB" b="1" dirty="0" smtClean="0">
              <a:solidFill>
                <a:schemeClr val="tx1"/>
              </a:solidFill>
              <a:latin typeface="Arial" panose="020B0604020202020204" pitchFamily="34" charset="0"/>
              <a:cs typeface="Arial" panose="020B0604020202020204" pitchFamily="34" charset="0"/>
            </a:endParaRPr>
          </a:p>
          <a:p>
            <a:pPr algn="just"/>
            <a:endParaRPr lang="en-GB" dirty="0" smtClean="0">
              <a:solidFill>
                <a:schemeClr val="tx1"/>
              </a:solidFill>
              <a:latin typeface="Arial" panose="020B0604020202020204" pitchFamily="34" charset="0"/>
              <a:cs typeface="Arial" panose="020B0604020202020204" pitchFamily="34" charset="0"/>
            </a:endParaRPr>
          </a:p>
          <a:p>
            <a:pPr algn="just"/>
            <a:r>
              <a:rPr lang="en-GB" dirty="0" smtClean="0">
                <a:solidFill>
                  <a:schemeClr val="tx1"/>
                </a:solidFill>
                <a:latin typeface="Arial" panose="020B0604020202020204" pitchFamily="34" charset="0"/>
                <a:cs typeface="Arial" panose="020B0604020202020204" pitchFamily="34" charset="0"/>
              </a:rPr>
              <a:t>Scrum </a:t>
            </a:r>
            <a:r>
              <a:rPr lang="en-GB" dirty="0">
                <a:solidFill>
                  <a:schemeClr val="tx1"/>
                </a:solidFill>
                <a:latin typeface="Arial" panose="020B0604020202020204" pitchFamily="34" charset="0"/>
                <a:cs typeface="Arial" panose="020B0604020202020204" pitchFamily="34" charset="0"/>
              </a:rPr>
              <a:t>relies on transparency. Decisions to optimize value and control risk are made based on the perceived state of the </a:t>
            </a:r>
            <a:r>
              <a:rPr lang="en-GB" dirty="0" err="1">
                <a:solidFill>
                  <a:schemeClr val="tx1"/>
                </a:solidFill>
                <a:latin typeface="Arial" panose="020B0604020202020204" pitchFamily="34" charset="0"/>
                <a:cs typeface="Arial" panose="020B0604020202020204" pitchFamily="34" charset="0"/>
              </a:rPr>
              <a:t>artifacts</a:t>
            </a:r>
            <a:r>
              <a:rPr lang="en-GB" dirty="0">
                <a:solidFill>
                  <a:schemeClr val="tx1"/>
                </a:solidFill>
                <a:latin typeface="Arial" panose="020B0604020202020204" pitchFamily="34" charset="0"/>
                <a:cs typeface="Arial" panose="020B0604020202020204" pitchFamily="34" charset="0"/>
              </a:rPr>
              <a:t>. To the extent that transparency is complete, these decisions have a sound basis. To the extent that the </a:t>
            </a:r>
            <a:r>
              <a:rPr lang="en-GB" dirty="0" err="1">
                <a:solidFill>
                  <a:schemeClr val="tx1"/>
                </a:solidFill>
                <a:latin typeface="Arial" panose="020B0604020202020204" pitchFamily="34" charset="0"/>
                <a:cs typeface="Arial" panose="020B0604020202020204" pitchFamily="34" charset="0"/>
              </a:rPr>
              <a:t>artifacts</a:t>
            </a:r>
            <a:r>
              <a:rPr lang="en-GB" dirty="0">
                <a:solidFill>
                  <a:schemeClr val="tx1"/>
                </a:solidFill>
                <a:latin typeface="Arial" panose="020B0604020202020204" pitchFamily="34" charset="0"/>
                <a:cs typeface="Arial" panose="020B0604020202020204" pitchFamily="34" charset="0"/>
              </a:rPr>
              <a:t> are incompletely transparent, these decisions can be flawed, value may diminish and risk may increase</a:t>
            </a:r>
            <a:r>
              <a:rPr lang="en-GB" dirty="0" smtClean="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algn="just"/>
            <a:r>
              <a:rPr lang="en-GB" dirty="0">
                <a:solidFill>
                  <a:schemeClr val="tx1"/>
                </a:solidFill>
                <a:latin typeface="Arial" panose="020B0604020202020204" pitchFamily="34" charset="0"/>
                <a:cs typeface="Arial" panose="020B0604020202020204" pitchFamily="34" charset="0"/>
              </a:rPr>
              <a:t>The Scrum Master’s job is to work with the Scrum Team and the organization to increase the transparency of the </a:t>
            </a:r>
            <a:r>
              <a:rPr lang="en-GB" dirty="0" err="1">
                <a:solidFill>
                  <a:schemeClr val="tx1"/>
                </a:solidFill>
                <a:latin typeface="Arial" panose="020B0604020202020204" pitchFamily="34" charset="0"/>
                <a:cs typeface="Arial" panose="020B0604020202020204" pitchFamily="34" charset="0"/>
              </a:rPr>
              <a:t>artifacts</a:t>
            </a:r>
            <a:r>
              <a:rPr lang="en-GB" dirty="0">
                <a:solidFill>
                  <a:schemeClr val="tx1"/>
                </a:solidFill>
                <a:latin typeface="Arial" panose="020B0604020202020204" pitchFamily="34" charset="0"/>
                <a:cs typeface="Arial" panose="020B0604020202020204" pitchFamily="34" charset="0"/>
              </a:rPr>
              <a:t>. This work usually involves learning, convincing, and change. Transparency doesn’t occur overnight, but is a path</a:t>
            </a:r>
            <a:r>
              <a:rPr lang="en-GB" dirty="0" smtClean="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algn="just"/>
            <a:r>
              <a:rPr lang="en-GB" b="1" dirty="0">
                <a:solidFill>
                  <a:schemeClr val="tx1"/>
                </a:solidFill>
                <a:latin typeface="Arial" panose="020B0604020202020204" pitchFamily="34" charset="0"/>
                <a:cs typeface="Arial" panose="020B0604020202020204" pitchFamily="34" charset="0"/>
              </a:rPr>
              <a:t>Definition of "</a:t>
            </a:r>
            <a:r>
              <a:rPr lang="en-GB" b="1" dirty="0" smtClean="0">
                <a:solidFill>
                  <a:schemeClr val="tx1"/>
                </a:solidFill>
                <a:latin typeface="Arial" panose="020B0604020202020204" pitchFamily="34" charset="0"/>
                <a:cs typeface="Arial" panose="020B0604020202020204" pitchFamily="34" charset="0"/>
              </a:rPr>
              <a:t>Done“</a:t>
            </a:r>
          </a:p>
          <a:p>
            <a:pPr algn="just"/>
            <a:endParaRPr lang="en-GB" b="1" dirty="0">
              <a:solidFill>
                <a:schemeClr val="tx1"/>
              </a:solidFill>
              <a:latin typeface="Arial" panose="020B0604020202020204" pitchFamily="34" charset="0"/>
              <a:cs typeface="Arial" panose="020B0604020202020204" pitchFamily="34" charset="0"/>
            </a:endParaRPr>
          </a:p>
          <a:p>
            <a:pPr algn="just"/>
            <a:r>
              <a:rPr lang="en-GB" dirty="0">
                <a:solidFill>
                  <a:schemeClr val="tx1"/>
                </a:solidFill>
                <a:latin typeface="Arial" panose="020B0604020202020204" pitchFamily="34" charset="0"/>
                <a:cs typeface="Arial" panose="020B0604020202020204" pitchFamily="34" charset="0"/>
              </a:rPr>
              <a:t>When a Product Backlog item or an Increment is described as “Done”, everyone must understand what “Done” means. Although this varies significantly per Scrum Team, members must have a shared understanding of what it means for work to be complete, to ensure transparency. This is the definition of “Done” for the Scrum Team and is used to assess when work is complete on the product Increment</a:t>
            </a:r>
            <a:r>
              <a:rPr lang="en-GB" dirty="0" smtClean="0">
                <a:solidFill>
                  <a:schemeClr val="tx1"/>
                </a:solidFill>
                <a:latin typeface="Arial" panose="020B0604020202020204" pitchFamily="34" charset="0"/>
                <a:cs typeface="Arial" panose="020B0604020202020204" pitchFamily="34" charset="0"/>
              </a:rPr>
              <a:t>.</a:t>
            </a: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03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&amp; Weakness</a:t>
            </a:r>
            <a:endParaRPr lang="en-GB" b="1" dirty="0"/>
          </a:p>
        </p:txBody>
      </p:sp>
      <p:grpSp>
        <p:nvGrpSpPr>
          <p:cNvPr id="3" name="Группа 2"/>
          <p:cNvGrpSpPr/>
          <p:nvPr/>
        </p:nvGrpSpPr>
        <p:grpSpPr>
          <a:xfrm>
            <a:off x="478313" y="1509160"/>
            <a:ext cx="11235374" cy="2351368"/>
            <a:chOff x="442027" y="1509160"/>
            <a:chExt cx="11235374" cy="2351368"/>
          </a:xfrm>
        </p:grpSpPr>
        <p:sp>
          <p:nvSpPr>
            <p:cNvPr id="10" name="Rounded Rectangle 9"/>
            <p:cNvSpPr/>
            <p:nvPr/>
          </p:nvSpPr>
          <p:spPr>
            <a:xfrm>
              <a:off x="442027" y="1509160"/>
              <a:ext cx="5102430" cy="2351368"/>
            </a:xfrm>
            <a:prstGeom prst="roundRect">
              <a:avLst>
                <a:gd name="adj" fmla="val 2626"/>
              </a:avLst>
            </a:prstGeom>
            <a:solidFill>
              <a:schemeClr val="accent6">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solidFill>
                    <a:schemeClr val="tx1"/>
                  </a:solidFill>
                  <a:latin typeface="Arial" panose="020B0604020202020204" pitchFamily="34" charset="0"/>
                  <a:cs typeface="Arial" panose="020B0604020202020204" pitchFamily="34" charset="0"/>
                </a:rPr>
                <a:t>Advantages</a:t>
              </a:r>
              <a:endParaRPr lang="en-GB" b="1" dirty="0" smtClean="0">
                <a:solidFill>
                  <a:schemeClr val="tx1"/>
                </a:solidFill>
                <a:latin typeface="Arial" panose="020B0604020202020204" pitchFamily="34" charset="0"/>
                <a:cs typeface="Arial" panose="020B0604020202020204" pitchFamily="34" charset="0"/>
              </a:endParaRPr>
            </a:p>
            <a:p>
              <a:pPr algn="just"/>
              <a:endParaRPr lang="en-GB"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Iterative approach</a:t>
              </a:r>
            </a:p>
            <a:p>
              <a:pPr algn="just"/>
              <a:r>
                <a:rPr lang="en-US" dirty="0" smtClean="0">
                  <a:solidFill>
                    <a:schemeClr val="tx1"/>
                  </a:solidFill>
                  <a:latin typeface="Arial" panose="020B0604020202020204" pitchFamily="34" charset="0"/>
                  <a:cs typeface="Arial" panose="020B0604020202020204" pitchFamily="34" charset="0"/>
                </a:rPr>
                <a:t>Definite &amp; rhythmic time-boxes</a:t>
              </a:r>
            </a:p>
            <a:p>
              <a:pPr algn="just"/>
              <a:r>
                <a:rPr lang="en-US" dirty="0" smtClean="0">
                  <a:solidFill>
                    <a:schemeClr val="tx1"/>
                  </a:solidFill>
                  <a:latin typeface="Arial" panose="020B0604020202020204" pitchFamily="34" charset="0"/>
                  <a:cs typeface="Arial" panose="020B0604020202020204" pitchFamily="34" charset="0"/>
                </a:rPr>
                <a:t>Customer involved from the very beginning</a:t>
              </a:r>
            </a:p>
            <a:p>
              <a:pPr algn="just"/>
              <a:r>
                <a:rPr lang="en-US" dirty="0" smtClean="0">
                  <a:solidFill>
                    <a:schemeClr val="tx1"/>
                  </a:solidFill>
                  <a:latin typeface="Arial" panose="020B0604020202020204" pitchFamily="34" charset="0"/>
                  <a:cs typeface="Arial" panose="020B0604020202020204" pitchFamily="34" charset="0"/>
                </a:rPr>
                <a:t>First version available for testing soon</a:t>
              </a:r>
            </a:p>
            <a:p>
              <a:pPr algn="just"/>
              <a:r>
                <a:rPr lang="en-US" dirty="0" smtClean="0">
                  <a:solidFill>
                    <a:schemeClr val="tx1"/>
                  </a:solidFill>
                  <a:latin typeface="Arial" panose="020B0604020202020204" pitchFamily="34" charset="0"/>
                  <a:cs typeface="Arial" panose="020B0604020202020204" pitchFamily="34" charset="0"/>
                </a:rPr>
                <a:t>Changes against initial plan are well perceived</a:t>
              </a:r>
              <a:endParaRPr lang="en-GB" dirty="0">
                <a:solidFill>
                  <a:schemeClr val="tx1"/>
                </a:solidFill>
                <a:latin typeface="Arial" panose="020B0604020202020204" pitchFamily="34" charset="0"/>
                <a:cs typeface="Arial" panose="020B0604020202020204" pitchFamily="34" charset="0"/>
              </a:endParaRPr>
            </a:p>
          </p:txBody>
        </p:sp>
        <p:sp>
          <p:nvSpPr>
            <p:cNvPr id="4" name="Rounded Rectangle 9"/>
            <p:cNvSpPr/>
            <p:nvPr/>
          </p:nvSpPr>
          <p:spPr>
            <a:xfrm>
              <a:off x="6574971" y="1509160"/>
              <a:ext cx="5102430" cy="2351368"/>
            </a:xfrm>
            <a:prstGeom prst="roundRect">
              <a:avLst>
                <a:gd name="adj" fmla="val 2626"/>
              </a:avLst>
            </a:prstGeom>
            <a:solidFill>
              <a:srgbClr val="E39191"/>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solidFill>
                    <a:schemeClr val="tx1"/>
                  </a:solidFill>
                  <a:latin typeface="Arial" panose="020B0604020202020204" pitchFamily="34" charset="0"/>
                  <a:cs typeface="Arial" panose="020B0604020202020204" pitchFamily="34" charset="0"/>
                </a:rPr>
                <a:t>Weakness</a:t>
              </a:r>
              <a:endParaRPr lang="en-GB" b="1" dirty="0" smtClean="0">
                <a:solidFill>
                  <a:schemeClr val="tx1"/>
                </a:solidFill>
                <a:latin typeface="Arial" panose="020B0604020202020204" pitchFamily="34" charset="0"/>
                <a:cs typeface="Arial" panose="020B0604020202020204" pitchFamily="34" charset="0"/>
              </a:endParaRPr>
            </a:p>
            <a:p>
              <a:pPr algn="just"/>
              <a:endParaRPr lang="en-GB"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Requires permanent quality assurance</a:t>
              </a:r>
            </a:p>
            <a:p>
              <a:pPr algn="just"/>
              <a:r>
                <a:rPr lang="en-US" dirty="0" smtClean="0">
                  <a:solidFill>
                    <a:schemeClr val="tx1"/>
                  </a:solidFill>
                  <a:latin typeface="Arial" panose="020B0604020202020204" pitchFamily="34" charset="0"/>
                  <a:cs typeface="Arial" panose="020B0604020202020204" pitchFamily="34" charset="0"/>
                </a:rPr>
                <a:t>Hazard of infinite development</a:t>
              </a:r>
            </a:p>
            <a:p>
              <a:pPr algn="just"/>
              <a:r>
                <a:rPr lang="en-GB" dirty="0" smtClean="0">
                  <a:solidFill>
                    <a:schemeClr val="tx1"/>
                  </a:solidFill>
                  <a:latin typeface="Arial" panose="020B0604020202020204" pitchFamily="34" charset="0"/>
                  <a:cs typeface="Arial" panose="020B0604020202020204" pitchFamily="34" charset="0"/>
                </a:rPr>
                <a:t>Product scalability may become an issue</a:t>
              </a:r>
            </a:p>
            <a:p>
              <a:pPr algn="just"/>
              <a:r>
                <a:rPr lang="en-GB" dirty="0" smtClean="0">
                  <a:solidFill>
                    <a:schemeClr val="tx1"/>
                  </a:solidFill>
                  <a:latin typeface="Arial" panose="020B0604020202020204" pitchFamily="34" charset="0"/>
                  <a:cs typeface="Arial" panose="020B0604020202020204" pitchFamily="34" charset="0"/>
                </a:rPr>
                <a:t>Final target may fall out of management scope</a:t>
              </a:r>
            </a:p>
            <a:p>
              <a:pPr algn="just"/>
              <a:r>
                <a:rPr lang="en-GB" dirty="0" smtClean="0">
                  <a:solidFill>
                    <a:schemeClr val="tx1"/>
                  </a:solidFill>
                  <a:latin typeface="Arial" panose="020B0604020202020204" pitchFamily="34" charset="0"/>
                  <a:cs typeface="Arial" panose="020B0604020202020204" pitchFamily="34" charset="0"/>
                </a:rPr>
                <a:t>Poor engineering discipline</a:t>
              </a:r>
              <a:endParaRPr lang="en-GB" dirty="0">
                <a:solidFill>
                  <a:schemeClr val="tx1"/>
                </a:solidFill>
                <a:latin typeface="Arial" panose="020B0604020202020204" pitchFamily="34" charset="0"/>
                <a:cs typeface="Arial" panose="020B0604020202020204" pitchFamily="34" charset="0"/>
              </a:endParaRPr>
            </a:p>
          </p:txBody>
        </p:sp>
      </p:grpSp>
      <p:sp>
        <p:nvSpPr>
          <p:cNvPr id="5" name="Rounded Rectangle 9"/>
          <p:cNvSpPr/>
          <p:nvPr/>
        </p:nvSpPr>
        <p:spPr>
          <a:xfrm>
            <a:off x="3174671" y="4172803"/>
            <a:ext cx="5842658" cy="2351368"/>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b="1" dirty="0" smtClean="0">
                <a:solidFill>
                  <a:schemeClr val="tx1"/>
                </a:solidFill>
                <a:latin typeface="Arial" panose="020B0604020202020204" pitchFamily="34" charset="0"/>
                <a:cs typeface="Arial" panose="020B0604020202020204" pitchFamily="34" charset="0"/>
              </a:rPr>
              <a:t>When to use</a:t>
            </a:r>
            <a:endParaRPr lang="en-GB" b="1" dirty="0" smtClean="0">
              <a:solidFill>
                <a:schemeClr val="tx1"/>
              </a:solidFill>
              <a:latin typeface="Arial" panose="020B0604020202020204" pitchFamily="34" charset="0"/>
              <a:cs typeface="Arial" panose="020B0604020202020204" pitchFamily="34" charset="0"/>
            </a:endParaRPr>
          </a:p>
          <a:p>
            <a:pPr algn="just"/>
            <a:endParaRPr lang="en-GB"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Small or medium project</a:t>
            </a:r>
          </a:p>
          <a:p>
            <a:pPr algn="just"/>
            <a:r>
              <a:rPr lang="en-US" dirty="0" smtClean="0">
                <a:solidFill>
                  <a:schemeClr val="tx1"/>
                </a:solidFill>
                <a:latin typeface="Arial" panose="020B0604020202020204" pitchFamily="34" charset="0"/>
                <a:cs typeface="Arial" panose="020B0604020202020204" pitchFamily="34" charset="0"/>
              </a:rPr>
              <a:t>Customer involved from the very beginning</a:t>
            </a:r>
          </a:p>
          <a:p>
            <a:pPr algn="just"/>
            <a:r>
              <a:rPr lang="en-US" dirty="0" smtClean="0">
                <a:solidFill>
                  <a:schemeClr val="tx1"/>
                </a:solidFill>
                <a:latin typeface="Arial" panose="020B0604020202020204" pitchFamily="34" charset="0"/>
                <a:cs typeface="Arial" panose="020B0604020202020204" pitchFamily="34" charset="0"/>
              </a:rPr>
              <a:t>Business targets are perfectly clear</a:t>
            </a:r>
          </a:p>
          <a:p>
            <a:pPr algn="just"/>
            <a:r>
              <a:rPr lang="en-US" dirty="0" smtClean="0">
                <a:solidFill>
                  <a:schemeClr val="tx1"/>
                </a:solidFill>
                <a:latin typeface="Arial" panose="020B0604020202020204" pitchFamily="34" charset="0"/>
                <a:cs typeface="Arial" panose="020B0604020202020204" pitchFamily="34" charset="0"/>
              </a:rPr>
              <a:t>Team is highly professional and steady</a:t>
            </a:r>
          </a:p>
          <a:p>
            <a:pPr algn="just"/>
            <a:r>
              <a:rPr lang="en-US" dirty="0" smtClean="0">
                <a:solidFill>
                  <a:schemeClr val="tx1"/>
                </a:solidFill>
                <a:latin typeface="Arial" panose="020B0604020202020204" pitchFamily="34" charset="0"/>
                <a:cs typeface="Arial" panose="020B0604020202020204" pitchFamily="34" charset="0"/>
              </a:rPr>
              <a:t>Technical requirements correlate with techs in use well</a:t>
            </a:r>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Resulting system can be composed of modules</a:t>
            </a: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519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89"/>
            <a:ext cx="10515600" cy="1038386"/>
          </a:xfrm>
        </p:spPr>
        <p:txBody>
          <a:bodyPr>
            <a:normAutofit/>
          </a:bodyPr>
          <a:lstStyle/>
          <a:p>
            <a:r>
              <a:rPr lang="en-US" b="1" dirty="0" smtClean="0"/>
              <a:t>Minimalistic Glossary</a:t>
            </a: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2098092833"/>
              </p:ext>
            </p:extLst>
          </p:nvPr>
        </p:nvGraphicFramePr>
        <p:xfrm>
          <a:off x="482170" y="1432588"/>
          <a:ext cx="11312040" cy="4394200"/>
        </p:xfrm>
        <a:graphic>
          <a:graphicData uri="http://schemas.openxmlformats.org/drawingml/2006/table">
            <a:tbl>
              <a:tblPr firstRow="1" bandRow="1">
                <a:tableStyleId>{5C22544A-7EE6-4342-B048-85BDC9FD1C3A}</a:tableStyleId>
              </a:tblPr>
              <a:tblGrid>
                <a:gridCol w="1780583"/>
                <a:gridCol w="6896745"/>
                <a:gridCol w="2634712"/>
              </a:tblGrid>
              <a:tr h="370840">
                <a:tc>
                  <a:txBody>
                    <a:bodyPr/>
                    <a:lstStyle/>
                    <a:p>
                      <a:r>
                        <a:rPr lang="en-US" sz="1600" dirty="0" smtClean="0">
                          <a:latin typeface="Arial" panose="020B0604020202020204" pitchFamily="34" charset="0"/>
                          <a:cs typeface="Arial" panose="020B0604020202020204" pitchFamily="34" charset="0"/>
                        </a:rPr>
                        <a:t>Term</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Definition</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r>
                        <a:rPr lang="en-US" sz="1600" dirty="0" smtClean="0">
                          <a:latin typeface="Arial" panose="020B0604020202020204" pitchFamily="34" charset="0"/>
                          <a:cs typeface="Arial" panose="020B0604020202020204" pitchFamily="34" charset="0"/>
                        </a:rPr>
                        <a:t>Done:</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GB" sz="1600" dirty="0" smtClean="0">
                          <a:latin typeface="Arial" panose="020B0604020202020204" pitchFamily="34" charset="0"/>
                          <a:cs typeface="Arial" panose="020B0604020202020204" pitchFamily="34" charset="0"/>
                        </a:rPr>
                        <a:t>a shared understanding of what it means for work to be complete, to ensure transparency and is used to assess when work is complete on the product Increment.</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dirty="0" smtClean="0">
                          <a:latin typeface="Arial" panose="020B0604020202020204" pitchFamily="34" charset="0"/>
                          <a:cs typeface="Arial" panose="020B0604020202020204" pitchFamily="34" charset="0"/>
                        </a:rPr>
                        <a:t>Ready:</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600" dirty="0" smtClean="0">
                          <a:latin typeface="Arial" panose="020B0604020202020204" pitchFamily="34" charset="0"/>
                          <a:cs typeface="Arial" panose="020B0604020202020204" pitchFamily="34" charset="0"/>
                        </a:rPr>
                        <a:t>a shared understanding by the Product Owner and the Development Team regarding the preferred level of description of Product Backlog items introduced at Sprint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dirty="0" smtClean="0">
                          <a:latin typeface="Arial" panose="020B0604020202020204" pitchFamily="34" charset="0"/>
                          <a:cs typeface="Arial" panose="020B0604020202020204" pitchFamily="34" charset="0"/>
                        </a:rPr>
                        <a:t>Empiricism:</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GB" sz="1600" dirty="0" smtClean="0">
                          <a:latin typeface="Arial" panose="020B0604020202020204" pitchFamily="34" charset="0"/>
                          <a:cs typeface="Arial" panose="020B0604020202020204" pitchFamily="34" charset="0"/>
                        </a:rPr>
                        <a:t>asserts that knowledge comes from experience and making decisions based on what is known.</a:t>
                      </a:r>
                    </a:p>
                    <a:p>
                      <a:pPr algn="just"/>
                      <a:r>
                        <a:rPr lang="en-GB" sz="1600" dirty="0" smtClean="0">
                          <a:latin typeface="Arial" panose="020B0604020202020204" pitchFamily="34" charset="0"/>
                          <a:cs typeface="Arial" panose="020B0604020202020204" pitchFamily="34" charset="0"/>
                        </a:rPr>
                        <a:t>Is a process control type in which only the past is accepted as certain and in which decisions are based on observation, experience and experimentation. Empiricism has three pillars: transparency, inspection and adaptation.</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dirty="0" smtClean="0">
                          <a:latin typeface="Arial" panose="020B0604020202020204" pitchFamily="34" charset="0"/>
                          <a:cs typeface="Arial" panose="020B0604020202020204" pitchFamily="34" charset="0"/>
                        </a:rPr>
                        <a:t>Scrum:</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GB" sz="1600" dirty="0" smtClean="0">
                          <a:latin typeface="Arial" panose="020B0604020202020204" pitchFamily="34" charset="0"/>
                          <a:cs typeface="Arial" panose="020B0604020202020204" pitchFamily="34" charset="0"/>
                        </a:rPr>
                        <a:t>a framework to support teams in complex product development. Scrum consists of Scrum Teams and their associated roles, events, </a:t>
                      </a:r>
                      <a:r>
                        <a:rPr lang="en-GB" sz="1600" dirty="0" err="1" smtClean="0">
                          <a:latin typeface="Arial" panose="020B0604020202020204" pitchFamily="34" charset="0"/>
                          <a:cs typeface="Arial" panose="020B0604020202020204" pitchFamily="34" charset="0"/>
                        </a:rPr>
                        <a:t>artifacts</a:t>
                      </a:r>
                      <a:r>
                        <a:rPr lang="en-GB" sz="1600" dirty="0" smtClean="0">
                          <a:latin typeface="Arial" panose="020B0604020202020204" pitchFamily="34" charset="0"/>
                          <a:cs typeface="Arial" panose="020B0604020202020204" pitchFamily="34" charset="0"/>
                        </a:rPr>
                        <a:t>, and rules, as defined in the Scrum </a:t>
                      </a:r>
                      <a:r>
                        <a:rPr lang="en-GB" sz="1600" dirty="0" err="1" smtClean="0">
                          <a:latin typeface="Arial" panose="020B0604020202020204" pitchFamily="34" charset="0"/>
                          <a:cs typeface="Arial" panose="020B0604020202020204" pitchFamily="34" charset="0"/>
                        </a:rPr>
                        <a:t>Guide</a:t>
                      </a:r>
                      <a:r>
                        <a:rPr lang="en-GB" sz="1600" baseline="30000" dirty="0" err="1" smtClean="0">
                          <a:latin typeface="Arial" panose="020B0604020202020204" pitchFamily="34" charset="0"/>
                          <a:cs typeface="Arial" panose="020B0604020202020204" pitchFamily="34" charset="0"/>
                        </a:rPr>
                        <a:t>TM</a:t>
                      </a:r>
                      <a:r>
                        <a:rPr lang="en-GB"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6" name="Rounded Rectangle 15">
            <a:hlinkClick r:id="rId3" action="ppaction://hlinksldjump" highlightClick="1">
              <a:snd r:embed="rId4" name="arrow.wav"/>
            </a:hlinkClick>
            <a:hlinkHover r:id="" action="ppaction://noaction" highlightClick="1"/>
          </p:cNvPr>
          <p:cNvSpPr/>
          <p:nvPr/>
        </p:nvSpPr>
        <p:spPr>
          <a:xfrm>
            <a:off x="9253576" y="3802015"/>
            <a:ext cx="2354656" cy="615004"/>
          </a:xfrm>
          <a:prstGeom prst="roundRect">
            <a:avLst/>
          </a:prstGeom>
          <a:solidFill>
            <a:schemeClr val="bg1">
              <a:lumMod val="6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 to Scrum Theory</a:t>
            </a:r>
            <a:endParaRPr lang="en-GB" dirty="0"/>
          </a:p>
        </p:txBody>
      </p:sp>
    </p:spTree>
    <p:extLst>
      <p:ext uri="{BB962C8B-B14F-4D97-AF65-F5344CB8AC3E}">
        <p14:creationId xmlns:p14="http://schemas.microsoft.com/office/powerpoint/2010/main" val="263250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Definition of Scrum</a:t>
            </a:r>
            <a:endParaRPr lang="en-GB" b="1" dirty="0"/>
          </a:p>
        </p:txBody>
      </p:sp>
      <p:sp>
        <p:nvSpPr>
          <p:cNvPr id="4" name="Rectangle 3"/>
          <p:cNvSpPr/>
          <p:nvPr/>
        </p:nvSpPr>
        <p:spPr>
          <a:xfrm>
            <a:off x="4879383" y="1379349"/>
            <a:ext cx="2433234"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panose="020B0604020202020204" pitchFamily="34" charset="0"/>
                <a:cs typeface="Arial" panose="020B0604020202020204" pitchFamily="34" charset="0"/>
              </a:rPr>
              <a:t>Scrum is</a:t>
            </a:r>
            <a:endParaRPr lang="en-GB" sz="3600" dirty="0">
              <a:latin typeface="Arial" panose="020B0604020202020204" pitchFamily="34" charset="0"/>
              <a:cs typeface="Arial" panose="020B0604020202020204" pitchFamily="34" charset="0"/>
            </a:endParaRPr>
          </a:p>
        </p:txBody>
      </p:sp>
      <p:sp>
        <p:nvSpPr>
          <p:cNvPr id="5" name="Bent Arrow 4"/>
          <p:cNvSpPr/>
          <p:nvPr/>
        </p:nvSpPr>
        <p:spPr>
          <a:xfrm rot="16200000" flipH="1">
            <a:off x="3158718" y="829457"/>
            <a:ext cx="920273" cy="25262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Bent Arrow 5"/>
          <p:cNvSpPr/>
          <p:nvPr/>
        </p:nvSpPr>
        <p:spPr>
          <a:xfrm rot="5400000">
            <a:off x="8113007" y="829457"/>
            <a:ext cx="920277" cy="25262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Rounded Rectangle 6"/>
          <p:cNvSpPr/>
          <p:nvPr/>
        </p:nvSpPr>
        <p:spPr>
          <a:xfrm>
            <a:off x="910440" y="2546833"/>
            <a:ext cx="3301139" cy="121811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lumMod val="50000"/>
                  </a:schemeClr>
                </a:solidFill>
                <a:latin typeface="Arial" panose="020B0604020202020204" pitchFamily="34" charset="0"/>
                <a:cs typeface="Arial" panose="020B0604020202020204" pitchFamily="34" charset="0"/>
              </a:rPr>
              <a:t>Lightweight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3760" y="3988743"/>
            <a:ext cx="3301139" cy="12181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lumMod val="50000"/>
                  </a:schemeClr>
                </a:solidFill>
                <a:latin typeface="Arial" panose="020B0604020202020204" pitchFamily="34" charset="0"/>
                <a:cs typeface="Arial" panose="020B0604020202020204" pitchFamily="34" charset="0"/>
              </a:rPr>
              <a:t>Simple to understand</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9" name="Rounded Rectangle 8"/>
          <p:cNvSpPr/>
          <p:nvPr/>
        </p:nvSpPr>
        <p:spPr>
          <a:xfrm>
            <a:off x="903761" y="5435788"/>
            <a:ext cx="3301139" cy="121811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Arial" panose="020B0604020202020204" pitchFamily="34" charset="0"/>
                <a:cs typeface="Arial" panose="020B0604020202020204" pitchFamily="34" charset="0"/>
              </a:rPr>
              <a:t>Difficult to master</a:t>
            </a:r>
            <a:endParaRPr lang="en-GB" sz="2400" dirty="0">
              <a:solidFill>
                <a:schemeClr val="bg1"/>
              </a:solidFill>
              <a:latin typeface="Arial" panose="020B0604020202020204" pitchFamily="34" charset="0"/>
              <a:cs typeface="Arial" panose="020B0604020202020204" pitchFamily="34" charset="0"/>
            </a:endParaRPr>
          </a:p>
        </p:txBody>
      </p:sp>
      <p:sp>
        <p:nvSpPr>
          <p:cNvPr id="10" name="Rounded Rectangle 9"/>
          <p:cNvSpPr/>
          <p:nvPr/>
        </p:nvSpPr>
        <p:spPr>
          <a:xfrm>
            <a:off x="7350830" y="2546833"/>
            <a:ext cx="4488872" cy="4101940"/>
          </a:xfrm>
          <a:prstGeom prst="roundRect">
            <a:avLst>
              <a:gd name="adj" fmla="val 5059"/>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chemeClr val="accent1">
                    <a:lumMod val="50000"/>
                  </a:schemeClr>
                </a:solidFill>
                <a:latin typeface="Arial" panose="020B0604020202020204" pitchFamily="34" charset="0"/>
                <a:cs typeface="Arial" panose="020B0604020202020204" pitchFamily="34" charset="0"/>
              </a:rPr>
              <a:t>A process framework</a:t>
            </a:r>
            <a:endParaRPr lang="en-GB" b="1" dirty="0">
              <a:solidFill>
                <a:schemeClr val="accent1">
                  <a:lumMod val="50000"/>
                </a:schemeClr>
              </a:solidFill>
              <a:latin typeface="Arial" panose="020B0604020202020204" pitchFamily="34" charset="0"/>
              <a:cs typeface="Arial" panose="020B0604020202020204" pitchFamily="34" charset="0"/>
            </a:endParaRPr>
          </a:p>
        </p:txBody>
      </p:sp>
      <p:sp>
        <p:nvSpPr>
          <p:cNvPr id="11" name="Rounded Rectangle 10"/>
          <p:cNvSpPr/>
          <p:nvPr/>
        </p:nvSpPr>
        <p:spPr>
          <a:xfrm>
            <a:off x="7513952" y="2976155"/>
            <a:ext cx="4147619" cy="3471139"/>
          </a:xfrm>
          <a:prstGeom prst="roundRect">
            <a:avLst>
              <a:gd name="adj" fmla="val 50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accent1">
                    <a:lumMod val="50000"/>
                  </a:schemeClr>
                </a:solidFill>
                <a:latin typeface="Arial" panose="020B0604020202020204" pitchFamily="34" charset="0"/>
                <a:cs typeface="Arial" panose="020B0604020202020204" pitchFamily="34" charset="0"/>
              </a:rPr>
              <a:t>Teams</a:t>
            </a:r>
            <a:endParaRPr lang="en-GB" dirty="0">
              <a:solidFill>
                <a:schemeClr val="accent1">
                  <a:lumMod val="50000"/>
                </a:schemeClr>
              </a:solidFill>
              <a:latin typeface="Arial" panose="020B0604020202020204" pitchFamily="34" charset="0"/>
              <a:cs typeface="Arial" panose="020B0604020202020204" pitchFamily="34" charset="0"/>
            </a:endParaRPr>
          </a:p>
        </p:txBody>
      </p:sp>
      <p:sp>
        <p:nvSpPr>
          <p:cNvPr id="15" name="Freeform 14"/>
          <p:cNvSpPr/>
          <p:nvPr/>
        </p:nvSpPr>
        <p:spPr>
          <a:xfrm rot="21123653">
            <a:off x="8836065" y="4376198"/>
            <a:ext cx="1390942" cy="1390942"/>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588846" tIns="592144" rIns="588846" bIns="592144" numCol="1" spcCol="1270" anchor="ctr" anchorCtr="0">
            <a:noAutofit/>
          </a:bodyPr>
          <a:lstStyle/>
          <a:p>
            <a:pPr lvl="0" algn="ctr" defTabSz="1511300">
              <a:lnSpc>
                <a:spcPct val="90000"/>
              </a:lnSpc>
              <a:spcBef>
                <a:spcPct val="0"/>
              </a:spcBef>
              <a:spcAft>
                <a:spcPct val="35000"/>
              </a:spcAft>
            </a:pPr>
            <a:endParaRPr lang="en-GB" sz="1600" kern="1200" dirty="0"/>
          </a:p>
        </p:txBody>
      </p:sp>
      <p:sp>
        <p:nvSpPr>
          <p:cNvPr id="16" name="Freeform 15"/>
          <p:cNvSpPr/>
          <p:nvPr/>
        </p:nvSpPr>
        <p:spPr>
          <a:xfrm>
            <a:off x="8224819" y="3154526"/>
            <a:ext cx="1669132" cy="1669132"/>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752687" tIns="752687" rIns="752688" bIns="752688" numCol="1" spcCol="1270" anchor="ctr" anchorCtr="0">
            <a:noAutofit/>
          </a:bodyPr>
          <a:lstStyle/>
          <a:p>
            <a:pPr lvl="0" algn="ctr" defTabSz="1689100">
              <a:lnSpc>
                <a:spcPct val="90000"/>
              </a:lnSpc>
              <a:spcBef>
                <a:spcPct val="0"/>
              </a:spcBef>
              <a:spcAft>
                <a:spcPct val="35000"/>
              </a:spcAft>
            </a:pPr>
            <a:endParaRPr lang="en-GB" sz="3800" kern="1200" dirty="0"/>
          </a:p>
        </p:txBody>
      </p:sp>
      <p:sp>
        <p:nvSpPr>
          <p:cNvPr id="20" name="Freeform 19"/>
          <p:cNvSpPr/>
          <p:nvPr/>
        </p:nvSpPr>
        <p:spPr>
          <a:xfrm>
            <a:off x="9841889" y="4376198"/>
            <a:ext cx="1669132" cy="1669132"/>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752687" tIns="752687" rIns="752688" bIns="752688" numCol="1" spcCol="1270" anchor="ctr" anchorCtr="0">
            <a:noAutofit/>
          </a:bodyPr>
          <a:lstStyle/>
          <a:p>
            <a:pPr lvl="0" algn="ctr" defTabSz="1689100">
              <a:lnSpc>
                <a:spcPct val="90000"/>
              </a:lnSpc>
              <a:spcBef>
                <a:spcPct val="0"/>
              </a:spcBef>
              <a:spcAft>
                <a:spcPct val="35000"/>
              </a:spcAft>
            </a:pPr>
            <a:endParaRPr lang="en-GB" sz="3800" kern="1200"/>
          </a:p>
        </p:txBody>
      </p:sp>
      <p:sp>
        <p:nvSpPr>
          <p:cNvPr id="21" name="Freeform 20"/>
          <p:cNvSpPr/>
          <p:nvPr/>
        </p:nvSpPr>
        <p:spPr>
          <a:xfrm rot="20832908">
            <a:off x="7701772" y="4819084"/>
            <a:ext cx="1669132" cy="1669132"/>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spcFirstLastPara="0" vert="horz" wrap="square" lIns="752687" tIns="752687" rIns="752688" bIns="752688" numCol="1" spcCol="1270" anchor="ctr" anchorCtr="0">
            <a:noAutofit/>
          </a:bodyPr>
          <a:lstStyle/>
          <a:p>
            <a:pPr lvl="0" algn="ctr" defTabSz="1689100">
              <a:lnSpc>
                <a:spcPct val="90000"/>
              </a:lnSpc>
              <a:spcBef>
                <a:spcPct val="0"/>
              </a:spcBef>
              <a:spcAft>
                <a:spcPct val="35000"/>
              </a:spcAft>
            </a:pPr>
            <a:endParaRPr lang="en-GB" sz="3800" kern="1200"/>
          </a:p>
        </p:txBody>
      </p:sp>
      <p:sp>
        <p:nvSpPr>
          <p:cNvPr id="22" name="TextBox 21"/>
          <p:cNvSpPr txBox="1"/>
          <p:nvPr/>
        </p:nvSpPr>
        <p:spPr>
          <a:xfrm>
            <a:off x="9132477" y="4865346"/>
            <a:ext cx="813043" cy="369332"/>
          </a:xfrm>
          <a:prstGeom prst="rect">
            <a:avLst/>
          </a:prstGeom>
          <a:noFill/>
        </p:spPr>
        <p:txBody>
          <a:bodyPr wrap="none" rtlCol="0">
            <a:spAutoFit/>
          </a:bodyPr>
          <a:lstStyle/>
          <a:p>
            <a:r>
              <a:rPr lang="en-US" b="1" dirty="0" smtClean="0">
                <a:solidFill>
                  <a:schemeClr val="bg1"/>
                </a:solidFill>
                <a:latin typeface="Arial" panose="020B0604020202020204" pitchFamily="34" charset="0"/>
                <a:cs typeface="Arial" panose="020B0604020202020204" pitchFamily="34" charset="0"/>
              </a:rPr>
              <a:t>Rules</a:t>
            </a:r>
            <a:endParaRPr lang="en-GB" b="1" dirty="0">
              <a:solidFill>
                <a:schemeClr val="bg1"/>
              </a:solidFill>
              <a:latin typeface="Arial" panose="020B0604020202020204" pitchFamily="34" charset="0"/>
              <a:cs typeface="Arial" panose="020B0604020202020204" pitchFamily="34" charset="0"/>
            </a:endParaRPr>
          </a:p>
        </p:txBody>
      </p:sp>
      <p:sp>
        <p:nvSpPr>
          <p:cNvPr id="23" name="Rectangle 22"/>
          <p:cNvSpPr/>
          <p:nvPr/>
        </p:nvSpPr>
        <p:spPr>
          <a:xfrm>
            <a:off x="8707166" y="3814979"/>
            <a:ext cx="774571"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Roles</a:t>
            </a:r>
            <a:endParaRPr lang="en-GB" dirty="0">
              <a:latin typeface="Arial" panose="020B0604020202020204" pitchFamily="34" charset="0"/>
              <a:cs typeface="Arial" panose="020B0604020202020204" pitchFamily="34" charset="0"/>
            </a:endParaRPr>
          </a:p>
        </p:txBody>
      </p:sp>
      <p:sp>
        <p:nvSpPr>
          <p:cNvPr id="24" name="Rectangle 23"/>
          <p:cNvSpPr/>
          <p:nvPr/>
        </p:nvSpPr>
        <p:spPr>
          <a:xfrm>
            <a:off x="10228874" y="5002512"/>
            <a:ext cx="889987"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Events</a:t>
            </a:r>
            <a:endParaRPr lang="en-GB" dirty="0">
              <a:latin typeface="Arial" panose="020B0604020202020204" pitchFamily="34" charset="0"/>
              <a:cs typeface="Arial" panose="020B0604020202020204" pitchFamily="34" charset="0"/>
            </a:endParaRPr>
          </a:p>
        </p:txBody>
      </p:sp>
      <p:sp>
        <p:nvSpPr>
          <p:cNvPr id="25" name="Rectangle 24"/>
          <p:cNvSpPr/>
          <p:nvPr/>
        </p:nvSpPr>
        <p:spPr>
          <a:xfrm>
            <a:off x="8021202" y="5468220"/>
            <a:ext cx="1018227" cy="369332"/>
          </a:xfrm>
          <a:prstGeom prst="rect">
            <a:avLst/>
          </a:prstGeom>
        </p:spPr>
        <p:txBody>
          <a:bodyPr wrap="none">
            <a:spAutoFit/>
          </a:bodyPr>
          <a:lstStyle/>
          <a:p>
            <a:r>
              <a:rPr lang="en-US" dirty="0" smtClean="0">
                <a:latin typeface="Arial" panose="020B0604020202020204" pitchFamily="34" charset="0"/>
                <a:cs typeface="Arial" panose="020B0604020202020204" pitchFamily="34" charset="0"/>
              </a:rPr>
              <a:t>Artifacts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22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par>
                          <p:cTn id="33" fill="hold">
                            <p:stCondLst>
                              <p:cond delay="2500"/>
                            </p:stCondLst>
                            <p:childTnLst>
                              <p:par>
                                <p:cTn id="34" presetID="10" presetClass="entr" presetSubtype="0" fill="hold" grpId="0" nodeType="after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mph" presetSubtype="0" fill="hold" grpId="1" nodeType="clickEffect">
                                  <p:stCondLst>
                                    <p:cond delay="0"/>
                                  </p:stCondLst>
                                  <p:childTnLst>
                                    <p:animRot by="600000">
                                      <p:cBhvr>
                                        <p:cTn id="61" dur="500" fill="hold"/>
                                        <p:tgtEl>
                                          <p:spTgt spid="15"/>
                                        </p:tgtEl>
                                        <p:attrNameLst>
                                          <p:attrName>r</p:attrName>
                                        </p:attrNameLst>
                                      </p:cBhvr>
                                    </p:animRot>
                                  </p:childTnLst>
                                </p:cTn>
                              </p:par>
                            </p:childTnLst>
                          </p:cTn>
                        </p:par>
                        <p:par>
                          <p:cTn id="62" fill="hold">
                            <p:stCondLst>
                              <p:cond delay="500"/>
                            </p:stCondLst>
                            <p:childTnLst>
                              <p:par>
                                <p:cTn id="63" presetID="8" presetClass="emph" presetSubtype="0" decel="40000" fill="hold" grpId="1" nodeType="afterEffect">
                                  <p:stCondLst>
                                    <p:cond delay="0"/>
                                  </p:stCondLst>
                                  <p:childTnLst>
                                    <p:animRot by="-32400000">
                                      <p:cBhvr>
                                        <p:cTn id="64" dur="5000" fill="hold"/>
                                        <p:tgtEl>
                                          <p:spTgt spid="16"/>
                                        </p:tgtEl>
                                        <p:attrNameLst>
                                          <p:attrName>r</p:attrName>
                                        </p:attrNameLst>
                                      </p:cBhvr>
                                    </p:animRot>
                                  </p:childTnLst>
                                </p:cTn>
                              </p:par>
                              <p:par>
                                <p:cTn id="65" presetID="8" presetClass="emph" presetSubtype="0" decel="40000" fill="hold" grpId="2" nodeType="withEffect">
                                  <p:stCondLst>
                                    <p:cond delay="0"/>
                                  </p:stCondLst>
                                  <p:childTnLst>
                                    <p:animRot by="32400000">
                                      <p:cBhvr>
                                        <p:cTn id="66" dur="5000" fill="hold"/>
                                        <p:tgtEl>
                                          <p:spTgt spid="15"/>
                                        </p:tgtEl>
                                        <p:attrNameLst>
                                          <p:attrName>r</p:attrName>
                                        </p:attrNameLst>
                                      </p:cBhvr>
                                    </p:animRot>
                                  </p:childTnLst>
                                </p:cTn>
                              </p:par>
                              <p:par>
                                <p:cTn id="67" presetID="8" presetClass="emph" presetSubtype="0" decel="40000" fill="hold" grpId="1" nodeType="withEffect">
                                  <p:stCondLst>
                                    <p:cond delay="0"/>
                                  </p:stCondLst>
                                  <p:childTnLst>
                                    <p:animRot by="-32400000">
                                      <p:cBhvr>
                                        <p:cTn id="68" dur="5000" fill="hold"/>
                                        <p:tgtEl>
                                          <p:spTgt spid="21"/>
                                        </p:tgtEl>
                                        <p:attrNameLst>
                                          <p:attrName>r</p:attrName>
                                        </p:attrNameLst>
                                      </p:cBhvr>
                                    </p:animRot>
                                  </p:childTnLst>
                                </p:cTn>
                              </p:par>
                              <p:par>
                                <p:cTn id="69" presetID="8" presetClass="emph" presetSubtype="0" decel="40000" fill="hold" grpId="1" nodeType="withEffect">
                                  <p:stCondLst>
                                    <p:cond delay="0"/>
                                  </p:stCondLst>
                                  <p:childTnLst>
                                    <p:animRot by="-32400000">
                                      <p:cBhvr>
                                        <p:cTn id="70" dur="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5" grpId="1" animBg="1"/>
      <p:bldP spid="15" grpId="2" animBg="1"/>
      <p:bldP spid="16" grpId="0" animBg="1"/>
      <p:bldP spid="16" grpId="1" animBg="1"/>
      <p:bldP spid="20" grpId="0" animBg="1"/>
      <p:bldP spid="20" grpId="1" animBg="1"/>
      <p:bldP spid="21" grpId="0" animBg="1"/>
      <p:bldP spid="21" grpId="1" animBg="1"/>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89"/>
            <a:ext cx="10515600" cy="1038386"/>
          </a:xfrm>
        </p:spPr>
        <p:txBody>
          <a:bodyPr>
            <a:normAutofit/>
          </a:bodyPr>
          <a:lstStyle/>
          <a:p>
            <a:r>
              <a:rPr lang="en-US" b="1" dirty="0" smtClean="0"/>
              <a:t>Read More</a:t>
            </a: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97065045"/>
              </p:ext>
            </p:extLst>
          </p:nvPr>
        </p:nvGraphicFramePr>
        <p:xfrm>
          <a:off x="482170" y="1432588"/>
          <a:ext cx="11265545" cy="2682240"/>
        </p:xfrm>
        <a:graphic>
          <a:graphicData uri="http://schemas.openxmlformats.org/drawingml/2006/table">
            <a:tbl>
              <a:tblPr firstRow="1" bandRow="1">
                <a:tableStyleId>{5C22544A-7EE6-4342-B048-85BDC9FD1C3A}</a:tableStyleId>
              </a:tblPr>
              <a:tblGrid>
                <a:gridCol w="3981730"/>
                <a:gridCol w="7283815"/>
              </a:tblGrid>
              <a:tr h="370840">
                <a:tc>
                  <a:txBody>
                    <a:bodyPr/>
                    <a:lstStyle/>
                    <a:p>
                      <a:r>
                        <a:rPr lang="en-US" sz="2000" dirty="0" smtClean="0">
                          <a:latin typeface="Arial" panose="020B0604020202020204" pitchFamily="34" charset="0"/>
                          <a:cs typeface="Arial" panose="020B0604020202020204" pitchFamily="34" charset="0"/>
                        </a:rPr>
                        <a:t>Category</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latin typeface="Arial" panose="020B0604020202020204" pitchFamily="34" charset="0"/>
                          <a:cs typeface="Arial" panose="020B0604020202020204" pitchFamily="34" charset="0"/>
                        </a:rPr>
                        <a:t>URL</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r>
                        <a:rPr lang="en-US" sz="2000" dirty="0" smtClean="0">
                          <a:latin typeface="Arial" panose="020B0604020202020204" pitchFamily="34" charset="0"/>
                          <a:cs typeface="Arial" panose="020B0604020202020204" pitchFamily="34" charset="0"/>
                        </a:rPr>
                        <a:t>Scrum Home</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GB" sz="2000" dirty="0" smtClean="0">
                          <a:latin typeface="Arial" panose="020B0604020202020204" pitchFamily="34" charset="0"/>
                          <a:cs typeface="Arial" panose="020B0604020202020204" pitchFamily="34" charset="0"/>
                          <a:hlinkClick r:id="rId3"/>
                        </a:rPr>
                        <a:t>https://www.scrum.org/</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370840">
                <a:tc>
                  <a:txBody>
                    <a:bodyPr/>
                    <a:lstStyle/>
                    <a:p>
                      <a:r>
                        <a:rPr lang="en-US" sz="2000" dirty="0" smtClean="0">
                          <a:latin typeface="Arial" panose="020B0604020202020204" pitchFamily="34" charset="0"/>
                          <a:cs typeface="Arial" panose="020B0604020202020204" pitchFamily="34" charset="0"/>
                        </a:rPr>
                        <a:t>Online Scrum Guide</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2000" dirty="0" smtClean="0">
                          <a:latin typeface="Arial" panose="020B0604020202020204" pitchFamily="34" charset="0"/>
                          <a:cs typeface="Arial" panose="020B0604020202020204" pitchFamily="34" charset="0"/>
                          <a:hlinkClick r:id="rId4"/>
                        </a:rPr>
                        <a:t>http://www.scrumguides.org/scrum-guide.html</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2000" dirty="0" smtClean="0">
                          <a:latin typeface="Arial" panose="020B0604020202020204" pitchFamily="34" charset="0"/>
                          <a:cs typeface="Arial" panose="020B0604020202020204" pitchFamily="34" charset="0"/>
                        </a:rPr>
                        <a:t>Scrum Guide Flavors</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2000" dirty="0" smtClean="0">
                          <a:latin typeface="Arial" panose="020B0604020202020204" pitchFamily="34" charset="0"/>
                          <a:cs typeface="Arial" panose="020B0604020202020204" pitchFamily="34" charset="0"/>
                          <a:hlinkClick r:id="rId5"/>
                        </a:rPr>
                        <a:t>http://scrumguides.org/</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2000" dirty="0" smtClean="0">
                          <a:latin typeface="Arial" panose="020B0604020202020204" pitchFamily="34" charset="0"/>
                          <a:cs typeface="Arial" panose="020B0604020202020204" pitchFamily="34" charset="0"/>
                        </a:rPr>
                        <a:t>Principal Glossary</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2000" dirty="0" smtClean="0">
                          <a:latin typeface="Arial" panose="020B0604020202020204" pitchFamily="34" charset="0"/>
                          <a:cs typeface="Arial" panose="020B0604020202020204" pitchFamily="34" charset="0"/>
                          <a:hlinkClick r:id="rId6"/>
                        </a:rPr>
                        <a:t>https://www.scrum.org/Resources/Scrum-Glossary</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2000" dirty="0" smtClean="0">
                          <a:latin typeface="Arial" panose="020B0604020202020204" pitchFamily="34" charset="0"/>
                          <a:cs typeface="Arial" panose="020B0604020202020204" pitchFamily="34" charset="0"/>
                        </a:rPr>
                        <a:t>Professional Scrum Developer Glossary</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2000" dirty="0" smtClean="0">
                          <a:latin typeface="Arial" panose="020B0604020202020204" pitchFamily="34" charset="0"/>
                          <a:cs typeface="Arial" panose="020B0604020202020204" pitchFamily="34" charset="0"/>
                          <a:hlinkClick r:id="rId7"/>
                        </a:rPr>
                        <a:t>https://www.scrum.org/Resources/PSD-Glossary</a:t>
                      </a:r>
                      <a:endParaRPr lang="en-GB"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191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143159" y="2303814"/>
            <a:ext cx="1591294" cy="2576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sz="2400" dirty="0">
              <a:latin typeface="Arial" panose="020B0604020202020204" pitchFamily="34" charset="0"/>
              <a:cs typeface="Arial" panose="020B0604020202020204" pitchFamily="34" charset="0"/>
            </a:endParaRPr>
          </a:p>
        </p:txBody>
      </p:sp>
      <p:sp>
        <p:nvSpPr>
          <p:cNvPr id="39" name="Rectangle 38"/>
          <p:cNvSpPr/>
          <p:nvPr/>
        </p:nvSpPr>
        <p:spPr>
          <a:xfrm>
            <a:off x="5300352" y="2303814"/>
            <a:ext cx="1591294" cy="2576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sz="2400" dirty="0">
              <a:latin typeface="Arial" panose="020B0604020202020204" pitchFamily="34" charset="0"/>
              <a:cs typeface="Arial" panose="020B0604020202020204" pitchFamily="34" charset="0"/>
            </a:endParaRPr>
          </a:p>
        </p:txBody>
      </p:sp>
      <p:sp>
        <p:nvSpPr>
          <p:cNvPr id="40" name="Rectangle 39"/>
          <p:cNvSpPr/>
          <p:nvPr/>
        </p:nvSpPr>
        <p:spPr>
          <a:xfrm>
            <a:off x="8463146" y="2303814"/>
            <a:ext cx="1591294" cy="2576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GB" sz="2400" dirty="0">
              <a:latin typeface="Arial" panose="020B0604020202020204" pitchFamily="34" charset="0"/>
              <a:cs typeface="Arial" panose="020B0604020202020204" pitchFamily="34" charset="0"/>
            </a:endParaRPr>
          </a:p>
        </p:txBody>
      </p:sp>
      <p:sp>
        <p:nvSpPr>
          <p:cNvPr id="41" name="Rectangle 40"/>
          <p:cNvSpPr/>
          <p:nvPr/>
        </p:nvSpPr>
        <p:spPr>
          <a:xfrm>
            <a:off x="1721923" y="4963888"/>
            <a:ext cx="2458192" cy="7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GB" sz="1400" dirty="0">
              <a:latin typeface="Arial" panose="020B0604020202020204" pitchFamily="34" charset="0"/>
              <a:cs typeface="Arial" panose="020B0604020202020204" pitchFamily="34" charset="0"/>
            </a:endParaRPr>
          </a:p>
        </p:txBody>
      </p:sp>
      <p:sp>
        <p:nvSpPr>
          <p:cNvPr id="42" name="Rectangle 41"/>
          <p:cNvSpPr/>
          <p:nvPr/>
        </p:nvSpPr>
        <p:spPr>
          <a:xfrm>
            <a:off x="1476498" y="5832768"/>
            <a:ext cx="2703616" cy="7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GB" sz="1400" dirty="0">
              <a:latin typeface="Arial" panose="020B0604020202020204" pitchFamily="34" charset="0"/>
              <a:cs typeface="Arial" panose="020B0604020202020204" pitchFamily="34" charset="0"/>
            </a:endParaRPr>
          </a:p>
        </p:txBody>
      </p:sp>
      <p:sp>
        <p:nvSpPr>
          <p:cNvPr id="47" name="Rectangle 46"/>
          <p:cNvSpPr/>
          <p:nvPr/>
        </p:nvSpPr>
        <p:spPr>
          <a:xfrm>
            <a:off x="4297019" y="5832768"/>
            <a:ext cx="6418614" cy="7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US" sz="1400" dirty="0" smtClean="0">
              <a:latin typeface="Arial" panose="020B0604020202020204" pitchFamily="34" charset="0"/>
              <a:cs typeface="Arial" panose="020B0604020202020204" pitchFamily="34" charset="0"/>
            </a:endParaRPr>
          </a:p>
        </p:txBody>
      </p:sp>
      <p:sp>
        <p:nvSpPr>
          <p:cNvPr id="48" name="Rectangle 47"/>
          <p:cNvSpPr/>
          <p:nvPr/>
        </p:nvSpPr>
        <p:spPr>
          <a:xfrm>
            <a:off x="7873338" y="4963888"/>
            <a:ext cx="2557153" cy="7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GB" sz="1400" dirty="0">
              <a:latin typeface="Arial" panose="020B0604020202020204" pitchFamily="34" charset="0"/>
              <a:cs typeface="Arial" panose="020B0604020202020204" pitchFamily="34" charset="0"/>
            </a:endParaRPr>
          </a:p>
        </p:txBody>
      </p:sp>
      <p:sp>
        <p:nvSpPr>
          <p:cNvPr id="49" name="Rectangle 48"/>
          <p:cNvSpPr/>
          <p:nvPr/>
        </p:nvSpPr>
        <p:spPr>
          <a:xfrm>
            <a:off x="4296887" y="4963888"/>
            <a:ext cx="3459679" cy="7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GB" sz="1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b="1" dirty="0" smtClean="0"/>
              <a:t>Scrum Theory</a:t>
            </a:r>
            <a:endParaRPr lang="en-GB" b="1" dirty="0"/>
          </a:p>
        </p:txBody>
      </p:sp>
      <p:sp>
        <p:nvSpPr>
          <p:cNvPr id="12" name="Rectangle 11"/>
          <p:cNvSpPr/>
          <p:nvPr/>
        </p:nvSpPr>
        <p:spPr>
          <a:xfrm>
            <a:off x="2137558" y="2303814"/>
            <a:ext cx="1591294" cy="2576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smtClean="0">
                <a:latin typeface="Arial" panose="020B0604020202020204" pitchFamily="34" charset="0"/>
                <a:cs typeface="Arial" panose="020B0604020202020204" pitchFamily="34" charset="0"/>
              </a:rPr>
              <a:t>Transparency</a:t>
            </a:r>
            <a:endParaRPr lang="en-GB" sz="2400" dirty="0">
              <a:latin typeface="Arial" panose="020B0604020202020204" pitchFamily="34" charset="0"/>
              <a:cs typeface="Arial" panose="020B0604020202020204" pitchFamily="34" charset="0"/>
            </a:endParaRPr>
          </a:p>
        </p:txBody>
      </p:sp>
      <p:sp>
        <p:nvSpPr>
          <p:cNvPr id="26" name="Rectangle 25"/>
          <p:cNvSpPr/>
          <p:nvPr/>
        </p:nvSpPr>
        <p:spPr>
          <a:xfrm>
            <a:off x="5300352" y="2303814"/>
            <a:ext cx="1591294" cy="2576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smtClean="0">
                <a:latin typeface="Arial" panose="020B0604020202020204" pitchFamily="34" charset="0"/>
                <a:cs typeface="Arial" panose="020B0604020202020204" pitchFamily="34" charset="0"/>
              </a:rPr>
              <a:t>Inspection</a:t>
            </a:r>
            <a:endParaRPr lang="en-GB" sz="2400" dirty="0">
              <a:latin typeface="Arial" panose="020B0604020202020204" pitchFamily="34" charset="0"/>
              <a:cs typeface="Arial" panose="020B0604020202020204" pitchFamily="34" charset="0"/>
            </a:endParaRPr>
          </a:p>
        </p:txBody>
      </p:sp>
      <p:sp>
        <p:nvSpPr>
          <p:cNvPr id="27" name="Rectangle 26"/>
          <p:cNvSpPr/>
          <p:nvPr/>
        </p:nvSpPr>
        <p:spPr>
          <a:xfrm>
            <a:off x="8463146" y="2303814"/>
            <a:ext cx="1591294" cy="2576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dirty="0" smtClean="0">
                <a:latin typeface="Arial" panose="020B0604020202020204" pitchFamily="34" charset="0"/>
                <a:cs typeface="Arial" panose="020B0604020202020204" pitchFamily="34" charset="0"/>
              </a:rPr>
              <a:t>Adaptation</a:t>
            </a:r>
            <a:endParaRPr lang="en-GB" sz="2400" dirty="0">
              <a:latin typeface="Arial" panose="020B0604020202020204" pitchFamily="34" charset="0"/>
              <a:cs typeface="Arial" panose="020B0604020202020204" pitchFamily="34" charset="0"/>
            </a:endParaRPr>
          </a:p>
        </p:txBody>
      </p:sp>
      <p:sp>
        <p:nvSpPr>
          <p:cNvPr id="28" name="Rectangle 27"/>
          <p:cNvSpPr/>
          <p:nvPr/>
        </p:nvSpPr>
        <p:spPr>
          <a:xfrm>
            <a:off x="7873339" y="4963888"/>
            <a:ext cx="2557153" cy="7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r>
              <a:rPr lang="en-US" sz="1400" dirty="0" smtClean="0">
                <a:latin typeface="Arial" panose="020B0604020202020204" pitchFamily="34" charset="0"/>
                <a:cs typeface="Arial" panose="020B0604020202020204" pitchFamily="34" charset="0"/>
              </a:rPr>
              <a:t>If inspection reveals deviations outside acceptable limits then adjustments applied.</a:t>
            </a:r>
            <a:endParaRPr lang="en-GB" sz="1400" dirty="0">
              <a:latin typeface="Arial" panose="020B0604020202020204" pitchFamily="34" charset="0"/>
              <a:cs typeface="Arial" panose="020B0604020202020204" pitchFamily="34" charset="0"/>
            </a:endParaRPr>
          </a:p>
        </p:txBody>
      </p:sp>
      <p:sp>
        <p:nvSpPr>
          <p:cNvPr id="30" name="Rectangle 29"/>
          <p:cNvSpPr/>
          <p:nvPr/>
        </p:nvSpPr>
        <p:spPr>
          <a:xfrm>
            <a:off x="1476498" y="5832768"/>
            <a:ext cx="2703616" cy="7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r>
              <a:rPr lang="en-US" sz="1400" dirty="0" smtClean="0">
                <a:latin typeface="Arial" panose="020B0604020202020204" pitchFamily="34" charset="0"/>
                <a:cs typeface="Arial" panose="020B0604020202020204" pitchFamily="34" charset="0"/>
              </a:rPr>
              <a:t>E.g.:</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Common language shared</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Common definition of “Done”</a:t>
            </a:r>
            <a:endParaRPr lang="en-GB" sz="1400" dirty="0">
              <a:latin typeface="Arial" panose="020B0604020202020204" pitchFamily="34" charset="0"/>
              <a:cs typeface="Arial" panose="020B0604020202020204" pitchFamily="34" charset="0"/>
            </a:endParaRPr>
          </a:p>
        </p:txBody>
      </p:sp>
      <p:sp>
        <p:nvSpPr>
          <p:cNvPr id="31" name="Rectangle 30"/>
          <p:cNvSpPr/>
          <p:nvPr/>
        </p:nvSpPr>
        <p:spPr>
          <a:xfrm>
            <a:off x="1721923" y="4963888"/>
            <a:ext cx="2458192" cy="7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r>
              <a:rPr lang="en-US" sz="1400" dirty="0" smtClean="0">
                <a:latin typeface="Arial" panose="020B0604020202020204" pitchFamily="34" charset="0"/>
                <a:cs typeface="Arial" panose="020B0604020202020204" pitchFamily="34" charset="0"/>
              </a:rPr>
              <a:t>Significant aspects are visible to participants and defined by a common standard.</a:t>
            </a:r>
            <a:endParaRPr lang="en-GB" sz="1400" dirty="0">
              <a:latin typeface="Arial" panose="020B0604020202020204" pitchFamily="34" charset="0"/>
              <a:cs typeface="Arial" panose="020B0604020202020204" pitchFamily="34" charset="0"/>
            </a:endParaRPr>
          </a:p>
        </p:txBody>
      </p:sp>
      <p:sp>
        <p:nvSpPr>
          <p:cNvPr id="32" name="Rectangle 31"/>
          <p:cNvSpPr/>
          <p:nvPr/>
        </p:nvSpPr>
        <p:spPr>
          <a:xfrm>
            <a:off x="4296887" y="4963888"/>
            <a:ext cx="3459679" cy="7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r>
              <a:rPr lang="en-US" sz="1400" dirty="0" smtClean="0">
                <a:latin typeface="Arial" panose="020B0604020202020204" pitchFamily="34" charset="0"/>
                <a:cs typeface="Arial" panose="020B0604020202020204" pitchFamily="34" charset="0"/>
              </a:rPr>
              <a:t>Inspect artifacts and progress towards Sprint Goal.</a:t>
            </a:r>
          </a:p>
          <a:p>
            <a:pPr algn="just"/>
            <a:r>
              <a:rPr lang="en-US" sz="1400" dirty="0" smtClean="0">
                <a:latin typeface="Arial" panose="020B0604020202020204" pitchFamily="34" charset="0"/>
                <a:cs typeface="Arial" panose="020B0604020202020204" pitchFamily="34" charset="0"/>
              </a:rPr>
              <a:t>Inspection does not hinder the work.</a:t>
            </a:r>
            <a:endParaRPr lang="en-GB" sz="1400" dirty="0">
              <a:latin typeface="Arial" panose="020B0604020202020204" pitchFamily="34" charset="0"/>
              <a:cs typeface="Arial" panose="020B0604020202020204" pitchFamily="34" charset="0"/>
            </a:endParaRPr>
          </a:p>
        </p:txBody>
      </p:sp>
      <p:grpSp>
        <p:nvGrpSpPr>
          <p:cNvPr id="17" name="Group 16"/>
          <p:cNvGrpSpPr/>
          <p:nvPr/>
        </p:nvGrpSpPr>
        <p:grpSpPr>
          <a:xfrm>
            <a:off x="1476498" y="1258787"/>
            <a:ext cx="9239003" cy="961899"/>
            <a:chOff x="1476498" y="1258787"/>
            <a:chExt cx="9239003" cy="961899"/>
          </a:xfrm>
        </p:grpSpPr>
        <p:sp>
          <p:nvSpPr>
            <p:cNvPr id="3" name="Isosceles Triangle 2"/>
            <p:cNvSpPr/>
            <p:nvPr/>
          </p:nvSpPr>
          <p:spPr>
            <a:xfrm>
              <a:off x="1476498" y="1258787"/>
              <a:ext cx="9239003" cy="96189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200" dirty="0" smtClean="0">
                <a:latin typeface="Arial" panose="020B0604020202020204" pitchFamily="34" charset="0"/>
                <a:cs typeface="Arial" panose="020B0604020202020204" pitchFamily="34" charset="0"/>
              </a:endParaRPr>
            </a:p>
          </p:txBody>
        </p:sp>
        <p:sp>
          <p:nvSpPr>
            <p:cNvPr id="34" name="TextBox 33"/>
            <p:cNvSpPr txBox="1"/>
            <p:nvPr/>
          </p:nvSpPr>
          <p:spPr>
            <a:xfrm>
              <a:off x="4455966" y="1536797"/>
              <a:ext cx="3280065" cy="523220"/>
            </a:xfrm>
            <a:prstGeom prst="rect">
              <a:avLst/>
            </a:prstGeom>
            <a:noFill/>
          </p:spPr>
          <p:txBody>
            <a:bodyPr wrap="none" rtlCol="0">
              <a:spAutoFit/>
            </a:bodyPr>
            <a:lstStyle/>
            <a:p>
              <a:r>
                <a:rPr lang="en-US" sz="2800" b="1" dirty="0" smtClean="0">
                  <a:solidFill>
                    <a:schemeClr val="bg1"/>
                  </a:solidFill>
                  <a:latin typeface="Arial" panose="020B0604020202020204" pitchFamily="34" charset="0"/>
                  <a:cs typeface="Arial" panose="020B0604020202020204" pitchFamily="34" charset="0"/>
                </a:rPr>
                <a:t>Empirical process</a:t>
              </a:r>
              <a:endParaRPr lang="en-GB" sz="2800" b="1" dirty="0">
                <a:solidFill>
                  <a:schemeClr val="bg1"/>
                </a:solidFill>
                <a:latin typeface="Arial" panose="020B0604020202020204" pitchFamily="34" charset="0"/>
                <a:cs typeface="Arial" panose="020B0604020202020204" pitchFamily="34" charset="0"/>
              </a:endParaRPr>
            </a:p>
          </p:txBody>
        </p:sp>
      </p:grpSp>
      <p:sp>
        <p:nvSpPr>
          <p:cNvPr id="13" name="Oval 12">
            <a:hlinkClick r:id="rId3" action="ppaction://hlinksldjump" highlightClick="1">
              <a:snd r:embed="rId4" name="arrow.wav"/>
            </a:hlinkClick>
            <a:hlinkHover r:id="" action="ppaction://noaction" highlightClick="1"/>
          </p:cNvPr>
          <p:cNvSpPr/>
          <p:nvPr/>
        </p:nvSpPr>
        <p:spPr>
          <a:xfrm>
            <a:off x="7672748" y="1523763"/>
            <a:ext cx="401869" cy="367030"/>
          </a:xfrm>
          <a:prstGeom prst="ellipse">
            <a:avLst/>
          </a:prstGeom>
          <a:solidFill>
            <a:schemeClr val="bg1">
              <a:lumMod val="6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latin typeface="Arial" panose="020B0604020202020204" pitchFamily="34" charset="0"/>
                <a:cs typeface="Arial" panose="020B0604020202020204" pitchFamily="34" charset="0"/>
              </a:rPr>
              <a:t>i</a:t>
            </a:r>
            <a:endParaRPr lang="en-GB" b="1" dirty="0">
              <a:latin typeface="Arial" panose="020B0604020202020204" pitchFamily="34" charset="0"/>
              <a:cs typeface="Arial" panose="020B0604020202020204" pitchFamily="34" charset="0"/>
            </a:endParaRPr>
          </a:p>
        </p:txBody>
      </p:sp>
      <p:grpSp>
        <p:nvGrpSpPr>
          <p:cNvPr id="18" name="Group 17"/>
          <p:cNvGrpSpPr/>
          <p:nvPr/>
        </p:nvGrpSpPr>
        <p:grpSpPr>
          <a:xfrm>
            <a:off x="4296887" y="5832768"/>
            <a:ext cx="6418614" cy="785752"/>
            <a:chOff x="4296887" y="5832768"/>
            <a:chExt cx="6418614" cy="785752"/>
          </a:xfrm>
        </p:grpSpPr>
        <p:sp>
          <p:nvSpPr>
            <p:cNvPr id="29" name="Rectangle 28"/>
            <p:cNvSpPr/>
            <p:nvPr/>
          </p:nvSpPr>
          <p:spPr>
            <a:xfrm>
              <a:off x="4296887" y="5832768"/>
              <a:ext cx="6418614" cy="7857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US" sz="1400" dirty="0" smtClean="0">
                <a:latin typeface="Arial" panose="020B0604020202020204" pitchFamily="34" charset="0"/>
                <a:cs typeface="Arial" panose="020B0604020202020204" pitchFamily="34" charset="0"/>
              </a:endParaRPr>
            </a:p>
          </p:txBody>
        </p:sp>
        <p:sp>
          <p:nvSpPr>
            <p:cNvPr id="36" name="Rectangle 35"/>
            <p:cNvSpPr/>
            <p:nvPr/>
          </p:nvSpPr>
          <p:spPr>
            <a:xfrm>
              <a:off x="5397268" y="5832768"/>
              <a:ext cx="2150408" cy="7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r>
                <a:rPr lang="en-US" sz="1400" dirty="0" smtClean="0">
                  <a:latin typeface="Arial" panose="020B0604020202020204" pitchFamily="34" charset="0"/>
                  <a:cs typeface="Arial" panose="020B0604020202020204" pitchFamily="34" charset="0"/>
                </a:rPr>
                <a:t>Formal events prescribed:</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Sprint Planning</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Daily Scrum</a:t>
              </a:r>
              <a:endParaRPr lang="en-GB" sz="1400" dirty="0">
                <a:latin typeface="Arial" panose="020B0604020202020204" pitchFamily="34" charset="0"/>
                <a:cs typeface="Arial" panose="020B0604020202020204" pitchFamily="34" charset="0"/>
              </a:endParaRPr>
            </a:p>
          </p:txBody>
        </p:sp>
        <p:sp>
          <p:nvSpPr>
            <p:cNvPr id="37" name="Rectangle 36"/>
            <p:cNvSpPr/>
            <p:nvPr/>
          </p:nvSpPr>
          <p:spPr>
            <a:xfrm>
              <a:off x="7749150" y="5832768"/>
              <a:ext cx="2150408" cy="7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just"/>
              <a:endParaRPr lang="en-US"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Sprint Review</a:t>
              </a:r>
            </a:p>
            <a:p>
              <a:pPr marL="285750" indent="-285750" algn="just">
                <a:buFont typeface="Arial" panose="020B0604020202020204" pitchFamily="34" charset="0"/>
                <a:buChar char="•"/>
              </a:pPr>
              <a:r>
                <a:rPr lang="en-US" sz="1400" dirty="0" smtClean="0">
                  <a:latin typeface="Arial" panose="020B0604020202020204" pitchFamily="34" charset="0"/>
                  <a:cs typeface="Arial" panose="020B0604020202020204" pitchFamily="34" charset="0"/>
                </a:rPr>
                <a:t>Sprint Retrospective</a:t>
              </a:r>
              <a:endParaRPr lang="en-GB"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032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10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7" grpId="0" animBg="1"/>
      <p:bldP spid="48" grpId="0" animBg="1"/>
      <p:bldP spid="49" grpId="0" animBg="1"/>
      <p:bldP spid="12" grpId="0" animBg="1"/>
      <p:bldP spid="26" grpId="0" animBg="1"/>
      <p:bldP spid="27" grpId="0" animBg="1"/>
      <p:bldP spid="28"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Scrum Team</a:t>
            </a:r>
            <a:endParaRPr lang="en-GB" b="1" dirty="0"/>
          </a:p>
        </p:txBody>
      </p:sp>
      <p:grpSp>
        <p:nvGrpSpPr>
          <p:cNvPr id="8" name="Group 7"/>
          <p:cNvGrpSpPr/>
          <p:nvPr/>
        </p:nvGrpSpPr>
        <p:grpSpPr>
          <a:xfrm>
            <a:off x="1244695" y="1606704"/>
            <a:ext cx="2274982" cy="2706991"/>
            <a:chOff x="1244695" y="1606704"/>
            <a:chExt cx="2274982" cy="2706991"/>
          </a:xfrm>
        </p:grpSpPr>
        <p:grpSp>
          <p:nvGrpSpPr>
            <p:cNvPr id="6" name="Group 5"/>
            <p:cNvGrpSpPr/>
            <p:nvPr/>
          </p:nvGrpSpPr>
          <p:grpSpPr>
            <a:xfrm>
              <a:off x="1680265" y="2252420"/>
              <a:ext cx="836911" cy="2061275"/>
              <a:chOff x="1177869" y="1751308"/>
              <a:chExt cx="836911" cy="2061275"/>
            </a:xfrm>
            <a:solidFill>
              <a:srgbClr val="0070C0"/>
            </a:solidFill>
          </p:grpSpPr>
          <p:sp>
            <p:nvSpPr>
              <p:cNvPr id="4" name="Oval 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p:cNvSpPr txBox="1"/>
            <p:nvPr/>
          </p:nvSpPr>
          <p:spPr>
            <a:xfrm>
              <a:off x="1244695" y="1606704"/>
              <a:ext cx="22749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Product Owner (PO)</a:t>
              </a:r>
              <a:endParaRPr lang="en-GB" dirty="0">
                <a:latin typeface="Arial" panose="020B0604020202020204" pitchFamily="34" charset="0"/>
                <a:cs typeface="Arial" panose="020B0604020202020204" pitchFamily="34" charset="0"/>
              </a:endParaRPr>
            </a:p>
          </p:txBody>
        </p:sp>
      </p:grpSp>
      <p:grpSp>
        <p:nvGrpSpPr>
          <p:cNvPr id="9" name="Group 8"/>
          <p:cNvGrpSpPr/>
          <p:nvPr/>
        </p:nvGrpSpPr>
        <p:grpSpPr>
          <a:xfrm>
            <a:off x="5440501" y="1606704"/>
            <a:ext cx="1620957" cy="2706991"/>
            <a:chOff x="5440501" y="1606704"/>
            <a:chExt cx="1620957" cy="2706991"/>
          </a:xfrm>
        </p:grpSpPr>
        <p:grpSp>
          <p:nvGrpSpPr>
            <p:cNvPr id="43" name="Group 42"/>
            <p:cNvGrpSpPr/>
            <p:nvPr/>
          </p:nvGrpSpPr>
          <p:grpSpPr>
            <a:xfrm>
              <a:off x="5824775" y="2252420"/>
              <a:ext cx="836911" cy="2061275"/>
              <a:chOff x="1177869" y="1751308"/>
              <a:chExt cx="836911" cy="2061275"/>
            </a:xfrm>
            <a:solidFill>
              <a:srgbClr val="FFC000"/>
            </a:solidFill>
          </p:grpSpPr>
          <p:sp>
            <p:nvSpPr>
              <p:cNvPr id="44" name="Oval 4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6" name="TextBox 65"/>
            <p:cNvSpPr txBox="1"/>
            <p:nvPr/>
          </p:nvSpPr>
          <p:spPr>
            <a:xfrm>
              <a:off x="5440501" y="1606704"/>
              <a:ext cx="162095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Scrum Master</a:t>
              </a:r>
              <a:endParaRPr lang="en-GB" dirty="0">
                <a:latin typeface="Arial" panose="020B0604020202020204" pitchFamily="34" charset="0"/>
                <a:cs typeface="Arial" panose="020B0604020202020204" pitchFamily="34" charset="0"/>
              </a:endParaRPr>
            </a:p>
          </p:txBody>
        </p:sp>
      </p:grpSp>
      <p:grpSp>
        <p:nvGrpSpPr>
          <p:cNvPr id="10" name="Group 9"/>
          <p:cNvGrpSpPr/>
          <p:nvPr/>
        </p:nvGrpSpPr>
        <p:grpSpPr>
          <a:xfrm>
            <a:off x="8648791" y="1604122"/>
            <a:ext cx="2168286" cy="2670827"/>
            <a:chOff x="8648791" y="1604122"/>
            <a:chExt cx="2168286" cy="2670827"/>
          </a:xfrm>
        </p:grpSpPr>
        <p:grpSp>
          <p:nvGrpSpPr>
            <p:cNvPr id="61" name="Group 60"/>
            <p:cNvGrpSpPr/>
            <p:nvPr/>
          </p:nvGrpSpPr>
          <p:grpSpPr>
            <a:xfrm>
              <a:off x="9553415" y="2045776"/>
              <a:ext cx="836911" cy="2061275"/>
              <a:chOff x="1177869" y="1751308"/>
              <a:chExt cx="836911" cy="2061275"/>
            </a:xfrm>
            <a:solidFill>
              <a:schemeClr val="accent6">
                <a:lumMod val="60000"/>
                <a:lumOff val="40000"/>
              </a:schemeClr>
            </a:solidFill>
          </p:grpSpPr>
          <p:sp>
            <p:nvSpPr>
              <p:cNvPr id="62" name="Oval 6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9035508" y="2131016"/>
              <a:ext cx="836911" cy="2061275"/>
              <a:chOff x="1177869" y="1751308"/>
              <a:chExt cx="836911" cy="2061275"/>
            </a:xfrm>
            <a:solidFill>
              <a:schemeClr val="accent6">
                <a:lumMod val="75000"/>
              </a:schemeClr>
            </a:solidFill>
          </p:grpSpPr>
          <p:sp>
            <p:nvSpPr>
              <p:cNvPr id="52" name="Oval 5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 55"/>
            <p:cNvGrpSpPr/>
            <p:nvPr/>
          </p:nvGrpSpPr>
          <p:grpSpPr>
            <a:xfrm>
              <a:off x="9296398" y="2213674"/>
              <a:ext cx="836911" cy="2061275"/>
              <a:chOff x="1177869" y="1751308"/>
              <a:chExt cx="836911" cy="2061275"/>
            </a:xfrm>
            <a:solidFill>
              <a:schemeClr val="accent6"/>
            </a:solidFill>
          </p:grpSpPr>
          <p:sp>
            <p:nvSpPr>
              <p:cNvPr id="57" name="Oval 56"/>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7" name="TextBox 66"/>
            <p:cNvSpPr txBox="1"/>
            <p:nvPr/>
          </p:nvSpPr>
          <p:spPr>
            <a:xfrm>
              <a:off x="8648791" y="1604122"/>
              <a:ext cx="216828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Development Team</a:t>
              </a:r>
              <a:endParaRPr lang="en-GB" dirty="0">
                <a:latin typeface="Arial" panose="020B0604020202020204" pitchFamily="34" charset="0"/>
                <a:cs typeface="Arial" panose="020B0604020202020204" pitchFamily="34" charset="0"/>
              </a:endParaRPr>
            </a:p>
          </p:txBody>
        </p:sp>
      </p:grpSp>
      <p:sp>
        <p:nvSpPr>
          <p:cNvPr id="68" name="Rounded Rectangle 67"/>
          <p:cNvSpPr/>
          <p:nvPr/>
        </p:nvSpPr>
        <p:spPr>
          <a:xfrm>
            <a:off x="130434" y="4461467"/>
            <a:ext cx="4860020" cy="2125313"/>
          </a:xfrm>
          <a:prstGeom prst="roundRect">
            <a:avLst>
              <a:gd name="adj" fmla="val 503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smtClean="0">
                <a:solidFill>
                  <a:schemeClr val="bg1"/>
                </a:solidFill>
                <a:latin typeface="Arial" panose="020B0604020202020204" pitchFamily="34" charset="0"/>
                <a:cs typeface="Arial" panose="020B0604020202020204" pitchFamily="34" charset="0"/>
              </a:rPr>
              <a:t>Responsible for maximizing product value.</a:t>
            </a:r>
          </a:p>
          <a:p>
            <a:pPr algn="just"/>
            <a:r>
              <a:rPr lang="en-US" sz="1400" dirty="0" smtClean="0">
                <a:solidFill>
                  <a:schemeClr val="bg1"/>
                </a:solidFill>
                <a:latin typeface="Arial" panose="020B0604020202020204" pitchFamily="34" charset="0"/>
                <a:cs typeface="Arial" panose="020B0604020202020204" pitchFamily="34" charset="0"/>
              </a:rPr>
              <a:t>Manages Product Backlog (PBL):</a:t>
            </a:r>
          </a:p>
          <a:p>
            <a:pPr marL="285750" indent="-285750">
              <a:buFont typeface="Arial" panose="020B0604020202020204" pitchFamily="34" charset="0"/>
              <a:buChar char="•"/>
            </a:pPr>
            <a:r>
              <a:rPr lang="en-GB" sz="1400" dirty="0" smtClean="0">
                <a:solidFill>
                  <a:schemeClr val="bg1"/>
                </a:solidFill>
              </a:rPr>
              <a:t>Expressing items clearly;</a:t>
            </a:r>
          </a:p>
          <a:p>
            <a:pPr marL="285750" indent="-285750">
              <a:buFont typeface="Arial" panose="020B0604020202020204" pitchFamily="34" charset="0"/>
              <a:buChar char="•"/>
            </a:pPr>
            <a:r>
              <a:rPr lang="en-US" sz="1400" dirty="0" smtClean="0">
                <a:solidFill>
                  <a:schemeClr val="bg1"/>
                </a:solidFill>
              </a:rPr>
              <a:t>Items ordered to</a:t>
            </a:r>
            <a:r>
              <a:rPr lang="en-GB" sz="1400" dirty="0" smtClean="0">
                <a:solidFill>
                  <a:schemeClr val="bg1"/>
                </a:solidFill>
              </a:rPr>
              <a:t> best achieve goals and missions;</a:t>
            </a:r>
          </a:p>
          <a:p>
            <a:pPr marL="285750" indent="-285750">
              <a:buFont typeface="Arial" panose="020B0604020202020204" pitchFamily="34" charset="0"/>
              <a:buChar char="•"/>
            </a:pPr>
            <a:r>
              <a:rPr lang="en-GB" sz="1400" dirty="0" smtClean="0">
                <a:solidFill>
                  <a:schemeClr val="bg1"/>
                </a:solidFill>
              </a:rPr>
              <a:t>Optimizing the value of the work performs;</a:t>
            </a:r>
          </a:p>
          <a:p>
            <a:pPr marL="285750" indent="-285750">
              <a:buFont typeface="Arial" panose="020B0604020202020204" pitchFamily="34" charset="0"/>
              <a:buChar char="•"/>
            </a:pPr>
            <a:r>
              <a:rPr lang="en-GB" sz="1400" dirty="0" smtClean="0">
                <a:solidFill>
                  <a:schemeClr val="bg1"/>
                </a:solidFill>
              </a:rPr>
              <a:t>Ensuring that the </a:t>
            </a:r>
            <a:r>
              <a:rPr lang="en-US" sz="1400" dirty="0" smtClean="0">
                <a:solidFill>
                  <a:schemeClr val="bg1"/>
                </a:solidFill>
              </a:rPr>
              <a:t>PBL </a:t>
            </a:r>
            <a:r>
              <a:rPr lang="en-GB" sz="1400" dirty="0" smtClean="0">
                <a:solidFill>
                  <a:schemeClr val="bg1"/>
                </a:solidFill>
              </a:rPr>
              <a:t>is visible, transparent, and clear to all, and shows what the Scrum Team will work on next; and,</a:t>
            </a:r>
          </a:p>
          <a:p>
            <a:pPr marL="285750" indent="-285750">
              <a:buFont typeface="Arial" panose="020B0604020202020204" pitchFamily="34" charset="0"/>
              <a:buChar char="•"/>
            </a:pPr>
            <a:r>
              <a:rPr lang="en-GB" sz="1400" dirty="0" smtClean="0">
                <a:solidFill>
                  <a:schemeClr val="bg1"/>
                </a:solidFill>
              </a:rPr>
              <a:t>Ensuring relevant understanding the items.</a:t>
            </a:r>
          </a:p>
          <a:p>
            <a:pPr algn="just"/>
            <a:endParaRPr lang="en-US" sz="1400" dirty="0" smtClean="0">
              <a:solidFill>
                <a:schemeClr val="bg1"/>
              </a:solidFill>
              <a:latin typeface="Arial" panose="020B0604020202020204" pitchFamily="34" charset="0"/>
              <a:cs typeface="Arial" panose="020B0604020202020204" pitchFamily="34" charset="0"/>
            </a:endParaRPr>
          </a:p>
          <a:p>
            <a:pPr algn="just"/>
            <a:endParaRPr lang="en-GB" sz="1400" dirty="0">
              <a:solidFill>
                <a:schemeClr val="bg1"/>
              </a:solidFill>
              <a:latin typeface="Arial" panose="020B0604020202020204" pitchFamily="34" charset="0"/>
              <a:cs typeface="Arial" panose="020B0604020202020204" pitchFamily="34" charset="0"/>
            </a:endParaRPr>
          </a:p>
        </p:txBody>
      </p:sp>
      <p:sp>
        <p:nvSpPr>
          <p:cNvPr id="69" name="Rounded Rectangle 68"/>
          <p:cNvSpPr/>
          <p:nvPr/>
        </p:nvSpPr>
        <p:spPr>
          <a:xfrm>
            <a:off x="7215101" y="4461467"/>
            <a:ext cx="4860020" cy="2125313"/>
          </a:xfrm>
          <a:prstGeom prst="roundRect">
            <a:avLst>
              <a:gd name="adj" fmla="val 503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smtClean="0">
                <a:solidFill>
                  <a:schemeClr val="bg1"/>
                </a:solidFill>
                <a:latin typeface="Arial" panose="020B0604020202020204" pitchFamily="34" charset="0"/>
                <a:cs typeface="Arial" panose="020B0604020202020204" pitchFamily="34" charset="0"/>
              </a:rPr>
              <a:t>Creates Increments of “Done” product.</a:t>
            </a:r>
          </a:p>
          <a:p>
            <a:pPr algn="just"/>
            <a:r>
              <a:rPr lang="en-US" sz="1400" dirty="0" smtClean="0">
                <a:solidFill>
                  <a:schemeClr val="bg1"/>
                </a:solidFill>
                <a:latin typeface="Arial" panose="020B0604020202020204" pitchFamily="34" charset="0"/>
                <a:cs typeface="Arial" panose="020B0604020202020204" pitchFamily="34" charset="0"/>
              </a:rPr>
              <a:t>Characteristics:</a:t>
            </a:r>
          </a:p>
          <a:p>
            <a:pPr marL="285750" indent="-285750">
              <a:buFont typeface="Arial" panose="020B0604020202020204" pitchFamily="34" charset="0"/>
              <a:buChar char="•"/>
            </a:pPr>
            <a:r>
              <a:rPr lang="en-GB" sz="1400" dirty="0" smtClean="0">
                <a:solidFill>
                  <a:schemeClr val="bg1"/>
                </a:solidFill>
              </a:rPr>
              <a:t>Self-organizing and solely responsible for turning the PBL into Increments;</a:t>
            </a:r>
          </a:p>
          <a:p>
            <a:pPr marL="285750" indent="-285750">
              <a:buFont typeface="Arial" panose="020B0604020202020204" pitchFamily="34" charset="0"/>
              <a:buChar char="•"/>
            </a:pPr>
            <a:r>
              <a:rPr lang="en-US" sz="1400" dirty="0" smtClean="0">
                <a:solidFill>
                  <a:schemeClr val="bg1"/>
                </a:solidFill>
              </a:rPr>
              <a:t>Cross-functional with all skills required</a:t>
            </a:r>
            <a:r>
              <a:rPr lang="en-GB" sz="1400" dirty="0" smtClean="0">
                <a:solidFill>
                  <a:schemeClr val="bg1"/>
                </a:solidFill>
              </a:rPr>
              <a:t>;</a:t>
            </a:r>
          </a:p>
          <a:p>
            <a:pPr marL="285750" indent="-285750">
              <a:buFont typeface="Arial" panose="020B0604020202020204" pitchFamily="34" charset="0"/>
              <a:buChar char="•"/>
            </a:pPr>
            <a:r>
              <a:rPr lang="en-GB" sz="1400" dirty="0" smtClean="0">
                <a:solidFill>
                  <a:schemeClr val="bg1"/>
                </a:solidFill>
              </a:rPr>
              <a:t>No titles other than Developer;</a:t>
            </a:r>
          </a:p>
          <a:p>
            <a:pPr marL="285750" indent="-285750">
              <a:buFont typeface="Arial" panose="020B0604020202020204" pitchFamily="34" charset="0"/>
              <a:buChar char="•"/>
            </a:pPr>
            <a:r>
              <a:rPr lang="en-GB" sz="1400" dirty="0" smtClean="0">
                <a:solidFill>
                  <a:schemeClr val="bg1"/>
                </a:solidFill>
              </a:rPr>
              <a:t>No sub-teams; and,</a:t>
            </a:r>
          </a:p>
          <a:p>
            <a:pPr marL="285750" indent="-285750">
              <a:buFont typeface="Arial" panose="020B0604020202020204" pitchFamily="34" charset="0"/>
              <a:buChar char="•"/>
            </a:pPr>
            <a:r>
              <a:rPr lang="en-GB" sz="1400" dirty="0" smtClean="0">
                <a:solidFill>
                  <a:schemeClr val="bg1"/>
                </a:solidFill>
              </a:rPr>
              <a:t>Individual members may have specialized skills and areas of focus, but accountability belongs to the team as a whole.</a:t>
            </a:r>
          </a:p>
          <a:p>
            <a:pPr algn="just"/>
            <a:endParaRPr lang="en-US" sz="1400" dirty="0" smtClean="0">
              <a:solidFill>
                <a:schemeClr val="bg1"/>
              </a:solidFill>
              <a:latin typeface="Arial" panose="020B0604020202020204" pitchFamily="34" charset="0"/>
              <a:cs typeface="Arial" panose="020B0604020202020204" pitchFamily="34" charset="0"/>
            </a:endParaRPr>
          </a:p>
          <a:p>
            <a:pPr algn="just"/>
            <a:endParaRPr lang="en-GB" sz="1400" dirty="0">
              <a:solidFill>
                <a:schemeClr val="bg1"/>
              </a:solidFill>
              <a:latin typeface="Arial" panose="020B0604020202020204" pitchFamily="34" charset="0"/>
              <a:cs typeface="Arial" panose="020B0604020202020204" pitchFamily="34" charset="0"/>
            </a:endParaRPr>
          </a:p>
        </p:txBody>
      </p:sp>
      <p:sp>
        <p:nvSpPr>
          <p:cNvPr id="70" name="TextBox 69"/>
          <p:cNvSpPr txBox="1"/>
          <p:nvPr/>
        </p:nvSpPr>
        <p:spPr>
          <a:xfrm>
            <a:off x="10250841" y="2131236"/>
            <a:ext cx="1019831" cy="307777"/>
          </a:xfrm>
          <a:prstGeom prst="rect">
            <a:avLst/>
          </a:prstGeom>
          <a:noFill/>
        </p:spPr>
        <p:txBody>
          <a:bodyPr wrap="none" rtlCol="0">
            <a:spAutoFit/>
          </a:bodyPr>
          <a:lstStyle/>
          <a:p>
            <a:r>
              <a:rPr lang="en-US" sz="1400" b="1" dirty="0" smtClean="0">
                <a:solidFill>
                  <a:schemeClr val="bg1">
                    <a:lumMod val="50000"/>
                  </a:schemeClr>
                </a:solidFill>
                <a:latin typeface="Arial" panose="020B0604020202020204" pitchFamily="34" charset="0"/>
                <a:cs typeface="Arial" panose="020B0604020202020204" pitchFamily="34" charset="0"/>
              </a:rPr>
              <a:t>HC: 2 to 9</a:t>
            </a:r>
            <a:endParaRPr lang="en-GB" sz="14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1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9553415" y="2045776"/>
            <a:ext cx="836911" cy="2061275"/>
            <a:chOff x="1177869" y="1751308"/>
            <a:chExt cx="836911" cy="2061275"/>
          </a:xfrm>
          <a:solidFill>
            <a:schemeClr val="accent6">
              <a:lumMod val="60000"/>
              <a:lumOff val="40000"/>
            </a:schemeClr>
          </a:solidFill>
        </p:grpSpPr>
        <p:sp>
          <p:nvSpPr>
            <p:cNvPr id="62" name="Oval 6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normAutofit/>
          </a:bodyPr>
          <a:lstStyle/>
          <a:p>
            <a:r>
              <a:rPr lang="en-US" b="1" dirty="0" smtClean="0"/>
              <a:t>The Scrum Team</a:t>
            </a:r>
            <a:endParaRPr lang="en-GB" b="1" dirty="0"/>
          </a:p>
        </p:txBody>
      </p:sp>
      <p:grpSp>
        <p:nvGrpSpPr>
          <p:cNvPr id="6" name="Group 5"/>
          <p:cNvGrpSpPr/>
          <p:nvPr/>
        </p:nvGrpSpPr>
        <p:grpSpPr>
          <a:xfrm>
            <a:off x="1680265" y="2252420"/>
            <a:ext cx="836911" cy="2061275"/>
            <a:chOff x="1177869" y="1751308"/>
            <a:chExt cx="836911" cy="2061275"/>
          </a:xfrm>
          <a:solidFill>
            <a:srgbClr val="0070C0"/>
          </a:solidFill>
        </p:grpSpPr>
        <p:sp>
          <p:nvSpPr>
            <p:cNvPr id="4" name="Oval 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p:cNvGrpSpPr/>
          <p:nvPr/>
        </p:nvGrpSpPr>
        <p:grpSpPr>
          <a:xfrm>
            <a:off x="5824775" y="2252420"/>
            <a:ext cx="836911" cy="2061275"/>
            <a:chOff x="1177869" y="1751308"/>
            <a:chExt cx="836911" cy="2061275"/>
          </a:xfrm>
          <a:solidFill>
            <a:srgbClr val="FFC000"/>
          </a:solidFill>
        </p:grpSpPr>
        <p:sp>
          <p:nvSpPr>
            <p:cNvPr id="44" name="Oval 4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9035508" y="2131016"/>
            <a:ext cx="836911" cy="2061275"/>
            <a:chOff x="1177869" y="1751308"/>
            <a:chExt cx="836911" cy="2061275"/>
          </a:xfrm>
          <a:solidFill>
            <a:schemeClr val="accent6">
              <a:lumMod val="75000"/>
            </a:schemeClr>
          </a:solidFill>
        </p:grpSpPr>
        <p:sp>
          <p:nvSpPr>
            <p:cNvPr id="52" name="Oval 5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 55"/>
          <p:cNvGrpSpPr/>
          <p:nvPr/>
        </p:nvGrpSpPr>
        <p:grpSpPr>
          <a:xfrm>
            <a:off x="9296398" y="2213674"/>
            <a:ext cx="836911" cy="2061275"/>
            <a:chOff x="1177869" y="1751308"/>
            <a:chExt cx="836911" cy="2061275"/>
          </a:xfrm>
          <a:solidFill>
            <a:schemeClr val="accent6"/>
          </a:solidFill>
        </p:grpSpPr>
        <p:sp>
          <p:nvSpPr>
            <p:cNvPr id="57" name="Oval 56"/>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p:cNvSpPr txBox="1"/>
          <p:nvPr/>
        </p:nvSpPr>
        <p:spPr>
          <a:xfrm>
            <a:off x="1244695" y="1606704"/>
            <a:ext cx="22749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Product Owner (PO)</a:t>
            </a:r>
            <a:endParaRPr lang="en-GB" dirty="0">
              <a:latin typeface="Arial" panose="020B0604020202020204" pitchFamily="34" charset="0"/>
              <a:cs typeface="Arial" panose="020B0604020202020204" pitchFamily="34" charset="0"/>
            </a:endParaRPr>
          </a:p>
        </p:txBody>
      </p:sp>
      <p:sp>
        <p:nvSpPr>
          <p:cNvPr id="66" name="TextBox 65"/>
          <p:cNvSpPr txBox="1"/>
          <p:nvPr/>
        </p:nvSpPr>
        <p:spPr>
          <a:xfrm>
            <a:off x="5440501" y="1606704"/>
            <a:ext cx="162095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Scrum Master</a:t>
            </a:r>
            <a:endParaRPr lang="en-GB" dirty="0">
              <a:latin typeface="Arial" panose="020B0604020202020204" pitchFamily="34" charset="0"/>
              <a:cs typeface="Arial" panose="020B0604020202020204" pitchFamily="34" charset="0"/>
            </a:endParaRPr>
          </a:p>
        </p:txBody>
      </p:sp>
      <p:sp>
        <p:nvSpPr>
          <p:cNvPr id="67" name="TextBox 66"/>
          <p:cNvSpPr txBox="1"/>
          <p:nvPr/>
        </p:nvSpPr>
        <p:spPr>
          <a:xfrm>
            <a:off x="8648791" y="1604122"/>
            <a:ext cx="216828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Development Team</a:t>
            </a:r>
            <a:endParaRPr lang="en-GB" dirty="0">
              <a:latin typeface="Arial" panose="020B0604020202020204" pitchFamily="34" charset="0"/>
              <a:cs typeface="Arial" panose="020B0604020202020204" pitchFamily="34" charset="0"/>
            </a:endParaRPr>
          </a:p>
        </p:txBody>
      </p:sp>
      <p:sp>
        <p:nvSpPr>
          <p:cNvPr id="70" name="TextBox 69"/>
          <p:cNvSpPr txBox="1"/>
          <p:nvPr/>
        </p:nvSpPr>
        <p:spPr>
          <a:xfrm>
            <a:off x="10250841" y="2131236"/>
            <a:ext cx="1019831" cy="307777"/>
          </a:xfrm>
          <a:prstGeom prst="rect">
            <a:avLst/>
          </a:prstGeom>
          <a:noFill/>
        </p:spPr>
        <p:txBody>
          <a:bodyPr wrap="none" rtlCol="0">
            <a:spAutoFit/>
          </a:bodyPr>
          <a:lstStyle/>
          <a:p>
            <a:r>
              <a:rPr lang="en-US" sz="1400" b="1" dirty="0" smtClean="0">
                <a:solidFill>
                  <a:schemeClr val="bg1">
                    <a:lumMod val="50000"/>
                  </a:schemeClr>
                </a:solidFill>
                <a:latin typeface="Arial" panose="020B0604020202020204" pitchFamily="34" charset="0"/>
                <a:cs typeface="Arial" panose="020B0604020202020204" pitchFamily="34" charset="0"/>
              </a:rPr>
              <a:t>HC: 2 to 9</a:t>
            </a:r>
            <a:endParaRPr lang="en-GB" sz="1400" b="1" dirty="0">
              <a:solidFill>
                <a:schemeClr val="bg1">
                  <a:lumMod val="50000"/>
                </a:schemeClr>
              </a:solidFill>
              <a:latin typeface="Arial" panose="020B0604020202020204" pitchFamily="34" charset="0"/>
              <a:cs typeface="Arial" panose="020B0604020202020204" pitchFamily="34" charset="0"/>
            </a:endParaRPr>
          </a:p>
        </p:txBody>
      </p:sp>
      <p:sp>
        <p:nvSpPr>
          <p:cNvPr id="3" name="U-Turn Arrow 2"/>
          <p:cNvSpPr/>
          <p:nvPr/>
        </p:nvSpPr>
        <p:spPr>
          <a:xfrm rot="16200000">
            <a:off x="718080" y="3123661"/>
            <a:ext cx="1609240" cy="2211090"/>
          </a:xfrm>
          <a:prstGeom prst="uturnArrow">
            <a:avLst>
              <a:gd name="adj1" fmla="val 18258"/>
              <a:gd name="adj2" fmla="val 25000"/>
              <a:gd name="adj3" fmla="val 25000"/>
              <a:gd name="adj4" fmla="val 43750"/>
              <a:gd name="adj5" fmla="val 4556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Rounded Rectangle 33"/>
          <p:cNvSpPr/>
          <p:nvPr/>
        </p:nvSpPr>
        <p:spPr>
          <a:xfrm>
            <a:off x="1235980" y="4466095"/>
            <a:ext cx="4860020" cy="2125313"/>
          </a:xfrm>
          <a:prstGeom prst="roundRect">
            <a:avLst>
              <a:gd name="adj" fmla="val 503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400" dirty="0" smtClean="0">
                <a:solidFill>
                  <a:schemeClr val="tx1"/>
                </a:solidFill>
              </a:rPr>
              <a:t>Finding techniques for effective </a:t>
            </a:r>
            <a:r>
              <a:rPr lang="en-US" sz="1400" dirty="0" smtClean="0">
                <a:solidFill>
                  <a:schemeClr val="tx1"/>
                </a:solidFill>
              </a:rPr>
              <a:t>PBL </a:t>
            </a:r>
            <a:r>
              <a:rPr lang="en-GB" sz="1400" dirty="0" smtClean="0">
                <a:solidFill>
                  <a:schemeClr val="tx1"/>
                </a:solidFill>
              </a:rPr>
              <a:t>management;</a:t>
            </a:r>
          </a:p>
          <a:p>
            <a:pPr marL="285750" indent="-285750">
              <a:buFont typeface="Arial" panose="020B0604020202020204" pitchFamily="34" charset="0"/>
              <a:buChar char="•"/>
            </a:pPr>
            <a:r>
              <a:rPr lang="en-US" sz="1400" dirty="0" smtClean="0">
                <a:solidFill>
                  <a:schemeClr val="tx1"/>
                </a:solidFill>
              </a:rPr>
              <a:t>Helping the Team understand the need for clear and concise Product Backlog items</a:t>
            </a:r>
            <a:r>
              <a:rPr lang="en-GB" sz="1400" dirty="0" smtClean="0">
                <a:solidFill>
                  <a:schemeClr val="tx1"/>
                </a:solidFill>
              </a:rPr>
              <a:t>;</a:t>
            </a:r>
          </a:p>
          <a:p>
            <a:pPr marL="285750" indent="-285750">
              <a:buFont typeface="Arial" panose="020B0604020202020204" pitchFamily="34" charset="0"/>
              <a:buChar char="•"/>
            </a:pPr>
            <a:r>
              <a:rPr lang="en-GB" sz="1400" dirty="0" smtClean="0">
                <a:solidFill>
                  <a:schemeClr val="tx1"/>
                </a:solidFill>
              </a:rPr>
              <a:t>Understanding product planning in an empirical environment;</a:t>
            </a:r>
          </a:p>
          <a:p>
            <a:pPr marL="285750" indent="-285750">
              <a:buFont typeface="Arial" panose="020B0604020202020204" pitchFamily="34" charset="0"/>
              <a:buChar char="•"/>
            </a:pPr>
            <a:r>
              <a:rPr lang="en-GB" sz="1400" dirty="0" smtClean="0">
                <a:solidFill>
                  <a:schemeClr val="tx1"/>
                </a:solidFill>
              </a:rPr>
              <a:t>Ensuring the PO knows how to arrange PB to maximize value;</a:t>
            </a:r>
          </a:p>
          <a:p>
            <a:pPr marL="285750" indent="-285750">
              <a:buFont typeface="Arial" panose="020B0604020202020204" pitchFamily="34" charset="0"/>
              <a:buChar char="•"/>
            </a:pPr>
            <a:r>
              <a:rPr lang="en-GB" sz="1400" dirty="0" smtClean="0">
                <a:solidFill>
                  <a:schemeClr val="tx1"/>
                </a:solidFill>
              </a:rPr>
              <a:t>Understanding and practicing agility; and,</a:t>
            </a:r>
          </a:p>
          <a:p>
            <a:pPr marL="285750" indent="-285750">
              <a:buFont typeface="Arial" panose="020B0604020202020204" pitchFamily="34" charset="0"/>
              <a:buChar char="•"/>
            </a:pPr>
            <a:r>
              <a:rPr lang="en-GB" sz="1400" dirty="0" smtClean="0">
                <a:solidFill>
                  <a:schemeClr val="tx1"/>
                </a:solidFill>
              </a:rPr>
              <a:t>Facilitating Events.</a:t>
            </a:r>
          </a:p>
          <a:p>
            <a:pPr algn="just"/>
            <a:endParaRPr lang="en-US" sz="1400" dirty="0" smtClean="0">
              <a:solidFill>
                <a:schemeClr val="tx1"/>
              </a:solidFill>
              <a:latin typeface="Arial" panose="020B0604020202020204" pitchFamily="34" charset="0"/>
              <a:cs typeface="Arial" panose="020B0604020202020204" pitchFamily="34" charset="0"/>
            </a:endParaRPr>
          </a:p>
          <a:p>
            <a:pPr algn="just"/>
            <a:endParaRPr lang="en-GB" sz="1400" dirty="0">
              <a:solidFill>
                <a:schemeClr val="tx1"/>
              </a:solidFill>
              <a:latin typeface="Arial" panose="020B0604020202020204" pitchFamily="34" charset="0"/>
              <a:cs typeface="Arial" panose="020B0604020202020204" pitchFamily="34" charset="0"/>
            </a:endParaRPr>
          </a:p>
        </p:txBody>
      </p:sp>
      <p:sp>
        <p:nvSpPr>
          <p:cNvPr id="36" name="U-Turn Arrow 35"/>
          <p:cNvSpPr/>
          <p:nvPr/>
        </p:nvSpPr>
        <p:spPr>
          <a:xfrm rot="5400000" flipH="1">
            <a:off x="10095893" y="3117959"/>
            <a:ext cx="1609240" cy="2211090"/>
          </a:xfrm>
          <a:prstGeom prst="uturnArrow">
            <a:avLst>
              <a:gd name="adj1" fmla="val 18258"/>
              <a:gd name="adj2" fmla="val 25000"/>
              <a:gd name="adj3" fmla="val 25000"/>
              <a:gd name="adj4" fmla="val 43750"/>
              <a:gd name="adj5" fmla="val 4556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Rounded Rectangle 36"/>
          <p:cNvSpPr/>
          <p:nvPr/>
        </p:nvSpPr>
        <p:spPr>
          <a:xfrm>
            <a:off x="6410652" y="4466094"/>
            <a:ext cx="4860020" cy="2125313"/>
          </a:xfrm>
          <a:prstGeom prst="roundRect">
            <a:avLst>
              <a:gd name="adj" fmla="val 503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sz="1400" dirty="0" smtClean="0">
                <a:solidFill>
                  <a:schemeClr val="tx1"/>
                </a:solidFill>
              </a:rPr>
              <a:t>Coaching in self-organization and cross-functionality;</a:t>
            </a:r>
          </a:p>
          <a:p>
            <a:pPr marL="285750" indent="-285750">
              <a:buFont typeface="Arial" panose="020B0604020202020204" pitchFamily="34" charset="0"/>
              <a:buChar char="•"/>
            </a:pPr>
            <a:r>
              <a:rPr lang="en-US" sz="1400" dirty="0" smtClean="0">
                <a:solidFill>
                  <a:schemeClr val="tx1"/>
                </a:solidFill>
              </a:rPr>
              <a:t>Helping to create high-value products</a:t>
            </a:r>
            <a:r>
              <a:rPr lang="en-GB" sz="1400" dirty="0" smtClean="0">
                <a:solidFill>
                  <a:schemeClr val="tx1"/>
                </a:solidFill>
              </a:rPr>
              <a:t>;</a:t>
            </a:r>
          </a:p>
          <a:p>
            <a:pPr marL="285750" indent="-285750">
              <a:buFont typeface="Arial" panose="020B0604020202020204" pitchFamily="34" charset="0"/>
              <a:buChar char="•"/>
            </a:pPr>
            <a:r>
              <a:rPr lang="en-GB" sz="1400" dirty="0" smtClean="0">
                <a:solidFill>
                  <a:schemeClr val="tx1"/>
                </a:solidFill>
              </a:rPr>
              <a:t>Removing impediments to the work progress;</a:t>
            </a:r>
          </a:p>
          <a:p>
            <a:pPr marL="285750" indent="-285750">
              <a:buFont typeface="Arial" panose="020B0604020202020204" pitchFamily="34" charset="0"/>
              <a:buChar char="•"/>
            </a:pPr>
            <a:r>
              <a:rPr lang="en-GB" sz="1400" dirty="0" smtClean="0">
                <a:solidFill>
                  <a:schemeClr val="tx1"/>
                </a:solidFill>
              </a:rPr>
              <a:t>Facilitating Events; and,</a:t>
            </a:r>
          </a:p>
          <a:p>
            <a:pPr marL="285750" indent="-285750">
              <a:buFont typeface="Arial" panose="020B0604020202020204" pitchFamily="34" charset="0"/>
              <a:buChar char="•"/>
            </a:pPr>
            <a:r>
              <a:rPr lang="en-GB" sz="1400" dirty="0" smtClean="0">
                <a:solidFill>
                  <a:schemeClr val="tx1"/>
                </a:solidFill>
              </a:rPr>
              <a:t>Coaching in organizational environments in which Scrum is not yet fully adopted and understood.</a:t>
            </a:r>
          </a:p>
          <a:p>
            <a:pPr algn="just"/>
            <a:endParaRPr lang="en-US" sz="1400" dirty="0" smtClean="0">
              <a:solidFill>
                <a:schemeClr val="tx1"/>
              </a:solidFill>
              <a:latin typeface="Arial" panose="020B0604020202020204" pitchFamily="34" charset="0"/>
              <a:cs typeface="Arial" panose="020B0604020202020204" pitchFamily="34" charset="0"/>
            </a:endParaRPr>
          </a:p>
          <a:p>
            <a:pPr algn="just"/>
            <a:endParaRPr lang="en-GB"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62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9553415" y="2045776"/>
            <a:ext cx="836911" cy="2061275"/>
            <a:chOff x="1177869" y="1751308"/>
            <a:chExt cx="836911" cy="2061275"/>
          </a:xfrm>
          <a:solidFill>
            <a:schemeClr val="bg1">
              <a:lumMod val="85000"/>
            </a:schemeClr>
          </a:solidFill>
        </p:grpSpPr>
        <p:sp>
          <p:nvSpPr>
            <p:cNvPr id="62" name="Oval 6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ounded Rectangle 6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normAutofit/>
          </a:bodyPr>
          <a:lstStyle/>
          <a:p>
            <a:r>
              <a:rPr lang="en-US" b="1" dirty="0" smtClean="0"/>
              <a:t>The Scrum Team</a:t>
            </a:r>
            <a:endParaRPr lang="en-GB" b="1" dirty="0"/>
          </a:p>
        </p:txBody>
      </p:sp>
      <p:grpSp>
        <p:nvGrpSpPr>
          <p:cNvPr id="6" name="Group 5"/>
          <p:cNvGrpSpPr/>
          <p:nvPr/>
        </p:nvGrpSpPr>
        <p:grpSpPr>
          <a:xfrm>
            <a:off x="1680265" y="2252420"/>
            <a:ext cx="836911" cy="2061275"/>
            <a:chOff x="1177869" y="1751308"/>
            <a:chExt cx="836911" cy="2061275"/>
          </a:xfrm>
          <a:solidFill>
            <a:schemeClr val="bg1">
              <a:lumMod val="85000"/>
            </a:schemeClr>
          </a:solidFill>
        </p:grpSpPr>
        <p:sp>
          <p:nvSpPr>
            <p:cNvPr id="4" name="Oval 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3" name="Group 42"/>
          <p:cNvGrpSpPr/>
          <p:nvPr/>
        </p:nvGrpSpPr>
        <p:grpSpPr>
          <a:xfrm>
            <a:off x="5824775" y="2252420"/>
            <a:ext cx="836911" cy="2061275"/>
            <a:chOff x="1177869" y="1751308"/>
            <a:chExt cx="836911" cy="2061275"/>
          </a:xfrm>
          <a:solidFill>
            <a:srgbClr val="FFC000"/>
          </a:solidFill>
        </p:grpSpPr>
        <p:sp>
          <p:nvSpPr>
            <p:cNvPr id="44" name="Oval 43"/>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1" name="Group 50"/>
          <p:cNvGrpSpPr/>
          <p:nvPr/>
        </p:nvGrpSpPr>
        <p:grpSpPr>
          <a:xfrm>
            <a:off x="9035508" y="2131016"/>
            <a:ext cx="836911" cy="2061275"/>
            <a:chOff x="1177869" y="1751308"/>
            <a:chExt cx="836911" cy="2061275"/>
          </a:xfrm>
          <a:solidFill>
            <a:schemeClr val="bg1">
              <a:lumMod val="85000"/>
            </a:schemeClr>
          </a:solidFill>
        </p:grpSpPr>
        <p:sp>
          <p:nvSpPr>
            <p:cNvPr id="52" name="Oval 51"/>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6" name="Group 55"/>
          <p:cNvGrpSpPr/>
          <p:nvPr/>
        </p:nvGrpSpPr>
        <p:grpSpPr>
          <a:xfrm>
            <a:off x="9296398" y="2213674"/>
            <a:ext cx="836911" cy="2061275"/>
            <a:chOff x="1177869" y="1751308"/>
            <a:chExt cx="836911" cy="2061275"/>
          </a:xfrm>
          <a:solidFill>
            <a:schemeClr val="bg1">
              <a:lumMod val="85000"/>
            </a:schemeClr>
          </a:solidFill>
        </p:grpSpPr>
        <p:sp>
          <p:nvSpPr>
            <p:cNvPr id="57" name="Oval 56"/>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p:cNvSpPr txBox="1"/>
          <p:nvPr/>
        </p:nvSpPr>
        <p:spPr>
          <a:xfrm>
            <a:off x="1244695" y="1606704"/>
            <a:ext cx="2274982" cy="369332"/>
          </a:xfrm>
          <a:prstGeom prst="rect">
            <a:avLst/>
          </a:prstGeom>
          <a:noFill/>
        </p:spPr>
        <p:txBody>
          <a:bodyPr wrap="none" rtlCol="0">
            <a:spAutoFit/>
          </a:bodyPr>
          <a:lstStyle/>
          <a:p>
            <a:r>
              <a:rPr lang="en-US" dirty="0" smtClean="0">
                <a:solidFill>
                  <a:schemeClr val="bg1">
                    <a:lumMod val="85000"/>
                  </a:schemeClr>
                </a:solidFill>
                <a:latin typeface="Arial" panose="020B0604020202020204" pitchFamily="34" charset="0"/>
                <a:cs typeface="Arial" panose="020B0604020202020204" pitchFamily="34" charset="0"/>
              </a:rPr>
              <a:t>Product Owner (PO)</a:t>
            </a:r>
            <a:endParaRPr lang="en-GB" dirty="0">
              <a:solidFill>
                <a:schemeClr val="bg1">
                  <a:lumMod val="8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5440501" y="1606704"/>
            <a:ext cx="1620957"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Scrum Master</a:t>
            </a:r>
            <a:endParaRPr lang="en-GB" dirty="0">
              <a:latin typeface="Arial" panose="020B0604020202020204" pitchFamily="34" charset="0"/>
              <a:cs typeface="Arial" panose="020B0604020202020204" pitchFamily="34" charset="0"/>
            </a:endParaRPr>
          </a:p>
        </p:txBody>
      </p:sp>
      <p:sp>
        <p:nvSpPr>
          <p:cNvPr id="67" name="TextBox 66"/>
          <p:cNvSpPr txBox="1"/>
          <p:nvPr/>
        </p:nvSpPr>
        <p:spPr>
          <a:xfrm>
            <a:off x="8648791" y="1604122"/>
            <a:ext cx="2168286" cy="369332"/>
          </a:xfrm>
          <a:prstGeom prst="rect">
            <a:avLst/>
          </a:prstGeom>
          <a:noFill/>
        </p:spPr>
        <p:txBody>
          <a:bodyPr wrap="none" rtlCol="0">
            <a:spAutoFit/>
          </a:bodyPr>
          <a:lstStyle/>
          <a:p>
            <a:r>
              <a:rPr lang="en-US" dirty="0" smtClean="0">
                <a:solidFill>
                  <a:schemeClr val="bg1">
                    <a:lumMod val="85000"/>
                  </a:schemeClr>
                </a:solidFill>
                <a:latin typeface="Arial" panose="020B0604020202020204" pitchFamily="34" charset="0"/>
                <a:cs typeface="Arial" panose="020B0604020202020204" pitchFamily="34" charset="0"/>
              </a:rPr>
              <a:t>Development Team</a:t>
            </a:r>
            <a:endParaRPr lang="en-GB" dirty="0">
              <a:solidFill>
                <a:schemeClr val="bg1">
                  <a:lumMod val="85000"/>
                </a:schemeClr>
              </a:solidFill>
              <a:latin typeface="Arial" panose="020B0604020202020204" pitchFamily="34" charset="0"/>
              <a:cs typeface="Arial" panose="020B0604020202020204" pitchFamily="34" charset="0"/>
            </a:endParaRPr>
          </a:p>
        </p:txBody>
      </p:sp>
      <p:sp>
        <p:nvSpPr>
          <p:cNvPr id="70" name="TextBox 69"/>
          <p:cNvSpPr txBox="1"/>
          <p:nvPr/>
        </p:nvSpPr>
        <p:spPr>
          <a:xfrm>
            <a:off x="10250841" y="2131236"/>
            <a:ext cx="1019831" cy="307777"/>
          </a:xfrm>
          <a:prstGeom prst="rect">
            <a:avLst/>
          </a:prstGeom>
          <a:noFill/>
        </p:spPr>
        <p:txBody>
          <a:bodyPr wrap="none" rtlCol="0">
            <a:spAutoFit/>
          </a:bodyPr>
          <a:lstStyle/>
          <a:p>
            <a:r>
              <a:rPr lang="en-US" sz="1400" b="1" dirty="0" smtClean="0">
                <a:solidFill>
                  <a:schemeClr val="bg1">
                    <a:lumMod val="85000"/>
                  </a:schemeClr>
                </a:solidFill>
                <a:latin typeface="Arial" panose="020B0604020202020204" pitchFamily="34" charset="0"/>
                <a:cs typeface="Arial" panose="020B0604020202020204" pitchFamily="34" charset="0"/>
              </a:rPr>
              <a:t>HC: 2 to 9</a:t>
            </a:r>
            <a:endParaRPr lang="en-GB" sz="1400" b="1" dirty="0">
              <a:solidFill>
                <a:schemeClr val="bg1">
                  <a:lumMod val="85000"/>
                </a:schemeClr>
              </a:solidFill>
              <a:latin typeface="Arial" panose="020B0604020202020204" pitchFamily="34" charset="0"/>
              <a:cs typeface="Arial" panose="020B0604020202020204" pitchFamily="34" charset="0"/>
            </a:endParaRPr>
          </a:p>
        </p:txBody>
      </p:sp>
      <p:sp>
        <p:nvSpPr>
          <p:cNvPr id="34" name="Rounded Rectangle 33"/>
          <p:cNvSpPr/>
          <p:nvPr/>
        </p:nvSpPr>
        <p:spPr>
          <a:xfrm>
            <a:off x="3566217" y="4450596"/>
            <a:ext cx="5369524" cy="2125313"/>
          </a:xfrm>
          <a:prstGeom prst="roundRect">
            <a:avLst>
              <a:gd name="adj" fmla="val 503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tx1"/>
                </a:solidFill>
              </a:rPr>
              <a:t>Service to organization</a:t>
            </a:r>
            <a:endParaRPr lang="en-GB" sz="1600" b="1" dirty="0" smtClean="0">
              <a:solidFill>
                <a:schemeClr val="tx1"/>
              </a:solidFill>
            </a:endParaRPr>
          </a:p>
          <a:p>
            <a:pPr marL="285750" indent="-285750">
              <a:buFont typeface="Arial" panose="020B0604020202020204" pitchFamily="34" charset="0"/>
              <a:buChar char="•"/>
            </a:pPr>
            <a:r>
              <a:rPr lang="en-GB" sz="1400" dirty="0" smtClean="0">
                <a:solidFill>
                  <a:schemeClr val="tx1"/>
                </a:solidFill>
              </a:rPr>
              <a:t>Leading and coaching the organization in its Scrum adoption;</a:t>
            </a:r>
          </a:p>
          <a:p>
            <a:pPr marL="285750" indent="-285750">
              <a:buFont typeface="Arial" panose="020B0604020202020204" pitchFamily="34" charset="0"/>
              <a:buChar char="•"/>
            </a:pPr>
            <a:r>
              <a:rPr lang="en-GB" sz="1400" dirty="0" smtClean="0">
                <a:solidFill>
                  <a:schemeClr val="tx1"/>
                </a:solidFill>
              </a:rPr>
              <a:t>Planning Scrum implementations within the organization;</a:t>
            </a:r>
          </a:p>
          <a:p>
            <a:pPr marL="285750" indent="-285750">
              <a:buFont typeface="Arial" panose="020B0604020202020204" pitchFamily="34" charset="0"/>
              <a:buChar char="•"/>
            </a:pPr>
            <a:r>
              <a:rPr lang="en-GB" sz="1400" dirty="0" smtClean="0">
                <a:solidFill>
                  <a:schemeClr val="tx1"/>
                </a:solidFill>
              </a:rPr>
              <a:t>Helping employees and stakeholders understand and enact Scrum and empirical product development;</a:t>
            </a:r>
          </a:p>
          <a:p>
            <a:pPr marL="285750" indent="-285750">
              <a:buFont typeface="Arial" panose="020B0604020202020204" pitchFamily="34" charset="0"/>
              <a:buChar char="•"/>
            </a:pPr>
            <a:r>
              <a:rPr lang="en-GB" sz="1400" dirty="0" smtClean="0">
                <a:solidFill>
                  <a:schemeClr val="tx1"/>
                </a:solidFill>
              </a:rPr>
              <a:t>Causing change that increases the productivity of the Scrum Team; and,</a:t>
            </a:r>
          </a:p>
          <a:p>
            <a:pPr marL="285750" indent="-285750">
              <a:buFont typeface="Arial" panose="020B0604020202020204" pitchFamily="34" charset="0"/>
              <a:buChar char="•"/>
            </a:pPr>
            <a:r>
              <a:rPr lang="en-GB" sz="1400" dirty="0" smtClean="0">
                <a:solidFill>
                  <a:schemeClr val="tx1"/>
                </a:solidFill>
              </a:rPr>
              <a:t>Working with other Scrum Masters to increase the effectiveness of the application of Scrum in the organization.</a:t>
            </a:r>
            <a:endParaRPr lang="en-US" sz="1400" dirty="0" smtClean="0">
              <a:solidFill>
                <a:schemeClr val="tx1"/>
              </a:solidFill>
              <a:latin typeface="Arial" panose="020B0604020202020204" pitchFamily="34" charset="0"/>
              <a:cs typeface="Arial" panose="020B0604020202020204" pitchFamily="34" charset="0"/>
            </a:endParaRPr>
          </a:p>
          <a:p>
            <a:pPr algn="just"/>
            <a:endParaRPr lang="en-GB"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58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363132" y="1523945"/>
            <a:ext cx="1173308" cy="591091"/>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4536440" y="1523944"/>
            <a:ext cx="7443750"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A time-box during which a “Done” Increment is created.</a:t>
            </a:r>
          </a:p>
          <a:p>
            <a:pPr algn="just"/>
            <a:r>
              <a:rPr lang="en-US" dirty="0" smtClean="0">
                <a:solidFill>
                  <a:schemeClr val="tx1"/>
                </a:solidFill>
                <a:latin typeface="Arial" panose="020B0604020202020204" pitchFamily="34" charset="0"/>
                <a:cs typeface="Arial" panose="020B0604020202020204" pitchFamily="34" charset="0"/>
              </a:rPr>
              <a:t>Sprints follow each other immediately.</a:t>
            </a:r>
          </a:p>
          <a:p>
            <a:r>
              <a:rPr lang="en-GB" dirty="0" smtClean="0">
                <a:solidFill>
                  <a:schemeClr val="tx1"/>
                </a:solidFill>
                <a:latin typeface="Arial" panose="020B0604020202020204" pitchFamily="34" charset="0"/>
                <a:cs typeface="Arial" panose="020B0604020202020204" pitchFamily="34" charset="0"/>
              </a:rPr>
              <a:t>During the Sprint:</a:t>
            </a:r>
          </a:p>
          <a:p>
            <a:pPr marL="342900" indent="-342900">
              <a:buFont typeface="Arial" panose="020B0604020202020204" pitchFamily="34" charset="0"/>
              <a:buChar char="•"/>
            </a:pPr>
            <a:r>
              <a:rPr lang="en-GB" dirty="0" smtClean="0">
                <a:solidFill>
                  <a:schemeClr val="tx1"/>
                </a:solidFill>
                <a:latin typeface="Arial" panose="020B0604020202020204" pitchFamily="34" charset="0"/>
                <a:cs typeface="Arial" panose="020B0604020202020204" pitchFamily="34" charset="0"/>
              </a:rPr>
              <a:t>No changes are made that would endanger the Sprint Goal;</a:t>
            </a:r>
          </a:p>
          <a:p>
            <a:pPr marL="342900" indent="-342900">
              <a:buFont typeface="Arial" panose="020B0604020202020204" pitchFamily="34" charset="0"/>
              <a:buChar char="•"/>
            </a:pPr>
            <a:r>
              <a:rPr lang="en-GB" dirty="0" smtClean="0">
                <a:solidFill>
                  <a:schemeClr val="tx1"/>
                </a:solidFill>
                <a:latin typeface="Arial" panose="020B0604020202020204" pitchFamily="34" charset="0"/>
                <a:cs typeface="Arial" panose="020B0604020202020204" pitchFamily="34" charset="0"/>
              </a:rPr>
              <a:t>Quality goals do not decrease; and,</a:t>
            </a:r>
          </a:p>
          <a:p>
            <a:pPr marL="342900" indent="-342900">
              <a:buFont typeface="Arial" panose="020B0604020202020204" pitchFamily="34" charset="0"/>
              <a:buChar char="•"/>
            </a:pPr>
            <a:r>
              <a:rPr lang="en-GB" dirty="0" smtClean="0">
                <a:solidFill>
                  <a:schemeClr val="tx1"/>
                </a:solidFill>
                <a:latin typeface="Arial" panose="020B0604020202020204" pitchFamily="34" charset="0"/>
                <a:cs typeface="Arial" panose="020B0604020202020204" pitchFamily="34" charset="0"/>
              </a:rPr>
              <a:t>Scope may be clarified and re-negotiated between the Product Owner and Development Team as more is learned.</a:t>
            </a:r>
          </a:p>
          <a:p>
            <a:r>
              <a:rPr lang="en-US" dirty="0" smtClean="0">
                <a:solidFill>
                  <a:schemeClr val="tx1"/>
                </a:solidFill>
                <a:latin typeface="Arial" panose="020B0604020202020204" pitchFamily="34" charset="0"/>
                <a:cs typeface="Arial" panose="020B0604020202020204" pitchFamily="34" charset="0"/>
              </a:rPr>
              <a:t>A Sprint can be cancelled:</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Only by Product Owner, however only under influence of stakeholders, the Dev Team or Scrum Master.</a:t>
            </a:r>
          </a:p>
          <a:p>
            <a:pPr marL="342900" indent="-342900">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If the Sprint Goal becomes obsolete, if it no longer makes sense due to given circumstances.</a:t>
            </a:r>
          </a:p>
          <a:p>
            <a:r>
              <a:rPr lang="en-US" dirty="0" smtClean="0">
                <a:solidFill>
                  <a:schemeClr val="tx1"/>
                </a:solidFill>
                <a:latin typeface="Arial" panose="020B0604020202020204" pitchFamily="34" charset="0"/>
                <a:cs typeface="Arial" panose="020B0604020202020204" pitchFamily="34" charset="0"/>
              </a:rPr>
              <a:t>Upon cancellation, any completed “Done” items are reviewed. If part of work is releasable, the PO accepts it. Incomplete items are re-estimated and put back on the PBL.</a:t>
            </a:r>
            <a:endParaRPr lang="en-GB" dirty="0" smtClean="0">
              <a:solidFill>
                <a:schemeClr val="tx1"/>
              </a:solidFill>
              <a:latin typeface="Arial" panose="020B0604020202020204" pitchFamily="34" charset="0"/>
              <a:cs typeface="Arial" panose="020B0604020202020204" pitchFamily="34" charset="0"/>
            </a:endParaRPr>
          </a:p>
          <a:p>
            <a:pPr algn="just"/>
            <a:endParaRPr lang="en-GB" dirty="0">
              <a:solidFill>
                <a:schemeClr val="tx1"/>
              </a:solidFill>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562" y="1596837"/>
            <a:ext cx="445307" cy="445307"/>
          </a:xfrm>
          <a:prstGeom prst="rect">
            <a:avLst/>
          </a:prstGeom>
        </p:spPr>
      </p:pic>
      <p:sp>
        <p:nvSpPr>
          <p:cNvPr id="47" name="TextBox 46"/>
          <p:cNvSpPr txBox="1"/>
          <p:nvPr/>
        </p:nvSpPr>
        <p:spPr>
          <a:xfrm>
            <a:off x="2141881" y="1662919"/>
            <a:ext cx="1218603"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1 month max</a:t>
            </a:r>
            <a:endParaRPr lang="en-GB"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30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1000"/>
                                        <p:tgtEl>
                                          <p:spTgt spid="3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500"/>
                            </p:stCondLst>
                            <p:childTnLst>
                              <p:par>
                                <p:cTn id="29" presetID="10"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3"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8245099" y="1511394"/>
            <a:ext cx="3735092" cy="4892353"/>
          </a:xfrm>
          <a:prstGeom prst="roundRect">
            <a:avLst>
              <a:gd name="adj" fmla="val 2626"/>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bg1">
                    <a:lumMod val="50000"/>
                  </a:schemeClr>
                </a:solidFill>
                <a:latin typeface="Arial" panose="020B0604020202020204" pitchFamily="34" charset="0"/>
                <a:cs typeface="Arial" panose="020B0604020202020204" pitchFamily="34" charset="0"/>
              </a:rPr>
              <a:t>Topic 2: How will the chosen work get done?</a:t>
            </a:r>
          </a:p>
        </p:txBody>
      </p:sp>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2281199"/>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4536440" y="1523944"/>
            <a:ext cx="3708658" cy="634201"/>
          </a:xfrm>
          <a:prstGeom prst="roundRect">
            <a:avLst>
              <a:gd name="adj" fmla="val 9957"/>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tx1"/>
                </a:solidFill>
                <a:latin typeface="Arial" panose="020B0604020202020204" pitchFamily="34" charset="0"/>
                <a:cs typeface="Arial" panose="020B0604020202020204" pitchFamily="34" charset="0"/>
              </a:rPr>
              <a:t>Topic 1: What can be done this Sprint?</a:t>
            </a:r>
          </a:p>
        </p:txBody>
      </p:sp>
      <p:sp>
        <p:nvSpPr>
          <p:cNvPr id="10" name="Rounded Rectangle 9"/>
          <p:cNvSpPr/>
          <p:nvPr/>
        </p:nvSpPr>
        <p:spPr>
          <a:xfrm>
            <a:off x="4542336" y="2011130"/>
            <a:ext cx="7443750" cy="4417016"/>
          </a:xfrm>
          <a:prstGeom prst="roundRect">
            <a:avLst>
              <a:gd name="adj" fmla="val 2626"/>
            </a:avLst>
          </a:prstGeom>
          <a:solidFill>
            <a:schemeClr val="accent1">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GB" sz="1400" b="1" dirty="0" smtClean="0">
              <a:solidFill>
                <a:schemeClr val="tx1"/>
              </a:solidFill>
              <a:latin typeface="Arial" panose="020B0604020202020204" pitchFamily="34" charset="0"/>
              <a:cs typeface="Arial" panose="020B0604020202020204" pitchFamily="34" charset="0"/>
            </a:endParaRPr>
          </a:p>
        </p:txBody>
      </p:sp>
      <p:grpSp>
        <p:nvGrpSpPr>
          <p:cNvPr id="68" name="Group 67"/>
          <p:cNvGrpSpPr/>
          <p:nvPr/>
        </p:nvGrpSpPr>
        <p:grpSpPr>
          <a:xfrm>
            <a:off x="5367521" y="2238157"/>
            <a:ext cx="445938" cy="1445558"/>
            <a:chOff x="5367521" y="2238157"/>
            <a:chExt cx="445938" cy="1445558"/>
          </a:xfrm>
        </p:grpSpPr>
        <p:grpSp>
          <p:nvGrpSpPr>
            <p:cNvPr id="14" name="Group 13"/>
            <p:cNvGrpSpPr/>
            <p:nvPr/>
          </p:nvGrpSpPr>
          <p:grpSpPr>
            <a:xfrm>
              <a:off x="5367521" y="2585389"/>
              <a:ext cx="445938" cy="1098326"/>
              <a:chOff x="1177869" y="1751308"/>
              <a:chExt cx="836911" cy="2061275"/>
            </a:xfrm>
            <a:solidFill>
              <a:srgbClr val="0070C0"/>
            </a:solidFill>
          </p:grpSpPr>
          <p:sp>
            <p:nvSpPr>
              <p:cNvPr id="16" name="Oval 15"/>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TextBox 14"/>
            <p:cNvSpPr txBox="1"/>
            <p:nvPr/>
          </p:nvSpPr>
          <p:spPr>
            <a:xfrm>
              <a:off x="5406524" y="2238157"/>
              <a:ext cx="3882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PO</a:t>
              </a:r>
              <a:endParaRPr lang="en-GB" sz="1100" dirty="0">
                <a:latin typeface="Arial" panose="020B0604020202020204" pitchFamily="34" charset="0"/>
                <a:cs typeface="Arial" panose="020B0604020202020204" pitchFamily="34" charset="0"/>
              </a:endParaRPr>
            </a:p>
          </p:txBody>
        </p:sp>
      </p:grpSp>
      <p:grpSp>
        <p:nvGrpSpPr>
          <p:cNvPr id="21" name="Group 20"/>
          <p:cNvGrpSpPr/>
          <p:nvPr/>
        </p:nvGrpSpPr>
        <p:grpSpPr>
          <a:xfrm>
            <a:off x="10676738" y="2354149"/>
            <a:ext cx="489691" cy="1206087"/>
            <a:chOff x="1177869" y="1751308"/>
            <a:chExt cx="836911" cy="2061275"/>
          </a:xfrm>
          <a:solidFill>
            <a:schemeClr val="accent6">
              <a:lumMod val="60000"/>
              <a:lumOff val="40000"/>
            </a:schemeClr>
          </a:solidFill>
        </p:grpSpPr>
        <p:sp>
          <p:nvSpPr>
            <p:cNvPr id="33" name="Oval 32"/>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ounded Rectangle 41"/>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10373702" y="2404025"/>
            <a:ext cx="489691" cy="1206087"/>
            <a:chOff x="1177869" y="1751308"/>
            <a:chExt cx="836911" cy="2061275"/>
          </a:xfrm>
          <a:solidFill>
            <a:schemeClr val="accent6">
              <a:lumMod val="75000"/>
            </a:schemeClr>
          </a:solidFill>
        </p:grpSpPr>
        <p:sp>
          <p:nvSpPr>
            <p:cNvPr id="29" name="Oval 28"/>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p:cNvGrpSpPr/>
          <p:nvPr/>
        </p:nvGrpSpPr>
        <p:grpSpPr>
          <a:xfrm>
            <a:off x="10312648" y="2080203"/>
            <a:ext cx="835485" cy="1578273"/>
            <a:chOff x="10312648" y="2080203"/>
            <a:chExt cx="835485" cy="1578273"/>
          </a:xfrm>
        </p:grpSpPr>
        <p:grpSp>
          <p:nvGrpSpPr>
            <p:cNvPr id="23" name="Group 22"/>
            <p:cNvGrpSpPr/>
            <p:nvPr/>
          </p:nvGrpSpPr>
          <p:grpSpPr>
            <a:xfrm>
              <a:off x="10526353" y="2452389"/>
              <a:ext cx="489691" cy="1206087"/>
              <a:chOff x="1177869" y="1751308"/>
              <a:chExt cx="836911" cy="2061275"/>
            </a:xfrm>
            <a:solidFill>
              <a:schemeClr val="accent6"/>
            </a:solidFill>
          </p:grpSpPr>
          <p:sp>
            <p:nvSpPr>
              <p:cNvPr id="25" name="Oval 24"/>
              <p:cNvSpPr/>
              <p:nvPr/>
            </p:nvSpPr>
            <p:spPr>
              <a:xfrm>
                <a:off x="1332854" y="1751308"/>
                <a:ext cx="542441" cy="4804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1332855" y="2231756"/>
                <a:ext cx="542440" cy="15808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ed Rectangle 26"/>
              <p:cNvSpPr/>
              <p:nvPr/>
            </p:nvSpPr>
            <p:spPr>
              <a:xfrm>
                <a:off x="1666067"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1177869" y="2231756"/>
                <a:ext cx="348713" cy="9608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TextBox 23"/>
            <p:cNvSpPr txBox="1"/>
            <p:nvPr/>
          </p:nvSpPr>
          <p:spPr>
            <a:xfrm>
              <a:off x="10312648" y="2080203"/>
              <a:ext cx="83548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Dev Team</a:t>
              </a:r>
              <a:endParaRPr lang="en-GB" sz="1100" dirty="0">
                <a:latin typeface="Arial" panose="020B0604020202020204" pitchFamily="34" charset="0"/>
                <a:cs typeface="Arial" panose="020B0604020202020204" pitchFamily="34" charset="0"/>
              </a:endParaRPr>
            </a:p>
          </p:txBody>
        </p:sp>
      </p:grpSp>
      <p:cxnSp>
        <p:nvCxnSpPr>
          <p:cNvPr id="63" name="Straight Arrow Connector 62"/>
          <p:cNvCxnSpPr/>
          <p:nvPr/>
        </p:nvCxnSpPr>
        <p:spPr>
          <a:xfrm flipH="1">
            <a:off x="6723036" y="4165147"/>
            <a:ext cx="20488" cy="561086"/>
          </a:xfrm>
          <a:prstGeom prst="straightConnector1">
            <a:avLst/>
          </a:prstGeom>
          <a:ln w="76200" cap="rnd">
            <a:round/>
            <a:tailEnd type="non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137329" y="2585389"/>
            <a:ext cx="1212394" cy="2869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Objective</a:t>
            </a:r>
            <a:endParaRPr lang="en-GB" dirty="0">
              <a:latin typeface="Arial" panose="020B0604020202020204" pitchFamily="34" charset="0"/>
              <a:cs typeface="Arial" panose="020B0604020202020204" pitchFamily="34" charset="0"/>
            </a:endParaRPr>
          </a:p>
        </p:txBody>
      </p:sp>
      <p:sp>
        <p:nvSpPr>
          <p:cNvPr id="43" name="Rectangle 42"/>
          <p:cNvSpPr/>
          <p:nvPr/>
        </p:nvSpPr>
        <p:spPr>
          <a:xfrm>
            <a:off x="6137329" y="2953940"/>
            <a:ext cx="1212394" cy="1587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anose="020B0604020202020204" pitchFamily="34" charset="0"/>
                <a:cs typeface="Arial" panose="020B0604020202020204" pitchFamily="34" charset="0"/>
              </a:rPr>
              <a:t>PBL</a:t>
            </a:r>
            <a:endParaRPr lang="en-GB" dirty="0">
              <a:latin typeface="Arial" panose="020B0604020202020204" pitchFamily="34" charset="0"/>
              <a:cs typeface="Arial" panose="020B0604020202020204" pitchFamily="34" charset="0"/>
            </a:endParaRPr>
          </a:p>
        </p:txBody>
      </p:sp>
      <p:sp>
        <p:nvSpPr>
          <p:cNvPr id="44" name="Rectangle 43"/>
          <p:cNvSpPr/>
          <p:nvPr/>
        </p:nvSpPr>
        <p:spPr>
          <a:xfrm>
            <a:off x="6205006" y="3289501"/>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1</a:t>
            </a:r>
            <a:endParaRPr lang="en-GB" sz="1200" dirty="0">
              <a:latin typeface="Arial" panose="020B0604020202020204" pitchFamily="34" charset="0"/>
              <a:cs typeface="Arial" panose="020B0604020202020204" pitchFamily="34" charset="0"/>
            </a:endParaRPr>
          </a:p>
        </p:txBody>
      </p:sp>
      <p:sp>
        <p:nvSpPr>
          <p:cNvPr id="46" name="Rectangle 45"/>
          <p:cNvSpPr/>
          <p:nvPr/>
        </p:nvSpPr>
        <p:spPr>
          <a:xfrm>
            <a:off x="6200396" y="3873265"/>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3</a:t>
            </a:r>
            <a:endParaRPr lang="en-GB" sz="1200" dirty="0">
              <a:latin typeface="Arial" panose="020B0604020202020204" pitchFamily="34" charset="0"/>
              <a:cs typeface="Arial" panose="020B0604020202020204" pitchFamily="34" charset="0"/>
            </a:endParaRPr>
          </a:p>
        </p:txBody>
      </p:sp>
      <p:sp>
        <p:nvSpPr>
          <p:cNvPr id="48" name="Rectangle 47"/>
          <p:cNvSpPr/>
          <p:nvPr/>
        </p:nvSpPr>
        <p:spPr>
          <a:xfrm>
            <a:off x="7562197" y="2585388"/>
            <a:ext cx="1212394" cy="5819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Latest Increment</a:t>
            </a:r>
            <a:endParaRPr lang="en-GB" dirty="0">
              <a:latin typeface="Arial" panose="020B0604020202020204" pitchFamily="34" charset="0"/>
              <a:cs typeface="Arial" panose="020B0604020202020204" pitchFamily="34" charset="0"/>
            </a:endParaRPr>
          </a:p>
        </p:txBody>
      </p:sp>
      <p:sp>
        <p:nvSpPr>
          <p:cNvPr id="49" name="Rectangle 48"/>
          <p:cNvSpPr/>
          <p:nvPr/>
        </p:nvSpPr>
        <p:spPr>
          <a:xfrm>
            <a:off x="8978301" y="2953940"/>
            <a:ext cx="1212394" cy="5819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smtClean="0">
                <a:latin typeface="Arial" panose="020B0604020202020204" pitchFamily="34" charset="0"/>
                <a:cs typeface="Arial" panose="020B0604020202020204" pitchFamily="34" charset="0"/>
              </a:rPr>
              <a:t>Past </a:t>
            </a:r>
            <a:r>
              <a:rPr lang="en-US" sz="1400" dirty="0" smtClean="0">
                <a:latin typeface="Arial" panose="020B0604020202020204" pitchFamily="34" charset="0"/>
                <a:cs typeface="Arial" panose="020B0604020202020204" pitchFamily="34" charset="0"/>
              </a:rPr>
              <a:t>performance</a:t>
            </a:r>
            <a:endParaRPr lang="en-GB" sz="1400" dirty="0">
              <a:latin typeface="Arial" panose="020B0604020202020204" pitchFamily="34" charset="0"/>
              <a:cs typeface="Arial" panose="020B0604020202020204" pitchFamily="34" charset="0"/>
            </a:endParaRPr>
          </a:p>
        </p:txBody>
      </p:sp>
      <p:sp>
        <p:nvSpPr>
          <p:cNvPr id="50" name="Rectangle 49"/>
          <p:cNvSpPr/>
          <p:nvPr/>
        </p:nvSpPr>
        <p:spPr>
          <a:xfrm>
            <a:off x="8986620" y="2585388"/>
            <a:ext cx="1212394" cy="286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Capacity</a:t>
            </a:r>
            <a:endParaRPr lang="en-GB" dirty="0">
              <a:latin typeface="Arial" panose="020B0604020202020204" pitchFamily="34" charset="0"/>
              <a:cs typeface="Arial" panose="020B0604020202020204" pitchFamily="34" charset="0"/>
            </a:endParaRPr>
          </a:p>
        </p:txBody>
      </p:sp>
      <p:sp>
        <p:nvSpPr>
          <p:cNvPr id="51" name="Freeform 50"/>
          <p:cNvSpPr/>
          <p:nvPr/>
        </p:nvSpPr>
        <p:spPr>
          <a:xfrm rot="21123653">
            <a:off x="7724200" y="4331676"/>
            <a:ext cx="828943" cy="828943"/>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588846" tIns="592144" rIns="588846" bIns="592144" numCol="1" spcCol="1270" anchor="ctr" anchorCtr="0">
            <a:noAutofit/>
          </a:bodyPr>
          <a:lstStyle/>
          <a:p>
            <a:pPr lvl="0" algn="ctr" defTabSz="1511300">
              <a:lnSpc>
                <a:spcPct val="90000"/>
              </a:lnSpc>
              <a:spcBef>
                <a:spcPct val="0"/>
              </a:spcBef>
              <a:spcAft>
                <a:spcPct val="35000"/>
              </a:spcAft>
            </a:pPr>
            <a:endParaRPr lang="en-GB" sz="1600" kern="1200" dirty="0"/>
          </a:p>
        </p:txBody>
      </p:sp>
      <p:cxnSp>
        <p:nvCxnSpPr>
          <p:cNvPr id="9" name="Straight Arrow Connector 8"/>
          <p:cNvCxnSpPr/>
          <p:nvPr/>
        </p:nvCxnSpPr>
        <p:spPr>
          <a:xfrm>
            <a:off x="6743524" y="4746147"/>
            <a:ext cx="927401" cy="0"/>
          </a:xfrm>
          <a:prstGeom prst="straightConnector1">
            <a:avLst/>
          </a:prstGeom>
          <a:ln w="76200" cap="rnd">
            <a:roun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2"/>
          </p:cNvCxnSpPr>
          <p:nvPr/>
        </p:nvCxnSpPr>
        <p:spPr>
          <a:xfrm flipH="1">
            <a:off x="8145566" y="3167337"/>
            <a:ext cx="22828" cy="1061104"/>
          </a:xfrm>
          <a:prstGeom prst="straightConnector1">
            <a:avLst/>
          </a:prstGeom>
          <a:ln w="76200" cap="rnd">
            <a:roun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8566301" y="4746147"/>
            <a:ext cx="1026516" cy="0"/>
          </a:xfrm>
          <a:prstGeom prst="straightConnector1">
            <a:avLst/>
          </a:prstGeom>
          <a:ln w="76200" cap="rnd">
            <a:roun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9592817" y="3517284"/>
            <a:ext cx="6545" cy="1228863"/>
          </a:xfrm>
          <a:prstGeom prst="straightConnector1">
            <a:avLst/>
          </a:prstGeom>
          <a:ln w="76200" cap="rnd">
            <a:round/>
            <a:tailEnd type="none"/>
          </a:ln>
        </p:spPr>
        <p:style>
          <a:lnRef idx="1">
            <a:schemeClr val="accent1"/>
          </a:lnRef>
          <a:fillRef idx="0">
            <a:schemeClr val="accent1"/>
          </a:fillRef>
          <a:effectRef idx="0">
            <a:schemeClr val="accent1"/>
          </a:effectRef>
          <a:fontRef idx="minor">
            <a:schemeClr val="tx1"/>
          </a:fontRef>
        </p:style>
      </p:cxnSp>
      <p:sp>
        <p:nvSpPr>
          <p:cNvPr id="67" name="Down Arrow 66"/>
          <p:cNvSpPr/>
          <p:nvPr/>
        </p:nvSpPr>
        <p:spPr>
          <a:xfrm>
            <a:off x="7808707" y="5180737"/>
            <a:ext cx="659928" cy="45660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6202426" y="3581383"/>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2</a:t>
            </a:r>
            <a:endParaRPr lang="en-GB" sz="1200" dirty="0">
              <a:latin typeface="Arial" panose="020B0604020202020204" pitchFamily="34" charset="0"/>
              <a:cs typeface="Arial" panose="020B0604020202020204" pitchFamily="34" charset="0"/>
            </a:endParaRPr>
          </a:p>
        </p:txBody>
      </p:sp>
      <p:sp>
        <p:nvSpPr>
          <p:cNvPr id="47" name="Rectangle 46"/>
          <p:cNvSpPr/>
          <p:nvPr/>
        </p:nvSpPr>
        <p:spPr>
          <a:xfrm>
            <a:off x="6200395" y="4165147"/>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4</a:t>
            </a:r>
            <a:endParaRPr lang="en-GB" sz="1200" dirty="0">
              <a:latin typeface="Arial" panose="020B0604020202020204" pitchFamily="34" charset="0"/>
              <a:cs typeface="Arial" panose="020B0604020202020204" pitchFamily="34" charset="0"/>
            </a:endParaRPr>
          </a:p>
        </p:txBody>
      </p:sp>
      <p:sp>
        <p:nvSpPr>
          <p:cNvPr id="52" name="Oval 51"/>
          <p:cNvSpPr/>
          <p:nvPr/>
        </p:nvSpPr>
        <p:spPr>
          <a:xfrm>
            <a:off x="7427213" y="5670502"/>
            <a:ext cx="1347378" cy="58194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Sprint Goal</a:t>
            </a:r>
            <a:endParaRPr lang="en-GB" dirty="0">
              <a:latin typeface="Arial" panose="020B0604020202020204" pitchFamily="34" charset="0"/>
              <a:cs typeface="Arial" panose="020B0604020202020204" pitchFamily="34" charset="0"/>
            </a:endParaRPr>
          </a:p>
        </p:txBody>
      </p:sp>
      <p:pic>
        <p:nvPicPr>
          <p:cNvPr id="70"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755" y="2181371"/>
            <a:ext cx="445307" cy="445307"/>
          </a:xfrm>
          <a:prstGeom prst="rect">
            <a:avLst/>
          </a:prstGeom>
        </p:spPr>
      </p:pic>
      <p:sp>
        <p:nvSpPr>
          <p:cNvPr id="71" name="TextBox 70"/>
          <p:cNvSpPr txBox="1"/>
          <p:nvPr/>
        </p:nvSpPr>
        <p:spPr>
          <a:xfrm>
            <a:off x="2785498" y="2635267"/>
            <a:ext cx="970137"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8 </a:t>
            </a:r>
            <a:r>
              <a:rPr lang="en-US" sz="1400" i="1" dirty="0" err="1" smtClean="0">
                <a:latin typeface="Arial" panose="020B0604020202020204" pitchFamily="34" charset="0"/>
                <a:cs typeface="Arial" panose="020B0604020202020204" pitchFamily="34" charset="0"/>
              </a:rPr>
              <a:t>hrs</a:t>
            </a:r>
            <a:r>
              <a:rPr lang="en-US" sz="1400" i="1" dirty="0" smtClean="0">
                <a:latin typeface="Arial" panose="020B0604020202020204" pitchFamily="34" charset="0"/>
                <a:cs typeface="Arial" panose="020B0604020202020204" pitchFamily="34" charset="0"/>
              </a:rPr>
              <a:t> max</a:t>
            </a:r>
            <a:endParaRPr lang="en-GB"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020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childTnLst>
                          </p:cTn>
                        </p:par>
                        <p:par>
                          <p:cTn id="62" fill="hold">
                            <p:stCondLst>
                              <p:cond delay="2500"/>
                            </p:stCondLst>
                            <p:childTnLst>
                              <p:par>
                                <p:cTn id="63" presetID="22" presetClass="entr" presetSubtype="1"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up)">
                                      <p:cBhvr>
                                        <p:cTn id="68" dur="500"/>
                                        <p:tgtEl>
                                          <p:spTgt spid="53"/>
                                        </p:tgtEl>
                                      </p:cBhvr>
                                    </p:animEffect>
                                  </p:childTnLst>
                                </p:cTn>
                              </p:par>
                              <p:par>
                                <p:cTn id="69" presetID="22" presetClass="entr" presetSubtype="1"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up)">
                                      <p:cBhvr>
                                        <p:cTn id="71" dur="500"/>
                                        <p:tgtEl>
                                          <p:spTgt spid="59"/>
                                        </p:tgtEl>
                                      </p:cBhvr>
                                    </p:animEffect>
                                  </p:childTnLst>
                                </p:cTn>
                              </p:par>
                            </p:childTnLst>
                          </p:cTn>
                        </p:par>
                        <p:par>
                          <p:cTn id="72" fill="hold">
                            <p:stCondLst>
                              <p:cond delay="3000"/>
                            </p:stCondLst>
                            <p:childTnLst>
                              <p:par>
                                <p:cTn id="73" presetID="22" presetClass="entr" presetSubtype="8" fill="hold"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par>
                                <p:cTn id="76" presetID="22" presetClass="entr" presetSubtype="2"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right)">
                                      <p:cBhvr>
                                        <p:cTn id="78" dur="500"/>
                                        <p:tgtEl>
                                          <p:spTgt spid="55"/>
                                        </p:tgtEl>
                                      </p:cBhvr>
                                    </p:animEffect>
                                  </p:childTnLst>
                                </p:cTn>
                              </p:par>
                            </p:childTnLst>
                          </p:cTn>
                        </p:par>
                        <p:par>
                          <p:cTn id="79" fill="hold">
                            <p:stCondLst>
                              <p:cond delay="3500"/>
                            </p:stCondLst>
                            <p:childTnLst>
                              <p:par>
                                <p:cTn id="80" presetID="8" presetClass="emph" presetSubtype="0" decel="40000" fill="hold" grpId="2" nodeType="afterEffect">
                                  <p:stCondLst>
                                    <p:cond delay="0"/>
                                  </p:stCondLst>
                                  <p:childTnLst>
                                    <p:animRot by="32400000">
                                      <p:cBhvr>
                                        <p:cTn id="81" dur="5000" fill="hold"/>
                                        <p:tgtEl>
                                          <p:spTgt spid="51"/>
                                        </p:tgtEl>
                                        <p:attrNameLst>
                                          <p:attrName>r</p:attrName>
                                        </p:attrNameLst>
                                      </p:cBhvr>
                                    </p:animRot>
                                  </p:childTnLst>
                                </p:cTn>
                              </p:par>
                              <p:par>
                                <p:cTn id="82" presetID="0" presetClass="path" presetSubtype="0" accel="50000" decel="50000" fill="hold" grpId="1" nodeType="withEffect">
                                  <p:stCondLst>
                                    <p:cond delay="1500"/>
                                  </p:stCondLst>
                                  <p:childTnLst>
                                    <p:animMotion origin="layout" path="M 0 0 L 0.3254 -0.09491 L 0.11303 0.32778 " pathEditMode="relative" ptsTypes="AAA">
                                      <p:cBhvr>
                                        <p:cTn id="83" dur="3000" fill="hold"/>
                                        <p:tgtEl>
                                          <p:spTgt spid="45"/>
                                        </p:tgtEl>
                                        <p:attrNameLst>
                                          <p:attrName>ppt_x</p:attrName>
                                          <p:attrName>ppt_y</p:attrName>
                                        </p:attrNameLst>
                                      </p:cBhvr>
                                    </p:animMotion>
                                  </p:childTnLst>
                                </p:cTn>
                              </p:par>
                              <p:par>
                                <p:cTn id="84" presetID="0" presetClass="path" presetSubtype="0" accel="50000" decel="50000" fill="hold" grpId="1" nodeType="withEffect">
                                  <p:stCondLst>
                                    <p:cond delay="2000"/>
                                  </p:stCondLst>
                                  <p:childTnLst>
                                    <p:animMotion origin="layout" path="M 0 0 L 0.31784 -0.17616 L 0.11055 0.24421 " pathEditMode="relative" ptsTypes="AAA">
                                      <p:cBhvr>
                                        <p:cTn id="85" dur="3000" fill="hold"/>
                                        <p:tgtEl>
                                          <p:spTgt spid="47"/>
                                        </p:tgtEl>
                                        <p:attrNameLst>
                                          <p:attrName>ppt_x</p:attrName>
                                          <p:attrName>ppt_y</p:attrName>
                                        </p:attrNameLst>
                                      </p:cBhvr>
                                    </p:animMotion>
                                  </p:childTnLst>
                                </p:cTn>
                              </p:par>
                              <p:par>
                                <p:cTn id="86" presetID="22" presetClass="entr" presetSubtype="1" fill="hold" grpId="0" nodeType="withEffect">
                                  <p:stCondLst>
                                    <p:cond delay="4000"/>
                                  </p:stCondLst>
                                  <p:childTnLst>
                                    <p:set>
                                      <p:cBhvr>
                                        <p:cTn id="87" dur="1" fill="hold">
                                          <p:stCondLst>
                                            <p:cond delay="0"/>
                                          </p:stCondLst>
                                        </p:cTn>
                                        <p:tgtEl>
                                          <p:spTgt spid="67"/>
                                        </p:tgtEl>
                                        <p:attrNameLst>
                                          <p:attrName>style.visibility</p:attrName>
                                        </p:attrNameLst>
                                      </p:cBhvr>
                                      <p:to>
                                        <p:strVal val="visible"/>
                                      </p:to>
                                    </p:set>
                                    <p:animEffect transition="in" filter="wipe(up)">
                                      <p:cBhvr>
                                        <p:cTn id="88" dur="500"/>
                                        <p:tgtEl>
                                          <p:spTgt spid="67"/>
                                        </p:tgtEl>
                                      </p:cBhvr>
                                    </p:animEffect>
                                  </p:childTnLst>
                                </p:cTn>
                              </p:par>
                            </p:childTnLst>
                          </p:cTn>
                        </p:par>
                        <p:par>
                          <p:cTn id="89" fill="hold">
                            <p:stCondLst>
                              <p:cond delay="8500"/>
                            </p:stCondLst>
                            <p:childTnLst>
                              <p:par>
                                <p:cTn id="90" presetID="10" presetClass="entr" presetSubtype="0" fill="hold" grpId="0"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1" grpId="0" animBg="1"/>
      <p:bldP spid="10" grpId="0" animBg="1"/>
      <p:bldP spid="5" grpId="0" animBg="1"/>
      <p:bldP spid="43" grpId="0" animBg="1"/>
      <p:bldP spid="44" grpId="0" animBg="1"/>
      <p:bldP spid="46" grpId="0" animBg="1"/>
      <p:bldP spid="48" grpId="0" animBg="1"/>
      <p:bldP spid="49" grpId="0" animBg="1"/>
      <p:bldP spid="50" grpId="0" animBg="1"/>
      <p:bldP spid="51" grpId="0" animBg="1"/>
      <p:bldP spid="51" grpId="2" animBg="1"/>
      <p:bldP spid="67" grpId="0" animBg="1"/>
      <p:bldP spid="45" grpId="0" animBg="1"/>
      <p:bldP spid="45" grpId="1" animBg="1"/>
      <p:bldP spid="47" grpId="0" animBg="1"/>
      <p:bldP spid="47" grpId="1"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8245099" y="1511395"/>
            <a:ext cx="3719593" cy="646750"/>
          </a:xfrm>
          <a:prstGeom prst="roundRect">
            <a:avLst>
              <a:gd name="adj" fmla="val 17004"/>
            </a:avLst>
          </a:prstGeom>
          <a:solidFill>
            <a:schemeClr val="accent6">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tx1"/>
                </a:solidFill>
                <a:latin typeface="Arial" panose="020B0604020202020204" pitchFamily="34" charset="0"/>
                <a:cs typeface="Arial" panose="020B0604020202020204" pitchFamily="34" charset="0"/>
              </a:rPr>
              <a:t>Topic 2: How will the chosen work get done?</a:t>
            </a:r>
          </a:p>
        </p:txBody>
      </p:sp>
      <p:sp>
        <p:nvSpPr>
          <p:cNvPr id="2" name="Title 1"/>
          <p:cNvSpPr>
            <a:spLocks noGrp="1"/>
          </p:cNvSpPr>
          <p:nvPr>
            <p:ph type="title"/>
          </p:nvPr>
        </p:nvSpPr>
        <p:spPr/>
        <p:txBody>
          <a:bodyPr>
            <a:normAutofit/>
          </a:bodyPr>
          <a:lstStyle/>
          <a:p>
            <a:r>
              <a:rPr lang="en-US" b="1" dirty="0" smtClean="0"/>
              <a:t>Scrum Events</a:t>
            </a:r>
            <a:endParaRPr lang="en-GB" b="1" dirty="0"/>
          </a:p>
        </p:txBody>
      </p:sp>
      <p:sp>
        <p:nvSpPr>
          <p:cNvPr id="36" name="Rounded Rectangle 35"/>
          <p:cNvSpPr/>
          <p:nvPr/>
        </p:nvSpPr>
        <p:spPr>
          <a:xfrm>
            <a:off x="244013" y="1523945"/>
            <a:ext cx="3119119" cy="4892353"/>
          </a:xfrm>
          <a:prstGeom prst="roundRect">
            <a:avLst>
              <a:gd name="adj" fmla="val 262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accent1">
                    <a:lumMod val="50000"/>
                  </a:schemeClr>
                </a:solidFill>
                <a:latin typeface="Arial" panose="020B0604020202020204" pitchFamily="34" charset="0"/>
                <a:cs typeface="Arial" panose="020B0604020202020204" pitchFamily="34" charset="0"/>
              </a:rPr>
              <a:t>The Sprint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37" name="Rounded Rectangle 36"/>
          <p:cNvSpPr/>
          <p:nvPr/>
        </p:nvSpPr>
        <p:spPr>
          <a:xfrm>
            <a:off x="423312" y="2115036"/>
            <a:ext cx="3301139" cy="880308"/>
          </a:xfrm>
          <a:prstGeom prst="roundRect">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Planning</a:t>
            </a:r>
            <a:endParaRPr lang="en-GB" sz="2400" dirty="0">
              <a:solidFill>
                <a:schemeClr val="bg1"/>
              </a:solidFill>
              <a:latin typeface="Arial" panose="020B0604020202020204" pitchFamily="34" charset="0"/>
              <a:cs typeface="Arial" panose="020B0604020202020204" pitchFamily="34" charset="0"/>
            </a:endParaRPr>
          </a:p>
        </p:txBody>
      </p:sp>
      <p:sp>
        <p:nvSpPr>
          <p:cNvPr id="38" name="Rounded Rectangle 37"/>
          <p:cNvSpPr/>
          <p:nvPr/>
        </p:nvSpPr>
        <p:spPr>
          <a:xfrm>
            <a:off x="423312" y="3167337"/>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Daily Scrum</a:t>
            </a:r>
            <a:endParaRPr lang="en-GB" sz="2400" dirty="0">
              <a:solidFill>
                <a:schemeClr val="bg1"/>
              </a:solidFill>
              <a:latin typeface="Arial" panose="020B0604020202020204" pitchFamily="34" charset="0"/>
              <a:cs typeface="Arial" panose="020B0604020202020204" pitchFamily="34" charset="0"/>
            </a:endParaRPr>
          </a:p>
        </p:txBody>
      </p:sp>
      <p:sp>
        <p:nvSpPr>
          <p:cNvPr id="39" name="Rounded Rectangle 38"/>
          <p:cNvSpPr/>
          <p:nvPr/>
        </p:nvSpPr>
        <p:spPr>
          <a:xfrm>
            <a:off x="423312" y="4219638"/>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Review</a:t>
            </a:r>
            <a:endParaRPr lang="en-GB" sz="2400" dirty="0">
              <a:solidFill>
                <a:schemeClr val="bg1"/>
              </a:solidFill>
              <a:latin typeface="Arial" panose="020B0604020202020204" pitchFamily="34" charset="0"/>
              <a:cs typeface="Arial" panose="020B0604020202020204" pitchFamily="34" charset="0"/>
            </a:endParaRPr>
          </a:p>
        </p:txBody>
      </p:sp>
      <p:sp>
        <p:nvSpPr>
          <p:cNvPr id="40" name="Rounded Rectangle 39"/>
          <p:cNvSpPr/>
          <p:nvPr/>
        </p:nvSpPr>
        <p:spPr>
          <a:xfrm>
            <a:off x="423311" y="5271939"/>
            <a:ext cx="3301139" cy="88030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latin typeface="Arial" panose="020B0604020202020204" pitchFamily="34" charset="0"/>
                <a:cs typeface="Arial" panose="020B0604020202020204" pitchFamily="34" charset="0"/>
              </a:rPr>
              <a:t>Sprint Retrospective</a:t>
            </a:r>
            <a:endParaRPr lang="en-GB" sz="2400" dirty="0">
              <a:solidFill>
                <a:schemeClr val="bg1"/>
              </a:solidFill>
              <a:latin typeface="Arial" panose="020B0604020202020204" pitchFamily="34" charset="0"/>
              <a:cs typeface="Arial" panose="020B0604020202020204" pitchFamily="34" charset="0"/>
            </a:endParaRPr>
          </a:p>
        </p:txBody>
      </p:sp>
      <p:sp>
        <p:nvSpPr>
          <p:cNvPr id="3" name="Right Arrow 2"/>
          <p:cNvSpPr/>
          <p:nvPr/>
        </p:nvSpPr>
        <p:spPr>
          <a:xfrm>
            <a:off x="3724450" y="2281199"/>
            <a:ext cx="811990" cy="591091"/>
          </a:xfrm>
          <a:prstGeom prst="rightArrow">
            <a:avLst/>
          </a:prstGeom>
          <a:solidFill>
            <a:schemeClr val="accent1">
              <a:lumMod val="75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ounded Rectangle 40"/>
          <p:cNvSpPr/>
          <p:nvPr/>
        </p:nvSpPr>
        <p:spPr>
          <a:xfrm>
            <a:off x="4536440" y="1523944"/>
            <a:ext cx="3708658" cy="634201"/>
          </a:xfrm>
          <a:prstGeom prst="roundRect">
            <a:avLst>
              <a:gd name="adj" fmla="val 9957"/>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400" b="1" dirty="0" smtClean="0">
                <a:solidFill>
                  <a:schemeClr val="bg1">
                    <a:lumMod val="50000"/>
                  </a:schemeClr>
                </a:solidFill>
                <a:latin typeface="Arial" panose="020B0604020202020204" pitchFamily="34" charset="0"/>
                <a:cs typeface="Arial" panose="020B0604020202020204" pitchFamily="34" charset="0"/>
              </a:rPr>
              <a:t>Topic 1: What can be done this Sprint?</a:t>
            </a:r>
          </a:p>
        </p:txBody>
      </p:sp>
      <p:sp>
        <p:nvSpPr>
          <p:cNvPr id="10" name="Rounded Rectangle 9"/>
          <p:cNvSpPr/>
          <p:nvPr/>
        </p:nvSpPr>
        <p:spPr>
          <a:xfrm>
            <a:off x="4526838" y="2011130"/>
            <a:ext cx="7437855" cy="4417016"/>
          </a:xfrm>
          <a:prstGeom prst="roundRect">
            <a:avLst>
              <a:gd name="adj" fmla="val 2626"/>
            </a:avLst>
          </a:prstGeom>
          <a:solidFill>
            <a:schemeClr val="accent6">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GB" sz="1400" b="1" dirty="0" smtClean="0">
              <a:solidFill>
                <a:schemeClr val="tx1"/>
              </a:solidFill>
              <a:latin typeface="Arial" panose="020B0604020202020204" pitchFamily="34" charset="0"/>
              <a:cs typeface="Arial" panose="020B0604020202020204" pitchFamily="34" charset="0"/>
            </a:endParaRPr>
          </a:p>
        </p:txBody>
      </p:sp>
      <p:sp>
        <p:nvSpPr>
          <p:cNvPr id="54" name="Rectangle 53"/>
          <p:cNvSpPr/>
          <p:nvPr/>
        </p:nvSpPr>
        <p:spPr>
          <a:xfrm>
            <a:off x="5284920" y="2953940"/>
            <a:ext cx="1212394" cy="1648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anose="020B0604020202020204" pitchFamily="34" charset="0"/>
                <a:cs typeface="Arial" panose="020B0604020202020204" pitchFamily="34" charset="0"/>
              </a:rPr>
              <a:t>PBL</a:t>
            </a:r>
            <a:endParaRPr lang="en-GB" dirty="0">
              <a:latin typeface="Arial" panose="020B0604020202020204" pitchFamily="34" charset="0"/>
              <a:cs typeface="Arial" panose="020B0604020202020204" pitchFamily="34" charset="0"/>
            </a:endParaRPr>
          </a:p>
        </p:txBody>
      </p:sp>
      <p:sp>
        <p:nvSpPr>
          <p:cNvPr id="57" name="Rectangle 56"/>
          <p:cNvSpPr/>
          <p:nvPr/>
        </p:nvSpPr>
        <p:spPr>
          <a:xfrm>
            <a:off x="5347987" y="3873265"/>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3</a:t>
            </a:r>
            <a:endParaRPr lang="en-GB" sz="1200" dirty="0">
              <a:latin typeface="Arial" panose="020B0604020202020204" pitchFamily="34" charset="0"/>
              <a:cs typeface="Arial" panose="020B0604020202020204" pitchFamily="34" charset="0"/>
            </a:endParaRPr>
          </a:p>
        </p:txBody>
      </p:sp>
      <p:sp>
        <p:nvSpPr>
          <p:cNvPr id="60" name="Rectangle 59"/>
          <p:cNvSpPr/>
          <p:nvPr/>
        </p:nvSpPr>
        <p:spPr>
          <a:xfrm>
            <a:off x="5347986" y="4165147"/>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4</a:t>
            </a:r>
            <a:endParaRPr lang="en-GB" sz="1200" dirty="0">
              <a:latin typeface="Arial" panose="020B0604020202020204" pitchFamily="34" charset="0"/>
              <a:cs typeface="Arial" panose="020B0604020202020204" pitchFamily="34" charset="0"/>
            </a:endParaRPr>
          </a:p>
        </p:txBody>
      </p:sp>
      <p:sp>
        <p:nvSpPr>
          <p:cNvPr id="74" name="Freeform 73"/>
          <p:cNvSpPr/>
          <p:nvPr/>
        </p:nvSpPr>
        <p:spPr>
          <a:xfrm rot="21123653">
            <a:off x="8737711" y="2525335"/>
            <a:ext cx="828943" cy="828943"/>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txBody>
          <a:bodyPr spcFirstLastPara="0" vert="horz" wrap="square" lIns="588846" tIns="592144" rIns="588846" bIns="592144" numCol="1" spcCol="1270" anchor="ctr" anchorCtr="0">
            <a:noAutofit/>
          </a:bodyPr>
          <a:lstStyle/>
          <a:p>
            <a:pPr lvl="0" algn="ctr" defTabSz="1511300">
              <a:lnSpc>
                <a:spcPct val="90000"/>
              </a:lnSpc>
              <a:spcBef>
                <a:spcPct val="0"/>
              </a:spcBef>
              <a:spcAft>
                <a:spcPct val="35000"/>
              </a:spcAft>
            </a:pPr>
            <a:endParaRPr lang="en-GB" sz="1600" kern="1200" dirty="0"/>
          </a:p>
        </p:txBody>
      </p:sp>
      <p:sp>
        <p:nvSpPr>
          <p:cNvPr id="62" name="Rectangle 61"/>
          <p:cNvSpPr/>
          <p:nvPr/>
        </p:nvSpPr>
        <p:spPr>
          <a:xfrm>
            <a:off x="7327639" y="2953940"/>
            <a:ext cx="1834918" cy="16485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latin typeface="Arial" panose="020B0604020202020204" pitchFamily="34" charset="0"/>
                <a:cs typeface="Arial" panose="020B0604020202020204" pitchFamily="34" charset="0"/>
              </a:rPr>
              <a:t>Sprint Backlog</a:t>
            </a:r>
            <a:endParaRPr lang="en-GB" dirty="0">
              <a:solidFill>
                <a:schemeClr val="tx1"/>
              </a:solidFill>
              <a:latin typeface="Arial" panose="020B0604020202020204" pitchFamily="34" charset="0"/>
              <a:cs typeface="Arial" panose="020B0604020202020204" pitchFamily="34" charset="0"/>
            </a:endParaRPr>
          </a:p>
        </p:txBody>
      </p:sp>
      <p:sp>
        <p:nvSpPr>
          <p:cNvPr id="56" name="Rectangle 55"/>
          <p:cNvSpPr/>
          <p:nvPr/>
        </p:nvSpPr>
        <p:spPr>
          <a:xfrm>
            <a:off x="5352597" y="3289501"/>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1</a:t>
            </a:r>
            <a:endParaRPr lang="en-GB" sz="1200" dirty="0">
              <a:latin typeface="Arial" panose="020B0604020202020204" pitchFamily="34" charset="0"/>
              <a:cs typeface="Arial" panose="020B0604020202020204" pitchFamily="34" charset="0"/>
            </a:endParaRPr>
          </a:p>
        </p:txBody>
      </p:sp>
      <p:sp>
        <p:nvSpPr>
          <p:cNvPr id="61" name="Rectangle 60"/>
          <p:cNvSpPr/>
          <p:nvPr/>
        </p:nvSpPr>
        <p:spPr>
          <a:xfrm>
            <a:off x="5350017" y="3581383"/>
            <a:ext cx="1086259" cy="2385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Arial" panose="020B0604020202020204" pitchFamily="34" charset="0"/>
                <a:cs typeface="Arial" panose="020B0604020202020204" pitchFamily="34" charset="0"/>
              </a:rPr>
              <a:t>Item 2</a:t>
            </a:r>
            <a:endParaRPr lang="en-GB" sz="1200" dirty="0">
              <a:latin typeface="Arial" panose="020B0604020202020204" pitchFamily="34" charset="0"/>
              <a:cs typeface="Arial" panose="020B0604020202020204" pitchFamily="34" charset="0"/>
            </a:endParaRPr>
          </a:p>
        </p:txBody>
      </p:sp>
      <p:sp>
        <p:nvSpPr>
          <p:cNvPr id="4" name="Right Arrow 3"/>
          <p:cNvSpPr/>
          <p:nvPr/>
        </p:nvSpPr>
        <p:spPr>
          <a:xfrm>
            <a:off x="6559306" y="3528038"/>
            <a:ext cx="693900" cy="5196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ight Arrow 64"/>
          <p:cNvSpPr/>
          <p:nvPr/>
        </p:nvSpPr>
        <p:spPr>
          <a:xfrm flipH="1">
            <a:off x="9224387" y="3513734"/>
            <a:ext cx="693900" cy="5196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Down Arrow 70"/>
          <p:cNvSpPr/>
          <p:nvPr/>
        </p:nvSpPr>
        <p:spPr>
          <a:xfrm>
            <a:off x="7915134" y="4737282"/>
            <a:ext cx="659928" cy="45660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ounded Rectangle 71"/>
          <p:cNvSpPr/>
          <p:nvPr/>
        </p:nvSpPr>
        <p:spPr>
          <a:xfrm>
            <a:off x="7571409" y="5235190"/>
            <a:ext cx="1347378" cy="91705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Working product Increment</a:t>
            </a:r>
            <a:endParaRPr lang="en-GB" dirty="0">
              <a:latin typeface="Arial" panose="020B0604020202020204" pitchFamily="34" charset="0"/>
              <a:cs typeface="Arial" panose="020B0604020202020204" pitchFamily="34" charset="0"/>
            </a:endParaRPr>
          </a:p>
        </p:txBody>
      </p:sp>
      <p:sp>
        <p:nvSpPr>
          <p:cNvPr id="73" name="Rectangle 72"/>
          <p:cNvSpPr/>
          <p:nvPr/>
        </p:nvSpPr>
        <p:spPr>
          <a:xfrm>
            <a:off x="10007676" y="3454949"/>
            <a:ext cx="1212394" cy="5819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smtClean="0">
                <a:latin typeface="Arial" panose="020B0604020202020204" pitchFamily="34" charset="0"/>
                <a:cs typeface="Arial" panose="020B0604020202020204" pitchFamily="34" charset="0"/>
              </a:rPr>
              <a:t>Delivery plan</a:t>
            </a:r>
            <a:endParaRPr lang="en-GB" sz="1400" dirty="0">
              <a:latin typeface="Arial" panose="020B0604020202020204" pitchFamily="34" charset="0"/>
              <a:cs typeface="Arial" panose="020B0604020202020204" pitchFamily="34" charset="0"/>
            </a:endParaRPr>
          </a:p>
        </p:txBody>
      </p:sp>
      <p:sp>
        <p:nvSpPr>
          <p:cNvPr id="58" name="Rectangle 57"/>
          <p:cNvSpPr/>
          <p:nvPr/>
        </p:nvSpPr>
        <p:spPr>
          <a:xfrm>
            <a:off x="10009085" y="3451392"/>
            <a:ext cx="1212394" cy="5819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smtClean="0">
                <a:latin typeface="Arial" panose="020B0604020202020204" pitchFamily="34" charset="0"/>
                <a:cs typeface="Arial" panose="020B0604020202020204" pitchFamily="34" charset="0"/>
              </a:rPr>
              <a:t>Delivery plan</a:t>
            </a:r>
            <a:endParaRPr lang="en-GB" sz="1400" dirty="0">
              <a:latin typeface="Arial" panose="020B0604020202020204" pitchFamily="34" charset="0"/>
              <a:cs typeface="Arial" panose="020B0604020202020204" pitchFamily="34" charset="0"/>
            </a:endParaRP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755" y="2181371"/>
            <a:ext cx="445307" cy="445307"/>
          </a:xfrm>
          <a:prstGeom prst="rect">
            <a:avLst/>
          </a:prstGeom>
        </p:spPr>
      </p:pic>
      <p:sp>
        <p:nvSpPr>
          <p:cNvPr id="78" name="TextBox 77"/>
          <p:cNvSpPr txBox="1"/>
          <p:nvPr/>
        </p:nvSpPr>
        <p:spPr>
          <a:xfrm>
            <a:off x="2785498" y="2635267"/>
            <a:ext cx="970137" cy="307777"/>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8 </a:t>
            </a:r>
            <a:r>
              <a:rPr lang="en-US" sz="1400" i="1" dirty="0" err="1" smtClean="0">
                <a:latin typeface="Arial" panose="020B0604020202020204" pitchFamily="34" charset="0"/>
                <a:cs typeface="Arial" panose="020B0604020202020204" pitchFamily="34" charset="0"/>
              </a:rPr>
              <a:t>hrs</a:t>
            </a:r>
            <a:r>
              <a:rPr lang="en-US" sz="1400" i="1" dirty="0" smtClean="0">
                <a:latin typeface="Arial" panose="020B0604020202020204" pitchFamily="34" charset="0"/>
                <a:cs typeface="Arial" panose="020B0604020202020204" pitchFamily="34" charset="0"/>
              </a:rPr>
              <a:t> max</a:t>
            </a:r>
            <a:endParaRPr lang="en-GB"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2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right)">
                                      <p:cBhvr>
                                        <p:cTn id="10" dur="500"/>
                                        <p:tgtEl>
                                          <p:spTgt spid="65"/>
                                        </p:tgtEl>
                                      </p:cBhvr>
                                    </p:animEffec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3.75E-6 -7.40741E-7 L 0.19271 0.00509 " pathEditMode="relative" rAng="0" ptsTypes="AA">
                                      <p:cBhvr>
                                        <p:cTn id="13" dur="2000" fill="hold"/>
                                        <p:tgtEl>
                                          <p:spTgt spid="56"/>
                                        </p:tgtEl>
                                        <p:attrNameLst>
                                          <p:attrName>ppt_x</p:attrName>
                                          <p:attrName>ppt_y</p:attrName>
                                        </p:attrNameLst>
                                      </p:cBhvr>
                                      <p:rCtr x="9635" y="255"/>
                                    </p:animMotion>
                                  </p:childTnLst>
                                </p:cTn>
                              </p:par>
                              <p:par>
                                <p:cTn id="14" presetID="42" presetClass="path" presetSubtype="0" accel="50000" decel="50000" fill="hold" grpId="0" nodeType="withEffect">
                                  <p:stCondLst>
                                    <p:cond delay="0"/>
                                  </p:stCondLst>
                                  <p:childTnLst>
                                    <p:animMotion origin="layout" path="M -3.33333E-6 -3.33333E-6 L 0.19297 0.0051 " pathEditMode="relative" rAng="0" ptsTypes="AA">
                                      <p:cBhvr>
                                        <p:cTn id="15" dur="2000" fill="hold"/>
                                        <p:tgtEl>
                                          <p:spTgt spid="61"/>
                                        </p:tgtEl>
                                        <p:attrNameLst>
                                          <p:attrName>ppt_x</p:attrName>
                                          <p:attrName>ppt_y</p:attrName>
                                        </p:attrNameLst>
                                      </p:cBhvr>
                                      <p:rCtr x="9648" y="255"/>
                                    </p:animMotion>
                                  </p:childTnLst>
                                </p:cTn>
                              </p:par>
                              <p:par>
                                <p:cTn id="16" presetID="42" presetClass="path" presetSubtype="0" accel="50000" decel="50000" fill="hold" grpId="0" nodeType="withEffect">
                                  <p:stCondLst>
                                    <p:cond delay="0"/>
                                  </p:stCondLst>
                                  <p:childTnLst>
                                    <p:animMotion origin="layout" path="M -3.125E-6 -1.85185E-6 L -0.1944 0.06968 " pathEditMode="relative" rAng="0" ptsTypes="AA">
                                      <p:cBhvr>
                                        <p:cTn id="17" dur="2000" fill="hold"/>
                                        <p:tgtEl>
                                          <p:spTgt spid="58"/>
                                        </p:tgtEl>
                                        <p:attrNameLst>
                                          <p:attrName>ppt_x</p:attrName>
                                          <p:attrName>ppt_y</p:attrName>
                                        </p:attrNameLst>
                                      </p:cBhvr>
                                      <p:rCtr x="-9727" y="3472"/>
                                    </p:animMotion>
                                  </p:childTnLst>
                                </p:cTn>
                              </p:par>
                              <p:par>
                                <p:cTn id="18" presetID="10" presetClass="entr" presetSubtype="0" fill="hold" grpId="2" nodeType="withEffect">
                                  <p:stCondLst>
                                    <p:cond delay="80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1000"/>
                                        <p:tgtEl>
                                          <p:spTgt spid="62"/>
                                        </p:tgtEl>
                                      </p:cBhvr>
                                    </p:animEffect>
                                  </p:childTnLst>
                                </p:cTn>
                              </p:par>
                              <p:par>
                                <p:cTn id="24" presetID="8" presetClass="emph" presetSubtype="0" decel="100000" fill="hold" grpId="1" nodeType="withEffect">
                                  <p:stCondLst>
                                    <p:cond delay="1000"/>
                                  </p:stCondLst>
                                  <p:childTnLst>
                                    <p:animRot by="10800000">
                                      <p:cBhvr>
                                        <p:cTn id="25" dur="1000" fill="hold"/>
                                        <p:tgtEl>
                                          <p:spTgt spid="74"/>
                                        </p:tgtEl>
                                        <p:attrNameLst>
                                          <p:attrName>r</p:attrName>
                                        </p:attrNameLst>
                                      </p:cBhvr>
                                    </p:animRo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up)">
                                      <p:cBhvr>
                                        <p:cTn id="29" dur="500"/>
                                        <p:tgtEl>
                                          <p:spTgt spid="7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1" animBg="1"/>
      <p:bldP spid="74" grpId="2" animBg="1"/>
      <p:bldP spid="62" grpId="0" animBg="1"/>
      <p:bldP spid="56" grpId="0" animBg="1"/>
      <p:bldP spid="61" grpId="0" animBg="1"/>
      <p:bldP spid="4" grpId="0" animBg="1"/>
      <p:bldP spid="65" grpId="0" animBg="1"/>
      <p:bldP spid="71" grpId="0" animBg="1"/>
      <p:bldP spid="72" grpId="0" animBg="1"/>
      <p:bldP spid="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17468</TotalTime>
  <Words>7386</Words>
  <Application>Microsoft Office PowerPoint</Application>
  <PresentationFormat>Произвольный</PresentationFormat>
  <Paragraphs>516</Paragraphs>
  <Slides>20</Slides>
  <Notes>19</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Scrum</vt:lpstr>
      <vt:lpstr>Definition of Scrum</vt:lpstr>
      <vt:lpstr>Scrum Theory</vt:lpstr>
      <vt:lpstr>The Scrum Team</vt:lpstr>
      <vt:lpstr>The Scrum Team</vt:lpstr>
      <vt:lpstr>The Scrum Team</vt:lpstr>
      <vt:lpstr>Scrum Events</vt:lpstr>
      <vt:lpstr>Scrum Events</vt:lpstr>
      <vt:lpstr>Scrum Events</vt:lpstr>
      <vt:lpstr>Scrum Events</vt:lpstr>
      <vt:lpstr>Scrum Events</vt:lpstr>
      <vt:lpstr>Scrum Events</vt:lpstr>
      <vt:lpstr>Scrum Events</vt:lpstr>
      <vt:lpstr>Scrum Artifacts</vt:lpstr>
      <vt:lpstr>Scrum Artifacts</vt:lpstr>
      <vt:lpstr>Scrum Artifacts</vt:lpstr>
      <vt:lpstr>Artifact Transparency</vt:lpstr>
      <vt:lpstr>Advantages &amp; Weakness</vt:lpstr>
      <vt:lpstr>Minimalistic Glossary</vt:lpstr>
      <vt:lpstr>Read More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Admin</dc:creator>
  <cp:lastModifiedBy>Rudenko</cp:lastModifiedBy>
  <cp:revision>61</cp:revision>
  <dcterms:created xsi:type="dcterms:W3CDTF">2015-01-03T20:02:11Z</dcterms:created>
  <dcterms:modified xsi:type="dcterms:W3CDTF">2015-02-27T17:34:28Z</dcterms:modified>
</cp:coreProperties>
</file>