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73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1" r:id="rId14"/>
    <p:sldId id="270" r:id="rId15"/>
    <p:sldId id="272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6" d="100"/>
          <a:sy n="96" d="100"/>
        </p:scale>
        <p:origin x="-3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02937-2E79-4947-A219-566CD1B367D7}" type="datetimeFigureOut">
              <a:rPr lang="uk-UA" smtClean="0"/>
              <a:pPr/>
              <a:t>17.04.2015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879D1-F401-4502-B092-012B5F2D674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252671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879D1-F401-4502-B092-012B5F2D6744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8739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>
            <a:lvl1pPr algn="r">
              <a:defRPr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0" y="83671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107930" y="80628"/>
            <a:ext cx="647646" cy="648227"/>
            <a:chOff x="3715578" y="3367048"/>
            <a:chExt cx="503548" cy="504000"/>
          </a:xfrm>
        </p:grpSpPr>
        <p:sp>
          <p:nvSpPr>
            <p:cNvPr id="9" name="Oval 8"/>
            <p:cNvSpPr/>
            <p:nvPr/>
          </p:nvSpPr>
          <p:spPr>
            <a:xfrm>
              <a:off x="3715578" y="3367048"/>
              <a:ext cx="503548" cy="504000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3787946" y="3461470"/>
              <a:ext cx="393530" cy="40458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3876262" y="3530111"/>
              <a:ext cx="180353" cy="18035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877309" y="3473149"/>
              <a:ext cx="283802" cy="29208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="" xmlns:p14="http://schemas.microsoft.com/office/powerpoint/2010/main" val="1206050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leksiy.Rudenko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management.com/" TargetMode="External"/><Relationship Id="rId2" Type="http://schemas.openxmlformats.org/officeDocument/2006/relationships/hyperlink" Target="http://www.pmi.org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oleksiy.rudenko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oleksiy.rudenko@gmail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806" y="332656"/>
            <a:ext cx="7772400" cy="14700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PMBoK</a:t>
            </a:r>
            <a:r>
              <a:rPr lang="en-US" b="1" dirty="0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ed.5</a:t>
            </a:r>
            <a:endParaRPr lang="uk-UA" b="1" dirty="0">
              <a:solidFill>
                <a:srgbClr val="0070C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131259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 Perspective</a:t>
            </a:r>
            <a:endParaRPr lang="uk-UA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Cheat-sheet &amp; tools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876256" y="6021288"/>
            <a:ext cx="2058919" cy="681044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Compiled by</a:t>
            </a:r>
          </a:p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Oleksiy.Rudenko@gmail.com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</a:t>
            </a:r>
            <a:endParaRPr lang="uk-UA" sz="700" dirty="0" err="1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Группа 24"/>
          <p:cNvGrpSpPr/>
          <p:nvPr/>
        </p:nvGrpSpPr>
        <p:grpSpPr>
          <a:xfrm>
            <a:off x="-113127" y="5200390"/>
            <a:ext cx="5333199" cy="1901018"/>
            <a:chOff x="1916918" y="1858039"/>
            <a:chExt cx="5333199" cy="1901018"/>
          </a:xfrm>
        </p:grpSpPr>
        <p:sp>
          <p:nvSpPr>
            <p:cNvPr id="5" name="Знак запрета 4"/>
            <p:cNvSpPr/>
            <p:nvPr/>
          </p:nvSpPr>
          <p:spPr>
            <a:xfrm>
              <a:off x="2699792" y="2268488"/>
              <a:ext cx="1440160" cy="1368152"/>
            </a:xfrm>
            <a:prstGeom prst="noSmoking">
              <a:avLst/>
            </a:prstGeom>
            <a:solidFill>
              <a:srgbClr val="FFC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2699792" y="2268488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Кольцо 6"/>
            <p:cNvSpPr/>
            <p:nvPr/>
          </p:nvSpPr>
          <p:spPr>
            <a:xfrm>
              <a:off x="5098058" y="1935280"/>
              <a:ext cx="1440160" cy="1368152"/>
            </a:xfrm>
            <a:prstGeom prst="donut">
              <a:avLst/>
            </a:prstGeom>
            <a:solidFill>
              <a:srgbClr val="7030A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5098058" y="1935280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Кольцо 12"/>
            <p:cNvSpPr/>
            <p:nvPr/>
          </p:nvSpPr>
          <p:spPr>
            <a:xfrm>
              <a:off x="4260718" y="2815743"/>
              <a:ext cx="848994" cy="820897"/>
            </a:xfrm>
            <a:prstGeom prst="donut">
              <a:avLst/>
            </a:prstGeom>
            <a:solidFill>
              <a:srgbClr val="C00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260718" y="2815743"/>
              <a:ext cx="848994" cy="820897"/>
            </a:xfrm>
            <a:prstGeom prst="ellipse">
              <a:avLst/>
            </a:prstGeom>
            <a:noFill/>
            <a:ln w="2159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Кольцо 15"/>
            <p:cNvSpPr/>
            <p:nvPr/>
          </p:nvSpPr>
          <p:spPr>
            <a:xfrm rot="20941851">
              <a:off x="1916918" y="1858040"/>
              <a:ext cx="848994" cy="820897"/>
            </a:xfrm>
            <a:prstGeom prst="donut">
              <a:avLst/>
            </a:prstGeom>
            <a:solidFill>
              <a:srgbClr val="00B05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 rot="20941851">
              <a:off x="1916918" y="185804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Кольцо 18"/>
            <p:cNvSpPr/>
            <p:nvPr/>
          </p:nvSpPr>
          <p:spPr>
            <a:xfrm>
              <a:off x="6401123" y="2938160"/>
              <a:ext cx="848994" cy="820897"/>
            </a:xfrm>
            <a:prstGeom prst="donut">
              <a:avLst/>
            </a:prstGeom>
            <a:solidFill>
              <a:srgbClr val="00B0F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6401123" y="293816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Кольцо 22"/>
            <p:cNvSpPr/>
            <p:nvPr/>
          </p:nvSpPr>
          <p:spPr>
            <a:xfrm>
              <a:off x="4139952" y="1858039"/>
              <a:ext cx="848994" cy="820897"/>
            </a:xfrm>
            <a:prstGeom prst="donut">
              <a:avLst/>
            </a:prstGeom>
            <a:solidFill>
              <a:srgbClr val="0070C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Овал 23"/>
            <p:cNvSpPr/>
            <p:nvPr/>
          </p:nvSpPr>
          <p:spPr>
            <a:xfrm>
              <a:off x="4139952" y="1858039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810987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Группа 116"/>
          <p:cNvGrpSpPr/>
          <p:nvPr/>
        </p:nvGrpSpPr>
        <p:grpSpPr>
          <a:xfrm>
            <a:off x="161528" y="5013176"/>
            <a:ext cx="2112438" cy="1068694"/>
            <a:chOff x="161528" y="5013176"/>
            <a:chExt cx="2112438" cy="1068694"/>
          </a:xfrm>
        </p:grpSpPr>
        <p:sp>
          <p:nvSpPr>
            <p:cNvPr id="118" name="Скругленный прямоугольник 117"/>
            <p:cNvSpPr/>
            <p:nvPr/>
          </p:nvSpPr>
          <p:spPr>
            <a:xfrm>
              <a:off x="161528" y="5013176"/>
              <a:ext cx="211243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Risk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Блок-схема: типовой процесс 118"/>
            <p:cNvSpPr/>
            <p:nvPr/>
          </p:nvSpPr>
          <p:spPr>
            <a:xfrm>
              <a:off x="362837" y="530120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Блок-схема: типовой процесс 119"/>
            <p:cNvSpPr/>
            <p:nvPr/>
          </p:nvSpPr>
          <p:spPr>
            <a:xfrm>
              <a:off x="979984" y="5314318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Блок-схема: типовой процесс 120"/>
            <p:cNvSpPr/>
            <p:nvPr/>
          </p:nvSpPr>
          <p:spPr>
            <a:xfrm>
              <a:off x="1550969" y="532243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Блок-схема: типовой процесс 121"/>
            <p:cNvSpPr/>
            <p:nvPr/>
          </p:nvSpPr>
          <p:spPr>
            <a:xfrm>
              <a:off x="683568" y="5530720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23" name="Блок-схема: типовой процесс 122"/>
            <p:cNvSpPr/>
            <p:nvPr/>
          </p:nvSpPr>
          <p:spPr>
            <a:xfrm>
              <a:off x="1259632" y="551685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Группа 123"/>
          <p:cNvGrpSpPr/>
          <p:nvPr/>
        </p:nvGrpSpPr>
        <p:grpSpPr>
          <a:xfrm>
            <a:off x="299322" y="1941465"/>
            <a:ext cx="2112438" cy="767455"/>
            <a:chOff x="299322" y="1941465"/>
            <a:chExt cx="2112438" cy="767455"/>
          </a:xfrm>
        </p:grpSpPr>
        <p:sp>
          <p:nvSpPr>
            <p:cNvPr id="125" name="Скругленный прямоугольник 124"/>
            <p:cNvSpPr/>
            <p:nvPr/>
          </p:nvSpPr>
          <p:spPr>
            <a:xfrm>
              <a:off x="299322" y="1941465"/>
              <a:ext cx="2112438" cy="767455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Scope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Блок-схема: типовой процесс 125"/>
            <p:cNvSpPr/>
            <p:nvPr/>
          </p:nvSpPr>
          <p:spPr>
            <a:xfrm>
              <a:off x="500631" y="222949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27" name="Блок-схема: типовой процесс 126"/>
            <p:cNvSpPr/>
            <p:nvPr/>
          </p:nvSpPr>
          <p:spPr>
            <a:xfrm>
              <a:off x="1117778" y="224260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Блок-схема: типовой процесс 127"/>
            <p:cNvSpPr/>
            <p:nvPr/>
          </p:nvSpPr>
          <p:spPr>
            <a:xfrm>
              <a:off x="1688763" y="225072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9" name="Группа 128"/>
          <p:cNvGrpSpPr/>
          <p:nvPr/>
        </p:nvGrpSpPr>
        <p:grpSpPr>
          <a:xfrm>
            <a:off x="3212400" y="1408240"/>
            <a:ext cx="2112438" cy="940640"/>
            <a:chOff x="3212400" y="1408240"/>
            <a:chExt cx="2112438" cy="940640"/>
          </a:xfrm>
        </p:grpSpPr>
        <p:sp>
          <p:nvSpPr>
            <p:cNvPr id="130" name="Скругленный прямоугольник 129"/>
            <p:cNvSpPr/>
            <p:nvPr/>
          </p:nvSpPr>
          <p:spPr>
            <a:xfrm>
              <a:off x="3212400" y="1408240"/>
              <a:ext cx="2112438" cy="940640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Time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Блок-схема: типовой процесс 130"/>
            <p:cNvSpPr/>
            <p:nvPr/>
          </p:nvSpPr>
          <p:spPr>
            <a:xfrm>
              <a:off x="3413709" y="1696271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Блок-схема: типовой процесс 131"/>
            <p:cNvSpPr/>
            <p:nvPr/>
          </p:nvSpPr>
          <p:spPr>
            <a:xfrm>
              <a:off x="4030856" y="1709382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Блок-схема: типовой процесс 132"/>
            <p:cNvSpPr/>
            <p:nvPr/>
          </p:nvSpPr>
          <p:spPr>
            <a:xfrm>
              <a:off x="4601841" y="1717501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Блок-схема: типовой процесс 133"/>
            <p:cNvSpPr/>
            <p:nvPr/>
          </p:nvSpPr>
          <p:spPr>
            <a:xfrm>
              <a:off x="3734440" y="1925784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5" name="Блок-схема: типовой процесс 134"/>
            <p:cNvSpPr/>
            <p:nvPr/>
          </p:nvSpPr>
          <p:spPr>
            <a:xfrm>
              <a:off x="4310504" y="1911920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408240"/>
            <a:ext cx="9144000" cy="544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179512" y="6552728"/>
            <a:ext cx="3626936" cy="332656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WBS – Work Breakdown Structure</a:t>
            </a:r>
            <a:endParaRPr lang="uk-UA" sz="9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5569508" y="1582765"/>
            <a:ext cx="3394980" cy="3692276"/>
            <a:chOff x="5569508" y="1582765"/>
            <a:chExt cx="3394980" cy="3692276"/>
          </a:xfrm>
        </p:grpSpPr>
        <p:sp>
          <p:nvSpPr>
            <p:cNvPr id="110" name="Скругленный прямоугольник 109"/>
            <p:cNvSpPr/>
            <p:nvPr/>
          </p:nvSpPr>
          <p:spPr>
            <a:xfrm>
              <a:off x="5569508" y="1582765"/>
              <a:ext cx="3394980" cy="3692276"/>
            </a:xfrm>
            <a:prstGeom prst="roundRect">
              <a:avLst>
                <a:gd name="adj" fmla="val 2681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Risk 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Блок-схема: узел суммирования 13"/>
            <p:cNvSpPr/>
            <p:nvPr/>
          </p:nvSpPr>
          <p:spPr>
            <a:xfrm>
              <a:off x="6084168" y="2060848"/>
              <a:ext cx="2344498" cy="2289632"/>
            </a:xfrm>
            <a:prstGeom prst="flowChartSummingJuncti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Блок-схема: типовой процесс 110"/>
            <p:cNvSpPr/>
            <p:nvPr/>
          </p:nvSpPr>
          <p:spPr>
            <a:xfrm>
              <a:off x="5730316" y="2159022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Risk Management</a:t>
              </a:r>
            </a:p>
          </p:txBody>
        </p:sp>
        <p:sp>
          <p:nvSpPr>
            <p:cNvPr id="112" name="Блок-схема: типовой процесс 111"/>
            <p:cNvSpPr/>
            <p:nvPr/>
          </p:nvSpPr>
          <p:spPr>
            <a:xfrm>
              <a:off x="7382600" y="2159022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 Qualitative Risk Analysis</a:t>
              </a:r>
            </a:p>
          </p:txBody>
        </p:sp>
        <p:sp>
          <p:nvSpPr>
            <p:cNvPr id="113" name="Блок-схема: типовой процесс 112"/>
            <p:cNvSpPr/>
            <p:nvPr/>
          </p:nvSpPr>
          <p:spPr>
            <a:xfrm>
              <a:off x="5697692" y="3282785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Identify Risks</a:t>
              </a:r>
            </a:p>
          </p:txBody>
        </p:sp>
        <p:sp>
          <p:nvSpPr>
            <p:cNvPr id="114" name="Блок-схема: типовой процесс 113"/>
            <p:cNvSpPr/>
            <p:nvPr/>
          </p:nvSpPr>
          <p:spPr>
            <a:xfrm>
              <a:off x="7382600" y="3282785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11.4</a:t>
              </a:r>
              <a:endParaRPr 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 </a:t>
              </a:r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Quantitative </a:t>
              </a:r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 Analysis</a:t>
              </a:r>
            </a:p>
          </p:txBody>
        </p:sp>
        <p:sp>
          <p:nvSpPr>
            <p:cNvPr id="115" name="Блок-схема: типовой процесс 114"/>
            <p:cNvSpPr/>
            <p:nvPr/>
          </p:nvSpPr>
          <p:spPr>
            <a:xfrm>
              <a:off x="6556458" y="4293096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11.5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Risk Responses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215516" y="1582764"/>
            <a:ext cx="1620180" cy="4654548"/>
            <a:chOff x="215516" y="1582764"/>
            <a:chExt cx="1620180" cy="4654548"/>
          </a:xfrm>
        </p:grpSpPr>
        <p:sp>
          <p:nvSpPr>
            <p:cNvPr id="82" name="Скругленный прямоугольник 81"/>
            <p:cNvSpPr/>
            <p:nvPr/>
          </p:nvSpPr>
          <p:spPr>
            <a:xfrm>
              <a:off x="215516" y="1582764"/>
              <a:ext cx="1620180" cy="4654548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Scope 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Блок-схема: типовой процесс 63"/>
            <p:cNvSpPr/>
            <p:nvPr/>
          </p:nvSpPr>
          <p:spPr>
            <a:xfrm>
              <a:off x="323528" y="3095125"/>
              <a:ext cx="1437872" cy="872499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Collect Requirements</a:t>
              </a:r>
            </a:p>
          </p:txBody>
        </p:sp>
        <p:sp>
          <p:nvSpPr>
            <p:cNvPr id="65" name="Блок-схема: типовой процесс 64"/>
            <p:cNvSpPr/>
            <p:nvPr/>
          </p:nvSpPr>
          <p:spPr>
            <a:xfrm>
              <a:off x="323528" y="4234171"/>
              <a:ext cx="1437872" cy="779005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Scope</a:t>
              </a:r>
            </a:p>
          </p:txBody>
        </p:sp>
        <p:sp>
          <p:nvSpPr>
            <p:cNvPr id="66" name="Блок-схема: типовой процесс 65"/>
            <p:cNvSpPr/>
            <p:nvPr/>
          </p:nvSpPr>
          <p:spPr>
            <a:xfrm>
              <a:off x="323528" y="5242283"/>
              <a:ext cx="1437872" cy="779005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5.4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WBS*</a:t>
              </a:r>
            </a:p>
          </p:txBody>
        </p:sp>
        <p:cxnSp>
          <p:nvCxnSpPr>
            <p:cNvPr id="94" name="Прямая со стрелкой 93"/>
            <p:cNvCxnSpPr>
              <a:stCxn id="65" idx="0"/>
              <a:endCxn id="64" idx="2"/>
            </p:cNvCxnSpPr>
            <p:nvPr/>
          </p:nvCxnSpPr>
          <p:spPr>
            <a:xfrm flipV="1">
              <a:off x="1042464" y="3967624"/>
              <a:ext cx="0" cy="2665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/>
            <p:cNvCxnSpPr>
              <a:stCxn id="66" idx="0"/>
              <a:endCxn id="65" idx="2"/>
            </p:cNvCxnSpPr>
            <p:nvPr/>
          </p:nvCxnSpPr>
          <p:spPr>
            <a:xfrm flipV="1">
              <a:off x="1042464" y="5013176"/>
              <a:ext cx="0" cy="2291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Блок-схема: типовой процесс 57"/>
            <p:cNvSpPr/>
            <p:nvPr/>
          </p:nvSpPr>
          <p:spPr>
            <a:xfrm>
              <a:off x="323528" y="1916832"/>
              <a:ext cx="1437872" cy="872499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Scope Management</a:t>
              </a:r>
            </a:p>
          </p:txBody>
        </p:sp>
        <p:cxnSp>
          <p:nvCxnSpPr>
            <p:cNvPr id="59" name="Прямая со стрелкой 58"/>
            <p:cNvCxnSpPr>
              <a:stCxn id="64" idx="0"/>
              <a:endCxn id="58" idx="2"/>
            </p:cNvCxnSpPr>
            <p:nvPr/>
          </p:nvCxnSpPr>
          <p:spPr>
            <a:xfrm flipV="1">
              <a:off x="1042464" y="2789331"/>
              <a:ext cx="0" cy="3057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/>
          <p:cNvGrpSpPr/>
          <p:nvPr/>
        </p:nvGrpSpPr>
        <p:grpSpPr>
          <a:xfrm>
            <a:off x="2041116" y="1582764"/>
            <a:ext cx="3394980" cy="4654547"/>
            <a:chOff x="2041116" y="1582764"/>
            <a:chExt cx="3394980" cy="4654547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2041116" y="1582764"/>
              <a:ext cx="3394980" cy="4654547"/>
              <a:chOff x="2041116" y="1582764"/>
              <a:chExt cx="3394980" cy="4654547"/>
            </a:xfrm>
          </p:grpSpPr>
          <p:sp>
            <p:nvSpPr>
              <p:cNvPr id="88" name="Скругленный прямоугольник 87"/>
              <p:cNvSpPr/>
              <p:nvPr/>
            </p:nvSpPr>
            <p:spPr>
              <a:xfrm>
                <a:off x="2041116" y="1582764"/>
                <a:ext cx="3394980" cy="4654547"/>
              </a:xfrm>
              <a:prstGeom prst="roundRect">
                <a:avLst>
                  <a:gd name="adj" fmla="val 2681"/>
                </a:avLst>
              </a:prstGeom>
              <a:solidFill>
                <a:schemeClr val="tx2">
                  <a:lumMod val="20000"/>
                  <a:lumOff val="80000"/>
                  <a:alpha val="7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 Time Management</a:t>
                </a:r>
                <a:endParaRPr lang="uk-UA" sz="14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Блок-схема: узел суммирования 115"/>
              <p:cNvSpPr/>
              <p:nvPr/>
            </p:nvSpPr>
            <p:spPr>
              <a:xfrm>
                <a:off x="2273965" y="2703653"/>
                <a:ext cx="2825699" cy="2759572"/>
              </a:xfrm>
              <a:prstGeom prst="flowChartSummingJunction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Блок-схема: типовой процесс 103"/>
              <p:cNvSpPr/>
              <p:nvPr/>
            </p:nvSpPr>
            <p:spPr>
              <a:xfrm>
                <a:off x="2162020" y="3140968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6.2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Define Activities</a:t>
                </a:r>
              </a:p>
            </p:txBody>
          </p:sp>
          <p:sp>
            <p:nvSpPr>
              <p:cNvPr id="105" name="Блок-схема: типовой процесс 104"/>
              <p:cNvSpPr/>
              <p:nvPr/>
            </p:nvSpPr>
            <p:spPr>
              <a:xfrm>
                <a:off x="3814304" y="3140968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6.4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Estimate Activity Resources</a:t>
                </a:r>
              </a:p>
            </p:txBody>
          </p:sp>
          <p:sp>
            <p:nvSpPr>
              <p:cNvPr id="107" name="Блок-схема: типовой процесс 106"/>
              <p:cNvSpPr/>
              <p:nvPr/>
            </p:nvSpPr>
            <p:spPr>
              <a:xfrm>
                <a:off x="2129396" y="4264731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6.3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Sequence Activities</a:t>
                </a:r>
              </a:p>
            </p:txBody>
          </p:sp>
          <p:sp>
            <p:nvSpPr>
              <p:cNvPr id="108" name="Блок-схема: типовой процесс 107"/>
              <p:cNvSpPr/>
              <p:nvPr/>
            </p:nvSpPr>
            <p:spPr>
              <a:xfrm>
                <a:off x="3814304" y="4264731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6.5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Estimate Activity Durations</a:t>
                </a:r>
              </a:p>
            </p:txBody>
          </p:sp>
          <p:sp>
            <p:nvSpPr>
              <p:cNvPr id="109" name="Блок-схема: типовой процесс 108"/>
              <p:cNvSpPr/>
              <p:nvPr/>
            </p:nvSpPr>
            <p:spPr>
              <a:xfrm>
                <a:off x="2988162" y="5275042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6.6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Develop Schedule</a:t>
                </a:r>
              </a:p>
            </p:txBody>
          </p:sp>
        </p:grpSp>
        <p:sp>
          <p:nvSpPr>
            <p:cNvPr id="63" name="Блок-схема: типовой процесс 62"/>
            <p:cNvSpPr/>
            <p:nvPr/>
          </p:nvSpPr>
          <p:spPr>
            <a:xfrm>
              <a:off x="2988162" y="2033418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Schedule Management</a:t>
              </a:r>
            </a:p>
          </p:txBody>
        </p:sp>
      </p:grpSp>
      <p:sp>
        <p:nvSpPr>
          <p:cNvPr id="62" name="Кольцо 6"/>
          <p:cNvSpPr/>
          <p:nvPr/>
        </p:nvSpPr>
        <p:spPr>
          <a:xfrm rot="20648504">
            <a:off x="7503832" y="6372041"/>
            <a:ext cx="1440160" cy="1368152"/>
          </a:xfrm>
          <a:prstGeom prst="donut">
            <a:avLst/>
          </a:prstGeom>
          <a:solidFill>
            <a:srgbClr val="7030A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Овал 7"/>
          <p:cNvSpPr/>
          <p:nvPr/>
        </p:nvSpPr>
        <p:spPr>
          <a:xfrm rot="20648504">
            <a:off x="7503832" y="6372041"/>
            <a:ext cx="1440160" cy="1368152"/>
          </a:xfrm>
          <a:prstGeom prst="ellipse">
            <a:avLst/>
          </a:prstGeom>
          <a:noFill/>
          <a:ln w="2159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3822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68056 0.32546 L 1.94444E-6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28" y="-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2844765" y="2708920"/>
            <a:ext cx="2662347" cy="2622558"/>
            <a:chOff x="762167" y="1626062"/>
            <a:chExt cx="2662347" cy="2622558"/>
          </a:xfrm>
        </p:grpSpPr>
        <p:sp>
          <p:nvSpPr>
            <p:cNvPr id="57" name="Скругленный прямоугольник 56"/>
            <p:cNvSpPr/>
            <p:nvPr/>
          </p:nvSpPr>
          <p:spPr>
            <a:xfrm>
              <a:off x="803768" y="2004864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Блок-схема: типовой процесс 57"/>
            <p:cNvSpPr/>
            <p:nvPr/>
          </p:nvSpPr>
          <p:spPr>
            <a:xfrm>
              <a:off x="1019792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4.3</a:t>
              </a:r>
            </a:p>
            <a:p>
              <a:pPr algn="ctr"/>
              <a:r>
                <a:rPr lang="en-US" sz="15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Direct &amp; Manage Project Work</a:t>
              </a:r>
              <a:endParaRPr lang="uk-UA" sz="15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9" name="Группа 58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60" name="Овал 59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Равнобедренный треугольник 60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Группа 3"/>
          <p:cNvGrpSpPr/>
          <p:nvPr/>
        </p:nvGrpSpPr>
        <p:grpSpPr>
          <a:xfrm>
            <a:off x="179512" y="1930776"/>
            <a:ext cx="2154606" cy="1068694"/>
            <a:chOff x="179512" y="1930776"/>
            <a:chExt cx="2154606" cy="1068694"/>
          </a:xfrm>
        </p:grpSpPr>
        <p:sp>
          <p:nvSpPr>
            <p:cNvPr id="62" name="Скругленный прямоугольник 61"/>
            <p:cNvSpPr/>
            <p:nvPr/>
          </p:nvSpPr>
          <p:spPr>
            <a:xfrm>
              <a:off x="179512" y="1930776"/>
              <a:ext cx="2154606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Quality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Блок-схема: типовой процесс 62"/>
            <p:cNvSpPr/>
            <p:nvPr/>
          </p:nvSpPr>
          <p:spPr>
            <a:xfrm>
              <a:off x="273316" y="2276872"/>
              <a:ext cx="1922420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 Quality Assurance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379276" y="4981208"/>
            <a:ext cx="1927582" cy="1260653"/>
            <a:chOff x="379276" y="4981208"/>
            <a:chExt cx="1927582" cy="1260653"/>
          </a:xfrm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379276" y="4981208"/>
              <a:ext cx="1927582" cy="126065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Procurement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Блок-схема: типовой процесс 67"/>
            <p:cNvSpPr/>
            <p:nvPr/>
          </p:nvSpPr>
          <p:spPr>
            <a:xfrm>
              <a:off x="499831" y="5445224"/>
              <a:ext cx="1695905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Conduct Procurements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6082184" y="4981208"/>
            <a:ext cx="2592288" cy="1260654"/>
            <a:chOff x="6082184" y="4981208"/>
            <a:chExt cx="2592288" cy="1260654"/>
          </a:xfrm>
        </p:grpSpPr>
        <p:sp>
          <p:nvSpPr>
            <p:cNvPr id="69" name="Скругленный прямоугольник 68"/>
            <p:cNvSpPr/>
            <p:nvPr/>
          </p:nvSpPr>
          <p:spPr>
            <a:xfrm>
              <a:off x="6082184" y="4981208"/>
              <a:ext cx="2592288" cy="1260654"/>
            </a:xfrm>
            <a:prstGeom prst="roundRect">
              <a:avLst>
                <a:gd name="adj" fmla="val 1896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Communications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Блок-схема: типовой процесс 69"/>
            <p:cNvSpPr/>
            <p:nvPr/>
          </p:nvSpPr>
          <p:spPr>
            <a:xfrm>
              <a:off x="6283492" y="5521195"/>
              <a:ext cx="2189672" cy="50009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Communications</a:t>
              </a: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6122392" y="1556792"/>
            <a:ext cx="2592288" cy="2454842"/>
            <a:chOff x="6122392" y="1556792"/>
            <a:chExt cx="2592288" cy="2454842"/>
          </a:xfrm>
        </p:grpSpPr>
        <p:sp>
          <p:nvSpPr>
            <p:cNvPr id="72" name="Скругленный прямоугольник 71"/>
            <p:cNvSpPr/>
            <p:nvPr/>
          </p:nvSpPr>
          <p:spPr>
            <a:xfrm>
              <a:off x="6122392" y="1556792"/>
              <a:ext cx="2592288" cy="2454842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HR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Блок-схема: типовой процесс 72"/>
            <p:cNvSpPr/>
            <p:nvPr/>
          </p:nvSpPr>
          <p:spPr>
            <a:xfrm>
              <a:off x="6300192" y="1982270"/>
              <a:ext cx="2189672" cy="438618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Acquire Project Team</a:t>
              </a:r>
            </a:p>
          </p:txBody>
        </p:sp>
        <p:sp>
          <p:nvSpPr>
            <p:cNvPr id="74" name="Блок-схема: типовой процесс 73"/>
            <p:cNvSpPr/>
            <p:nvPr/>
          </p:nvSpPr>
          <p:spPr>
            <a:xfrm>
              <a:off x="6300192" y="2708920"/>
              <a:ext cx="2189672" cy="438618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 Project Team</a:t>
              </a:r>
            </a:p>
          </p:txBody>
        </p:sp>
        <p:sp>
          <p:nvSpPr>
            <p:cNvPr id="75" name="Блок-схема: типовой процесс 74"/>
            <p:cNvSpPr/>
            <p:nvPr/>
          </p:nvSpPr>
          <p:spPr>
            <a:xfrm>
              <a:off x="6300192" y="3429000"/>
              <a:ext cx="2189672" cy="438618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9.4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Project Team</a:t>
              </a:r>
            </a:p>
          </p:txBody>
        </p:sp>
        <p:cxnSp>
          <p:nvCxnSpPr>
            <p:cNvPr id="76" name="Прямая со стрелкой 75"/>
            <p:cNvCxnSpPr>
              <a:stCxn id="74" idx="0"/>
              <a:endCxn id="73" idx="2"/>
            </p:cNvCxnSpPr>
            <p:nvPr/>
          </p:nvCxnSpPr>
          <p:spPr>
            <a:xfrm flipV="1">
              <a:off x="7395028" y="2420888"/>
              <a:ext cx="0" cy="2880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75" idx="0"/>
              <a:endCxn id="74" idx="2"/>
            </p:cNvCxnSpPr>
            <p:nvPr/>
          </p:nvCxnSpPr>
          <p:spPr>
            <a:xfrm flipV="1">
              <a:off x="7395028" y="3147538"/>
              <a:ext cx="0" cy="2814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Двойная стрелка влево/вправо 83"/>
          <p:cNvSpPr/>
          <p:nvPr/>
        </p:nvSpPr>
        <p:spPr>
          <a:xfrm rot="1681433">
            <a:off x="5238427" y="4694985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Двойная стрелка влево/вправо 84"/>
          <p:cNvSpPr/>
          <p:nvPr/>
        </p:nvSpPr>
        <p:spPr>
          <a:xfrm rot="20252302">
            <a:off x="2145331" y="4852072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Двойная стрелка влево/вправо 85"/>
          <p:cNvSpPr/>
          <p:nvPr/>
        </p:nvSpPr>
        <p:spPr>
          <a:xfrm rot="1876382">
            <a:off x="2174805" y="2821877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Двойная стрелка влево/вправо 86"/>
          <p:cNvSpPr/>
          <p:nvPr/>
        </p:nvSpPr>
        <p:spPr>
          <a:xfrm rot="19722338">
            <a:off x="5345055" y="2821758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80002" y="3379349"/>
            <a:ext cx="1927582" cy="1304593"/>
            <a:chOff x="180002" y="3379349"/>
            <a:chExt cx="1927582" cy="1304593"/>
          </a:xfrm>
        </p:grpSpPr>
        <p:sp>
          <p:nvSpPr>
            <p:cNvPr id="38" name="Скругленный прямоугольник 37"/>
            <p:cNvSpPr/>
            <p:nvPr/>
          </p:nvSpPr>
          <p:spPr>
            <a:xfrm>
              <a:off x="180002" y="3379349"/>
              <a:ext cx="1927582" cy="130459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Stakeholder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Блок-схема: типовой процесс 38"/>
            <p:cNvSpPr/>
            <p:nvPr/>
          </p:nvSpPr>
          <p:spPr>
            <a:xfrm>
              <a:off x="303666" y="3817109"/>
              <a:ext cx="1695905" cy="750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Stakeholder Engagement</a:t>
              </a:r>
            </a:p>
          </p:txBody>
        </p:sp>
      </p:grpSp>
      <p:sp>
        <p:nvSpPr>
          <p:cNvPr id="40" name="Двойная стрелка влево/вправо 39"/>
          <p:cNvSpPr/>
          <p:nvPr/>
        </p:nvSpPr>
        <p:spPr>
          <a:xfrm>
            <a:off x="1979712" y="390780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1099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2844765" y="2708920"/>
            <a:ext cx="2662347" cy="2622558"/>
            <a:chOff x="762167" y="1626062"/>
            <a:chExt cx="2662347" cy="2622558"/>
          </a:xfrm>
        </p:grpSpPr>
        <p:sp>
          <p:nvSpPr>
            <p:cNvPr id="57" name="Скругленный прямоугольник 56"/>
            <p:cNvSpPr/>
            <p:nvPr/>
          </p:nvSpPr>
          <p:spPr>
            <a:xfrm>
              <a:off x="803768" y="1770078"/>
              <a:ext cx="2592288" cy="2128272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Блок-схема: типовой процесс 57"/>
            <p:cNvSpPr/>
            <p:nvPr/>
          </p:nvSpPr>
          <p:spPr>
            <a:xfrm>
              <a:off x="1019792" y="2276872"/>
              <a:ext cx="2189672" cy="64533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4.4</a:t>
              </a:r>
            </a:p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 &amp; Control Project Work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9" name="Группа 58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60" name="Овал 59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Равнобедренный треугольник 60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Группа 8"/>
          <p:cNvGrpSpPr/>
          <p:nvPr/>
        </p:nvGrpSpPr>
        <p:grpSpPr>
          <a:xfrm>
            <a:off x="300666" y="5061208"/>
            <a:ext cx="1927582" cy="1260653"/>
            <a:chOff x="300666" y="5061208"/>
            <a:chExt cx="1927582" cy="1260653"/>
          </a:xfrm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300666" y="5061208"/>
              <a:ext cx="1927582" cy="126065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Procurement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Блок-схема: типовой процесс 67"/>
            <p:cNvSpPr/>
            <p:nvPr/>
          </p:nvSpPr>
          <p:spPr>
            <a:xfrm>
              <a:off x="421221" y="5525224"/>
              <a:ext cx="1695905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Procurements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6082184" y="4975875"/>
            <a:ext cx="2592288" cy="1117421"/>
            <a:chOff x="6082184" y="4975875"/>
            <a:chExt cx="2592288" cy="1117421"/>
          </a:xfrm>
        </p:grpSpPr>
        <p:sp>
          <p:nvSpPr>
            <p:cNvPr id="69" name="Скругленный прямоугольник 68"/>
            <p:cNvSpPr/>
            <p:nvPr/>
          </p:nvSpPr>
          <p:spPr>
            <a:xfrm>
              <a:off x="6082184" y="4975875"/>
              <a:ext cx="2592288" cy="1117421"/>
            </a:xfrm>
            <a:prstGeom prst="roundRect">
              <a:avLst>
                <a:gd name="adj" fmla="val 1896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Communications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Блок-схема: типовой процесс 69"/>
            <p:cNvSpPr/>
            <p:nvPr/>
          </p:nvSpPr>
          <p:spPr>
            <a:xfrm>
              <a:off x="6283492" y="5435477"/>
              <a:ext cx="2189672" cy="50009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Communications</a:t>
              </a:r>
            </a:p>
          </p:txBody>
        </p:sp>
      </p:grpSp>
      <p:sp>
        <p:nvSpPr>
          <p:cNvPr id="84" name="Двойная стрелка влево/вправо 83"/>
          <p:cNvSpPr/>
          <p:nvPr/>
        </p:nvSpPr>
        <p:spPr>
          <a:xfrm rot="1681433">
            <a:off x="5238427" y="4694985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Блок-схема: типовой процесс 37"/>
          <p:cNvSpPr/>
          <p:nvPr/>
        </p:nvSpPr>
        <p:spPr>
          <a:xfrm>
            <a:off x="3102408" y="4223826"/>
            <a:ext cx="2189672" cy="645334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</a:t>
            </a:r>
          </a:p>
          <a:p>
            <a:pPr algn="ctr"/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Integrated Change Control</a:t>
            </a:r>
            <a:endParaRPr lang="uk-UA" sz="12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Прямая со стрелкой 38"/>
          <p:cNvCxnSpPr>
            <a:stCxn id="38" idx="0"/>
            <a:endCxn id="58" idx="2"/>
          </p:cNvCxnSpPr>
          <p:nvPr/>
        </p:nvCxnSpPr>
        <p:spPr>
          <a:xfrm flipH="1" flipV="1">
            <a:off x="4197226" y="4005064"/>
            <a:ext cx="18" cy="218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179512" y="1502420"/>
            <a:ext cx="2154606" cy="1566540"/>
            <a:chOff x="179512" y="1502420"/>
            <a:chExt cx="2154606" cy="1566540"/>
          </a:xfrm>
        </p:grpSpPr>
        <p:sp>
          <p:nvSpPr>
            <p:cNvPr id="62" name="Скругленный прямоугольник 61"/>
            <p:cNvSpPr/>
            <p:nvPr/>
          </p:nvSpPr>
          <p:spPr>
            <a:xfrm>
              <a:off x="179512" y="1502420"/>
              <a:ext cx="2154606" cy="1566540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Scope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Блок-схема: типовой процесс 62"/>
            <p:cNvSpPr/>
            <p:nvPr/>
          </p:nvSpPr>
          <p:spPr>
            <a:xfrm>
              <a:off x="273316" y="1772816"/>
              <a:ext cx="1922420" cy="50405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5.5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Validate Scope</a:t>
              </a:r>
            </a:p>
          </p:txBody>
        </p:sp>
        <p:sp>
          <p:nvSpPr>
            <p:cNvPr id="42" name="Блок-схема: типовой процесс 41"/>
            <p:cNvSpPr/>
            <p:nvPr/>
          </p:nvSpPr>
          <p:spPr>
            <a:xfrm>
              <a:off x="273316" y="2475260"/>
              <a:ext cx="1922420" cy="50405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5.6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Scope</a:t>
              </a:r>
            </a:p>
          </p:txBody>
        </p:sp>
        <p:cxnSp>
          <p:nvCxnSpPr>
            <p:cNvPr id="43" name="Прямая со стрелкой 42"/>
            <p:cNvCxnSpPr>
              <a:stCxn id="42" idx="0"/>
              <a:endCxn id="63" idx="2"/>
            </p:cNvCxnSpPr>
            <p:nvPr/>
          </p:nvCxnSpPr>
          <p:spPr>
            <a:xfrm flipV="1">
              <a:off x="1234526" y="2276872"/>
              <a:ext cx="0" cy="1983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/>
          <p:cNvGrpSpPr/>
          <p:nvPr/>
        </p:nvGrpSpPr>
        <p:grpSpPr>
          <a:xfrm>
            <a:off x="3292490" y="5656015"/>
            <a:ext cx="1927582" cy="1072601"/>
            <a:chOff x="3292490" y="5656015"/>
            <a:chExt cx="1927582" cy="1072601"/>
          </a:xfrm>
        </p:grpSpPr>
        <p:sp>
          <p:nvSpPr>
            <p:cNvPr id="47" name="Скругленный прямоугольник 46"/>
            <p:cNvSpPr/>
            <p:nvPr/>
          </p:nvSpPr>
          <p:spPr>
            <a:xfrm>
              <a:off x="3292490" y="5656015"/>
              <a:ext cx="1927582" cy="1072601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Risk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Блок-схема: типовой процесс 47"/>
            <p:cNvSpPr/>
            <p:nvPr/>
          </p:nvSpPr>
          <p:spPr>
            <a:xfrm>
              <a:off x="3413045" y="5972532"/>
              <a:ext cx="1695905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11.6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Risks</a:t>
              </a: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3212400" y="1408240"/>
            <a:ext cx="2112438" cy="940640"/>
            <a:chOff x="3212400" y="1408240"/>
            <a:chExt cx="2112438" cy="940640"/>
          </a:xfrm>
        </p:grpSpPr>
        <p:sp>
          <p:nvSpPr>
            <p:cNvPr id="50" name="Скругленный прямоугольник 49"/>
            <p:cNvSpPr/>
            <p:nvPr/>
          </p:nvSpPr>
          <p:spPr>
            <a:xfrm>
              <a:off x="3212400" y="1408240"/>
              <a:ext cx="2112438" cy="940640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Time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Блок-схема: типовой процесс 63"/>
            <p:cNvSpPr/>
            <p:nvPr/>
          </p:nvSpPr>
          <p:spPr>
            <a:xfrm>
              <a:off x="3297652" y="1730242"/>
              <a:ext cx="1922420" cy="50405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6.7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Schedule</a:t>
              </a: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6161980" y="1641884"/>
            <a:ext cx="2592288" cy="833376"/>
            <a:chOff x="6161980" y="1641884"/>
            <a:chExt cx="2592288" cy="833376"/>
          </a:xfrm>
        </p:grpSpPr>
        <p:sp>
          <p:nvSpPr>
            <p:cNvPr id="65" name="Скругленный прямоугольник 64"/>
            <p:cNvSpPr/>
            <p:nvPr/>
          </p:nvSpPr>
          <p:spPr>
            <a:xfrm>
              <a:off x="6161980" y="1641884"/>
              <a:ext cx="2592288" cy="833376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Cost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Блок-схема: типовой процесс 65"/>
            <p:cNvSpPr/>
            <p:nvPr/>
          </p:nvSpPr>
          <p:spPr>
            <a:xfrm>
              <a:off x="6363288" y="1888232"/>
              <a:ext cx="2189672" cy="49097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7.4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costs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6259649" y="3215509"/>
            <a:ext cx="2592288" cy="1068694"/>
            <a:chOff x="6259649" y="3215509"/>
            <a:chExt cx="2592288" cy="1068694"/>
          </a:xfrm>
        </p:grpSpPr>
        <p:sp>
          <p:nvSpPr>
            <p:cNvPr id="80" name="Скругленный прямоугольник 79"/>
            <p:cNvSpPr/>
            <p:nvPr/>
          </p:nvSpPr>
          <p:spPr>
            <a:xfrm>
              <a:off x="6259649" y="3215509"/>
              <a:ext cx="259228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Quality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Блок-схема: типовой процесс 81"/>
            <p:cNvSpPr/>
            <p:nvPr/>
          </p:nvSpPr>
          <p:spPr>
            <a:xfrm>
              <a:off x="6460957" y="3503540"/>
              <a:ext cx="2189672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Quality</a:t>
              </a:r>
            </a:p>
          </p:txBody>
        </p:sp>
      </p:grpSp>
      <p:sp>
        <p:nvSpPr>
          <p:cNvPr id="88" name="Двойная стрелка влево/вправо 87"/>
          <p:cNvSpPr/>
          <p:nvPr/>
        </p:nvSpPr>
        <p:spPr>
          <a:xfrm rot="16200000">
            <a:off x="3935566" y="2448361"/>
            <a:ext cx="656265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Двойная стрелка влево/вправо 89"/>
          <p:cNvSpPr/>
          <p:nvPr/>
        </p:nvSpPr>
        <p:spPr>
          <a:xfrm>
            <a:off x="5478654" y="390780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Двойная стрелка влево/вправо 84"/>
          <p:cNvSpPr/>
          <p:nvPr/>
        </p:nvSpPr>
        <p:spPr>
          <a:xfrm rot="20252302">
            <a:off x="2145331" y="4852072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Двойная стрелка влево/вправо 86"/>
          <p:cNvSpPr/>
          <p:nvPr/>
        </p:nvSpPr>
        <p:spPr>
          <a:xfrm rot="19722338">
            <a:off x="5306571" y="2505420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80002" y="3379349"/>
            <a:ext cx="1927582" cy="1304593"/>
            <a:chOff x="180002" y="3379349"/>
            <a:chExt cx="1927582" cy="1304593"/>
          </a:xfrm>
        </p:grpSpPr>
        <p:sp>
          <p:nvSpPr>
            <p:cNvPr id="45" name="Скругленный прямоугольник 44"/>
            <p:cNvSpPr/>
            <p:nvPr/>
          </p:nvSpPr>
          <p:spPr>
            <a:xfrm>
              <a:off x="180002" y="3379349"/>
              <a:ext cx="1927582" cy="130459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Stakeholder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Блок-схема: типовой процесс 45"/>
            <p:cNvSpPr/>
            <p:nvPr/>
          </p:nvSpPr>
          <p:spPr>
            <a:xfrm>
              <a:off x="303666" y="3817109"/>
              <a:ext cx="1695905" cy="750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13.4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Stakeholder Engagement</a:t>
              </a:r>
            </a:p>
          </p:txBody>
        </p:sp>
      </p:grpSp>
      <p:sp>
        <p:nvSpPr>
          <p:cNvPr id="91" name="Двойная стрелка влево/вправо 90"/>
          <p:cNvSpPr/>
          <p:nvPr/>
        </p:nvSpPr>
        <p:spPr>
          <a:xfrm>
            <a:off x="1979712" y="3854990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Двойная стрелка влево/вправо 48"/>
          <p:cNvSpPr/>
          <p:nvPr/>
        </p:nvSpPr>
        <p:spPr>
          <a:xfrm rot="16200000">
            <a:off x="3930729" y="5252947"/>
            <a:ext cx="656265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Двойная стрелка влево/вправо 85"/>
          <p:cNvSpPr/>
          <p:nvPr/>
        </p:nvSpPr>
        <p:spPr>
          <a:xfrm rot="1876382">
            <a:off x="2174805" y="2498700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913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Группа 44"/>
          <p:cNvGrpSpPr/>
          <p:nvPr/>
        </p:nvGrpSpPr>
        <p:grpSpPr>
          <a:xfrm>
            <a:off x="762167" y="1626062"/>
            <a:ext cx="2662347" cy="2622558"/>
            <a:chOff x="762167" y="1626062"/>
            <a:chExt cx="2662347" cy="2622558"/>
          </a:xfrm>
        </p:grpSpPr>
        <p:sp>
          <p:nvSpPr>
            <p:cNvPr id="46" name="Скругленный прямоугольник 45"/>
            <p:cNvSpPr/>
            <p:nvPr/>
          </p:nvSpPr>
          <p:spPr>
            <a:xfrm>
              <a:off x="803768" y="2004864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Блок-схема: типовой процесс 48"/>
            <p:cNvSpPr/>
            <p:nvPr/>
          </p:nvSpPr>
          <p:spPr>
            <a:xfrm>
              <a:off x="1019792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4.6</a:t>
              </a:r>
            </a:p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 Project or Phase</a:t>
              </a:r>
              <a:endParaRPr lang="uk-UA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" name="Группа 50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52" name="Овал 51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Равнобедренный треугольник 52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5" name="Двойная стрелка влево/вправо 54"/>
          <p:cNvSpPr/>
          <p:nvPr/>
        </p:nvSpPr>
        <p:spPr>
          <a:xfrm>
            <a:off x="3779912" y="2589813"/>
            <a:ext cx="1482736" cy="67792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5493388" y="1988840"/>
            <a:ext cx="2592288" cy="1640159"/>
            <a:chOff x="5493388" y="1988840"/>
            <a:chExt cx="2592288" cy="1640159"/>
          </a:xfrm>
        </p:grpSpPr>
        <p:sp>
          <p:nvSpPr>
            <p:cNvPr id="54" name="Скругленный прямоугольник 53"/>
            <p:cNvSpPr/>
            <p:nvPr/>
          </p:nvSpPr>
          <p:spPr>
            <a:xfrm>
              <a:off x="5493388" y="1988840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Procurement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Блок-схема: типовой процесс 70"/>
            <p:cNvSpPr/>
            <p:nvPr/>
          </p:nvSpPr>
          <p:spPr>
            <a:xfrm>
              <a:off x="5694696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12.4</a:t>
              </a:r>
            </a:p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 Procurements</a:t>
              </a:r>
              <a:endParaRPr lang="uk-UA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Группа 24"/>
          <p:cNvGrpSpPr/>
          <p:nvPr/>
        </p:nvGrpSpPr>
        <p:grpSpPr>
          <a:xfrm rot="9135672">
            <a:off x="4455930" y="5425009"/>
            <a:ext cx="5333199" cy="1901018"/>
            <a:chOff x="1916918" y="1858039"/>
            <a:chExt cx="5333199" cy="1901018"/>
          </a:xfrm>
        </p:grpSpPr>
        <p:sp>
          <p:nvSpPr>
            <p:cNvPr id="19" name="Знак запрета 4"/>
            <p:cNvSpPr/>
            <p:nvPr/>
          </p:nvSpPr>
          <p:spPr>
            <a:xfrm>
              <a:off x="2699792" y="2268488"/>
              <a:ext cx="1440160" cy="1368152"/>
            </a:xfrm>
            <a:prstGeom prst="noSmoking">
              <a:avLst/>
            </a:prstGeom>
            <a:solidFill>
              <a:srgbClr val="FFC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Овал 5"/>
            <p:cNvSpPr/>
            <p:nvPr/>
          </p:nvSpPr>
          <p:spPr>
            <a:xfrm>
              <a:off x="2699792" y="2268488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Кольцо 6"/>
            <p:cNvSpPr/>
            <p:nvPr/>
          </p:nvSpPr>
          <p:spPr>
            <a:xfrm>
              <a:off x="5098058" y="1935280"/>
              <a:ext cx="1440160" cy="1368152"/>
            </a:xfrm>
            <a:prstGeom prst="donut">
              <a:avLst/>
            </a:prstGeom>
            <a:solidFill>
              <a:srgbClr val="7030A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Овал 7"/>
            <p:cNvSpPr/>
            <p:nvPr/>
          </p:nvSpPr>
          <p:spPr>
            <a:xfrm>
              <a:off x="5098058" y="1935280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Кольцо 12"/>
            <p:cNvSpPr/>
            <p:nvPr/>
          </p:nvSpPr>
          <p:spPr>
            <a:xfrm>
              <a:off x="4260718" y="2815743"/>
              <a:ext cx="848994" cy="820897"/>
            </a:xfrm>
            <a:prstGeom prst="donut">
              <a:avLst/>
            </a:prstGeom>
            <a:solidFill>
              <a:srgbClr val="C00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Овал 13"/>
            <p:cNvSpPr/>
            <p:nvPr/>
          </p:nvSpPr>
          <p:spPr>
            <a:xfrm>
              <a:off x="4260718" y="2815743"/>
              <a:ext cx="848994" cy="820897"/>
            </a:xfrm>
            <a:prstGeom prst="ellipse">
              <a:avLst/>
            </a:prstGeom>
            <a:noFill/>
            <a:ln w="2159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Кольцо 15"/>
            <p:cNvSpPr/>
            <p:nvPr/>
          </p:nvSpPr>
          <p:spPr>
            <a:xfrm rot="20941851">
              <a:off x="1916918" y="1858040"/>
              <a:ext cx="848994" cy="820897"/>
            </a:xfrm>
            <a:prstGeom prst="donut">
              <a:avLst/>
            </a:prstGeom>
            <a:solidFill>
              <a:srgbClr val="00B05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Овал 16"/>
            <p:cNvSpPr/>
            <p:nvPr/>
          </p:nvSpPr>
          <p:spPr>
            <a:xfrm rot="20941851">
              <a:off x="1916918" y="185804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Кольцо 18"/>
            <p:cNvSpPr/>
            <p:nvPr/>
          </p:nvSpPr>
          <p:spPr>
            <a:xfrm>
              <a:off x="6401123" y="2938160"/>
              <a:ext cx="848994" cy="820897"/>
            </a:xfrm>
            <a:prstGeom prst="donut">
              <a:avLst/>
            </a:prstGeom>
            <a:solidFill>
              <a:srgbClr val="00B0F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Овал 19"/>
            <p:cNvSpPr/>
            <p:nvPr/>
          </p:nvSpPr>
          <p:spPr>
            <a:xfrm>
              <a:off x="6401123" y="293816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Кольцо 22"/>
            <p:cNvSpPr/>
            <p:nvPr/>
          </p:nvSpPr>
          <p:spPr>
            <a:xfrm>
              <a:off x="4139952" y="1858039"/>
              <a:ext cx="848994" cy="820897"/>
            </a:xfrm>
            <a:prstGeom prst="donut">
              <a:avLst/>
            </a:prstGeom>
            <a:solidFill>
              <a:srgbClr val="0070C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Овал 23"/>
            <p:cNvSpPr/>
            <p:nvPr/>
          </p:nvSpPr>
          <p:spPr>
            <a:xfrm>
              <a:off x="4139952" y="1858039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68277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48015792"/>
              </p:ext>
            </p:extLst>
          </p:nvPr>
        </p:nvGraphicFramePr>
        <p:xfrm>
          <a:off x="107504" y="1264715"/>
          <a:ext cx="14545620" cy="3475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944216"/>
                <a:gridCol w="1512168"/>
                <a:gridCol w="1656184"/>
                <a:gridCol w="1368152"/>
                <a:gridCol w="936104"/>
                <a:gridCol w="936104"/>
                <a:gridCol w="936104"/>
                <a:gridCol w="1368152"/>
                <a:gridCol w="1080120"/>
                <a:gridCol w="1080124"/>
              </a:tblGrid>
              <a:tr h="0"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4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Integration</a:t>
                      </a: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5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Scope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6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Time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7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Cost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8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Quality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9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HR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10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Communi-cations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11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Risk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12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Procurement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13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Stakeholder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Initiating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Dev charter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Identify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Planning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Dev</a:t>
                      </a:r>
                      <a:r>
                        <a:rPr lang="en-US" sz="1100" baseline="0" dirty="0" smtClean="0">
                          <a:latin typeface="+mn-lt"/>
                        </a:rPr>
                        <a:t> PM 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Collect requirements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Define scope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Create WBS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 schedule</a:t>
                      </a:r>
                      <a:r>
                        <a:rPr lang="en-US" sz="1100" baseline="0" dirty="0" smtClean="0">
                          <a:latin typeface="+mn-lt"/>
                        </a:rPr>
                        <a:t>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mng</a:t>
                      </a:r>
                      <a:endParaRPr lang="en-US" sz="1100" baseline="0" dirty="0" smtClean="0">
                        <a:latin typeface="+mn-lt"/>
                      </a:endParaRPr>
                    </a:p>
                    <a:p>
                      <a:r>
                        <a:rPr lang="en-US" sz="1100" baseline="0" dirty="0" smtClean="0">
                          <a:latin typeface="+mn-lt"/>
                        </a:rPr>
                        <a:t>Def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act’v</a:t>
                      </a:r>
                      <a:endParaRPr lang="en-US" sz="1100" baseline="0" dirty="0" smtClean="0">
                        <a:latin typeface="+mn-lt"/>
                      </a:endParaRPr>
                    </a:p>
                    <a:p>
                      <a:r>
                        <a:rPr lang="en-US" sz="1100" baseline="0" dirty="0" smtClean="0">
                          <a:latin typeface="+mn-lt"/>
                        </a:rPr>
                        <a:t>Sequence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act’v</a:t>
                      </a:r>
                      <a:endParaRPr lang="en-US" sz="1100" baseline="0" dirty="0" smtClean="0">
                        <a:latin typeface="+mn-lt"/>
                      </a:endParaRPr>
                    </a:p>
                    <a:p>
                      <a:r>
                        <a:rPr lang="en-US" sz="1100" baseline="0" dirty="0" err="1" smtClean="0">
                          <a:latin typeface="+mn-lt"/>
                        </a:rPr>
                        <a:t>Estim</a:t>
                      </a:r>
                      <a:r>
                        <a:rPr lang="en-US" sz="1100" baseline="0" dirty="0" smtClean="0">
                          <a:latin typeface="+mn-lt"/>
                        </a:rPr>
                        <a:t>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act’v</a:t>
                      </a:r>
                      <a:r>
                        <a:rPr lang="en-US" sz="1100" baseline="0" dirty="0" smtClean="0">
                          <a:latin typeface="+mn-lt"/>
                        </a:rPr>
                        <a:t> resources</a:t>
                      </a:r>
                    </a:p>
                    <a:p>
                      <a:r>
                        <a:rPr lang="en-US" sz="1100" baseline="0" dirty="0" err="1" smtClean="0">
                          <a:latin typeface="+mn-lt"/>
                        </a:rPr>
                        <a:t>Estim</a:t>
                      </a:r>
                      <a:r>
                        <a:rPr lang="en-US" sz="1100" baseline="0" dirty="0" smtClean="0">
                          <a:latin typeface="+mn-lt"/>
                        </a:rPr>
                        <a:t>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act’v</a:t>
                      </a:r>
                      <a:r>
                        <a:rPr lang="en-US" sz="1100" baseline="0" dirty="0" smtClean="0">
                          <a:latin typeface="+mn-lt"/>
                        </a:rPr>
                        <a:t> durations</a:t>
                      </a:r>
                    </a:p>
                    <a:p>
                      <a:r>
                        <a:rPr lang="en-US" sz="1100" baseline="0" dirty="0" smtClean="0">
                          <a:latin typeface="+mn-lt"/>
                        </a:rPr>
                        <a:t>Dev schedule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Estimate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Determine budget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Identify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Quali</a:t>
                      </a:r>
                      <a:r>
                        <a:rPr lang="en-US" sz="1100" dirty="0" smtClean="0">
                          <a:latin typeface="+mn-lt"/>
                        </a:rPr>
                        <a:t> RA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Quanti</a:t>
                      </a:r>
                      <a:r>
                        <a:rPr lang="en-US" sz="1100" dirty="0" smtClean="0">
                          <a:latin typeface="+mn-lt"/>
                        </a:rPr>
                        <a:t> RA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Plan risk responses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Executing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Direct &amp; manage </a:t>
                      </a:r>
                      <a:r>
                        <a:rPr lang="en-US" sz="1100" dirty="0" err="1" smtClean="0">
                          <a:latin typeface="+mn-lt"/>
                        </a:rPr>
                        <a:t>prj</a:t>
                      </a:r>
                      <a:r>
                        <a:rPr lang="en-US" sz="1100" dirty="0" smtClean="0">
                          <a:latin typeface="+mn-lt"/>
                        </a:rPr>
                        <a:t> work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Validate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Perform Q assurance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Acquire PT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Develop PT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Manage PT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Manage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Conduct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Manage SH engagement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+mn-lt"/>
                        </a:rPr>
                        <a:t>M&amp;C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M&amp;C </a:t>
                      </a:r>
                      <a:r>
                        <a:rPr lang="en-US" sz="1100" dirty="0" err="1" smtClean="0">
                          <a:latin typeface="+mn-lt"/>
                        </a:rPr>
                        <a:t>prj</a:t>
                      </a:r>
                      <a:r>
                        <a:rPr lang="en-US" sz="1100" dirty="0" smtClean="0">
                          <a:latin typeface="+mn-lt"/>
                        </a:rPr>
                        <a:t> work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 schedule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 SH engagement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Close </a:t>
                      </a:r>
                      <a:r>
                        <a:rPr lang="en-US" sz="1100" dirty="0" err="1" smtClean="0">
                          <a:latin typeface="+mn-lt"/>
                        </a:rPr>
                        <a:t>prj</a:t>
                      </a:r>
                      <a:r>
                        <a:rPr lang="en-US" sz="1100" dirty="0" smtClean="0">
                          <a:latin typeface="+mn-lt"/>
                        </a:rPr>
                        <a:t> or phase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</a:tbl>
          </a:graphicData>
        </a:graphic>
      </p:graphicFrame>
      <p:graphicFrame>
        <p:nvGraphicFramePr>
          <p:cNvPr id="41" name="Таблица 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78830796"/>
              </p:ext>
            </p:extLst>
          </p:nvPr>
        </p:nvGraphicFramePr>
        <p:xfrm>
          <a:off x="-36512" y="1268760"/>
          <a:ext cx="1892910" cy="3475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82"/>
                <a:gridCol w="289828"/>
              </a:tblGrid>
              <a:tr h="0">
                <a:tc>
                  <a:txBody>
                    <a:bodyPr/>
                    <a:lstStyle/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132214" marR="132214" marT="66107" marB="66107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Initiating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Planning</a:t>
                      </a: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Executing</a:t>
                      </a: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+mn-lt"/>
                        </a:rPr>
                        <a:t>M&amp;C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53142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-0.68507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2906175"/>
              </p:ext>
            </p:extLst>
          </p:nvPr>
        </p:nvGraphicFramePr>
        <p:xfrm>
          <a:off x="107504" y="1264715"/>
          <a:ext cx="7128796" cy="3338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936104"/>
                <a:gridCol w="936104"/>
                <a:gridCol w="1368152"/>
                <a:gridCol w="1080120"/>
                <a:gridCol w="1080124"/>
              </a:tblGrid>
              <a:tr h="0"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9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HR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10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Communi-cations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11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Risk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12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Procurement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13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Stakeholder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Initiating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Identify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Planning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Identify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Quali</a:t>
                      </a:r>
                      <a:r>
                        <a:rPr lang="en-US" sz="1100" dirty="0" smtClean="0">
                          <a:latin typeface="+mn-lt"/>
                        </a:rPr>
                        <a:t> RA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Quanti</a:t>
                      </a:r>
                      <a:r>
                        <a:rPr lang="en-US" sz="1100" dirty="0" smtClean="0">
                          <a:latin typeface="+mn-lt"/>
                        </a:rPr>
                        <a:t> RA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Plan risk responses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Executing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Acquire PT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Develop PT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Manage PT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Manage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Conduct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Manage SH engagement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+mn-lt"/>
                        </a:rPr>
                        <a:t>M&amp;C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 SH engagement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Closing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16822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list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1016822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sources</a:t>
            </a:r>
            <a:endParaRPr lang="uk-UA" dirty="0"/>
          </a:p>
        </p:txBody>
      </p:sp>
      <p:sp>
        <p:nvSpPr>
          <p:cNvPr id="4" name="Rectangle 3"/>
          <p:cNvSpPr/>
          <p:nvPr/>
        </p:nvSpPr>
        <p:spPr>
          <a:xfrm>
            <a:off x="457200" y="1196752"/>
            <a:ext cx="8075240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Guide to the Project Management Body of Knowledge, 5</a:t>
            </a:r>
            <a:r>
              <a:rPr lang="en-US" baseline="30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ed. © PMI</a:t>
            </a:r>
          </a:p>
          <a:p>
            <a:pPr marL="34290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 to the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PMBoK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(4</a:t>
            </a:r>
            <a:r>
              <a:rPr lang="en-US" baseline="30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ed.) © </a:t>
            </a:r>
            <a:r>
              <a:rPr lang="ru-RU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2009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Jag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Venugopal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http://www.pmi.org/</a:t>
            </a:r>
            <a:endParaRPr lang="en-GB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endParaRPr lang="en-GB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http://www.projectmanagement.com/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uk-UA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6822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376772"/>
            <a:ext cx="9144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 smtClean="0">
                <a:solidFill>
                  <a:srgbClr val="0070C0"/>
                </a:solidFill>
                <a:latin typeface="Century Gothic" pitchFamily="34" charset="0"/>
              </a:rPr>
              <a:t>Q&amp;A</a:t>
            </a:r>
            <a:endParaRPr lang="en-GB" sz="16600" b="1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sp>
        <p:nvSpPr>
          <p:cNvPr id="6" name="Прямоугольник 10"/>
          <p:cNvSpPr/>
          <p:nvPr/>
        </p:nvSpPr>
        <p:spPr>
          <a:xfrm>
            <a:off x="457200" y="4401108"/>
            <a:ext cx="3502732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got any questions?</a:t>
            </a:r>
          </a:p>
          <a:p>
            <a:pPr algn="just"/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Please, feel free contacting me</a:t>
            </a:r>
          </a:p>
          <a:p>
            <a:pPr algn="just"/>
            <a:r>
              <a:rPr lang="en-US" sz="1400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oleksiy.rudenko@gmail.com</a:t>
            </a:r>
            <a:endParaRPr lang="en-US" sz="1400" noProof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6822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Author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067944" y="980728"/>
            <a:ext cx="4618856" cy="4896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 expertise:</a:t>
            </a:r>
          </a:p>
          <a:p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development</a:t>
            </a:r>
          </a:p>
          <a:p>
            <a:endParaRPr lang="en-US" sz="15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Areas of specific expertise:</a:t>
            </a:r>
          </a:p>
          <a:p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PM, Leadership, CRM, IT, Insurance</a:t>
            </a:r>
          </a:p>
          <a:p>
            <a:endParaRPr lang="en-US" sz="15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related experience:</a:t>
            </a:r>
          </a:p>
          <a:p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Project/program sponsor, manager, contributor, team member.</a:t>
            </a:r>
          </a:p>
          <a:p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Managed, supervised, mentored dozens of projects of different scales.</a:t>
            </a:r>
          </a:p>
          <a:p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Implemented </a:t>
            </a:r>
            <a:r>
              <a:rPr lang="en-US" sz="15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tiny projects.</a:t>
            </a:r>
          </a:p>
          <a:p>
            <a:endParaRPr lang="en-US" sz="15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projects completed per area of expertise:</a:t>
            </a:r>
          </a:p>
          <a:p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development, Sales development / management / quality, CRM, Operational Excellence, Unification / Standardization</a:t>
            </a:r>
          </a:p>
          <a:p>
            <a:endParaRPr lang="en-US" sz="15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Latest employments:</a:t>
            </a:r>
          </a:p>
          <a:p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UNIQA Insurance Group member company</a:t>
            </a:r>
          </a:p>
          <a:p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August 2009</a:t>
            </a:r>
            <a:endParaRPr lang="uk-UA" sz="15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16530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3457" y="6165304"/>
            <a:ext cx="5010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“Efficient tuition is reinforced with practical tools.”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“Every project must include IT-related component.”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29208" y="4545124"/>
            <a:ext cx="2530624" cy="129614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Oleksiy Rudenko</a:t>
            </a:r>
          </a:p>
          <a:p>
            <a:pPr algn="just"/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LL.M., M.Ec.</a:t>
            </a:r>
          </a:p>
          <a:p>
            <a:pPr algn="just"/>
            <a:endParaRPr lang="en-US" noProof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oleksiy.rudenko@gmail.com</a:t>
            </a:r>
            <a:endParaRPr lang="en-US" sz="1400" noProof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D:\prj\_under-development\_tpl\Rudenko-150417-x6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52736"/>
            <a:ext cx="2386608" cy="33005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97228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the </a:t>
            </a:r>
            <a:r>
              <a:rPr lang="en-US" dirty="0" err="1" smtClean="0"/>
              <a:t>PMBoK</a:t>
            </a:r>
            <a:r>
              <a:rPr lang="en-US" dirty="0" smtClean="0"/>
              <a:t> Guide Is and Isn’t</a:t>
            </a:r>
            <a:endParaRPr lang="uk-UA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14652" y="1190360"/>
            <a:ext cx="309634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491880" y="1181797"/>
            <a:ext cx="309634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14652" y="1789763"/>
            <a:ext cx="3096344" cy="1246553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generic framework for all project activities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way to standardize the meanings of all PM terms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491880" y="1822407"/>
            <a:ext cx="3096344" cy="121390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PM methodology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 to SW dev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prescriptive guide on how to manage projects</a:t>
            </a:r>
          </a:p>
        </p:txBody>
      </p:sp>
      <p:sp>
        <p:nvSpPr>
          <p:cNvPr id="12" name="Скругленная прямоугольная выноска 11"/>
          <p:cNvSpPr/>
          <p:nvPr/>
        </p:nvSpPr>
        <p:spPr>
          <a:xfrm>
            <a:off x="6804248" y="1897774"/>
            <a:ext cx="1890224" cy="1030530"/>
          </a:xfrm>
          <a:prstGeom prst="wedgeRoundRectCallout">
            <a:avLst>
              <a:gd name="adj1" fmla="val -75805"/>
              <a:gd name="adj2" fmla="val -1417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customize it for your Software Development Life Cycle (SDLC)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Группа 24"/>
          <p:cNvGrpSpPr/>
          <p:nvPr/>
        </p:nvGrpSpPr>
        <p:grpSpPr>
          <a:xfrm rot="8062538">
            <a:off x="5421815" y="5373281"/>
            <a:ext cx="5333199" cy="1901018"/>
            <a:chOff x="1916918" y="1858039"/>
            <a:chExt cx="5333199" cy="1901018"/>
          </a:xfrm>
        </p:grpSpPr>
        <p:sp>
          <p:nvSpPr>
            <p:cNvPr id="9" name="Знак запрета 4"/>
            <p:cNvSpPr/>
            <p:nvPr/>
          </p:nvSpPr>
          <p:spPr>
            <a:xfrm>
              <a:off x="2699792" y="2268488"/>
              <a:ext cx="1440160" cy="1368152"/>
            </a:xfrm>
            <a:prstGeom prst="noSmoking">
              <a:avLst/>
            </a:prstGeom>
            <a:solidFill>
              <a:srgbClr val="FFC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Овал 5"/>
            <p:cNvSpPr/>
            <p:nvPr/>
          </p:nvSpPr>
          <p:spPr>
            <a:xfrm>
              <a:off x="2699792" y="2268488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Кольцо 6"/>
            <p:cNvSpPr/>
            <p:nvPr/>
          </p:nvSpPr>
          <p:spPr>
            <a:xfrm>
              <a:off x="5098058" y="1935280"/>
              <a:ext cx="1440160" cy="1368152"/>
            </a:xfrm>
            <a:prstGeom prst="donut">
              <a:avLst/>
            </a:prstGeom>
            <a:solidFill>
              <a:srgbClr val="7030A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Овал 7"/>
            <p:cNvSpPr/>
            <p:nvPr/>
          </p:nvSpPr>
          <p:spPr>
            <a:xfrm>
              <a:off x="5098058" y="1935280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Кольцо 12"/>
            <p:cNvSpPr/>
            <p:nvPr/>
          </p:nvSpPr>
          <p:spPr>
            <a:xfrm>
              <a:off x="4260718" y="2815743"/>
              <a:ext cx="848994" cy="820897"/>
            </a:xfrm>
            <a:prstGeom prst="donut">
              <a:avLst/>
            </a:prstGeom>
            <a:solidFill>
              <a:srgbClr val="C00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Овал 13"/>
            <p:cNvSpPr/>
            <p:nvPr/>
          </p:nvSpPr>
          <p:spPr>
            <a:xfrm>
              <a:off x="4260718" y="2815743"/>
              <a:ext cx="848994" cy="820897"/>
            </a:xfrm>
            <a:prstGeom prst="ellipse">
              <a:avLst/>
            </a:prstGeom>
            <a:noFill/>
            <a:ln w="2159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Кольцо 15"/>
            <p:cNvSpPr/>
            <p:nvPr/>
          </p:nvSpPr>
          <p:spPr>
            <a:xfrm rot="20941851">
              <a:off x="1916918" y="1858040"/>
              <a:ext cx="848994" cy="820897"/>
            </a:xfrm>
            <a:prstGeom prst="donut">
              <a:avLst/>
            </a:prstGeom>
            <a:solidFill>
              <a:srgbClr val="00B05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 rot="20941851">
              <a:off x="1916918" y="185804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Кольцо 18"/>
            <p:cNvSpPr/>
            <p:nvPr/>
          </p:nvSpPr>
          <p:spPr>
            <a:xfrm>
              <a:off x="6401123" y="2938160"/>
              <a:ext cx="848994" cy="820897"/>
            </a:xfrm>
            <a:prstGeom prst="donut">
              <a:avLst/>
            </a:prstGeom>
            <a:solidFill>
              <a:srgbClr val="00B0F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Овал 19"/>
            <p:cNvSpPr/>
            <p:nvPr/>
          </p:nvSpPr>
          <p:spPr>
            <a:xfrm>
              <a:off x="6401123" y="293816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Кольцо 22"/>
            <p:cNvSpPr/>
            <p:nvPr/>
          </p:nvSpPr>
          <p:spPr>
            <a:xfrm>
              <a:off x="4139952" y="1858039"/>
              <a:ext cx="848994" cy="820897"/>
            </a:xfrm>
            <a:prstGeom prst="donut">
              <a:avLst/>
            </a:prstGeom>
            <a:solidFill>
              <a:srgbClr val="0070C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Овал 23"/>
            <p:cNvSpPr/>
            <p:nvPr/>
          </p:nvSpPr>
          <p:spPr>
            <a:xfrm>
              <a:off x="4139952" y="1858039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9441927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36"/>
          <p:cNvSpPr/>
          <p:nvPr/>
        </p:nvSpPr>
        <p:spPr>
          <a:xfrm>
            <a:off x="248650" y="5805264"/>
            <a:ext cx="1947086" cy="864096"/>
          </a:xfrm>
          <a:prstGeom prst="roundRect">
            <a:avLst>
              <a:gd name="adj" fmla="val 503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Shortenings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Baseline Definitions</a:t>
            </a:r>
            <a:endParaRPr lang="uk-UA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76642" y="1152158"/>
            <a:ext cx="278881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Management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6642" y="1704495"/>
            <a:ext cx="2788814" cy="1508481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of knowledge, skills, tools and techniques to project activities to meet project requirements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6642" y="3303983"/>
            <a:ext cx="2788814" cy="2357265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Composed of 5 processes: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and Controlling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084168" y="1150019"/>
            <a:ext cx="278881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 Management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084168" y="1702356"/>
            <a:ext cx="2788814" cy="2156553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of projects or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Grouped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Facilitate effective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strategic business objective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084168" y="4002925"/>
            <a:ext cx="2788814" cy="1648544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 within a portfolio may not have interdependencies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131840" y="1150019"/>
            <a:ext cx="278881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Management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131840" y="1702356"/>
            <a:ext cx="2788814" cy="2189524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of related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 in a coordinated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benefits and control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131840" y="4002925"/>
            <a:ext cx="2788814" cy="1648544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 within a program will have interdependencies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Скругленный прямоугольник 36"/>
          <p:cNvSpPr/>
          <p:nvPr/>
        </p:nvSpPr>
        <p:spPr>
          <a:xfrm>
            <a:off x="248650" y="6021288"/>
            <a:ext cx="1947086" cy="792088"/>
          </a:xfrm>
          <a:prstGeom prst="round2SameRect">
            <a:avLst>
              <a:gd name="adj1" fmla="val 0"/>
              <a:gd name="adj2" fmla="val 878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Manager</a:t>
            </a:r>
            <a:endParaRPr lang="ru-RU" sz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Portfolio Manager </a:t>
            </a:r>
          </a:p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program</a:t>
            </a:r>
          </a:p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prj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project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2865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Baseline Definitions</a:t>
            </a:r>
            <a:endParaRPr lang="uk-UA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331640" y="969269"/>
            <a:ext cx="250825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331640" y="1326911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 objectives. Scope is progressively elaborated throughout project lifecycle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516216" y="965286"/>
            <a:ext cx="250825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Portfolios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923928" y="969269"/>
            <a:ext cx="250825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Programs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19528" y="1326910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19528" y="2224913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19528" y="3122916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19528" y="4020919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uk-UA" sz="12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19528" y="4918922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19528" y="5816925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918814" y="1326911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scope &amp; provide more significant benefits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6516216" y="1326911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 business scope that changes with the strategic goals of organization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331640" y="2224913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are expected and PMs implement processes to keep change managed &amp; controlled</a:t>
            </a:r>
            <a:endParaRPr lang="uk-UA" sz="125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923928" y="2224913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expects change from both inside &amp; outside and is prepared to manage it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6516216" y="2224913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continually monitors change in broader environment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331640" y="3122916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progressively &amp; constantly elaborates high-level information into detailed plans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918814" y="3122916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develops the overall program plan and creates high-level plans to guide detailed planning at component level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516216" y="3122916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creates and maintains processes and communication re aggregate portfolio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331640" y="4035098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manages the project team to meet the project objectives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3923928" y="4035098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manages </a:t>
            </a:r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staff and PMs; provides vision &amp; overall leadership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6516216" y="4020919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manages and coordinates portfolio management staff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331640" y="4918922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by product and project quality, timeliness, budget compliance, &amp; customer satisfaction degree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3918814" y="4918922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by degree to which the program satisfies needs and benefits it was undertaken for</a:t>
            </a:r>
            <a:endParaRPr lang="uk-UA" sz="125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516216" y="4919666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in terms of aggregate performance of portfolio components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331640" y="5816925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monitors and controls the work of producing products, services &amp; results the project was undertaken for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3923928" y="5816925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monitors the progress of </a:t>
            </a: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components to ensure overall goals, schedules, budget, and benefits of the </a:t>
            </a: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met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516216" y="5816925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monitors aggregate performance and value indicators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4325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Скругленный прямоугольник 15"/>
          <p:cNvSpPr/>
          <p:nvPr/>
        </p:nvSpPr>
        <p:spPr>
          <a:xfrm>
            <a:off x="1818151" y="1268760"/>
            <a:ext cx="4249365" cy="2451845"/>
          </a:xfrm>
          <a:prstGeom prst="roundRect">
            <a:avLst>
              <a:gd name="adj" fmla="val 504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&amp; Controlling *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PM Processes</a:t>
            </a:r>
            <a:endParaRPr lang="uk-UA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539552" y="2126911"/>
            <a:ext cx="1368152" cy="8873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 *</a:t>
            </a:r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Арка 7"/>
          <p:cNvSpPr/>
          <p:nvPr/>
        </p:nvSpPr>
        <p:spPr>
          <a:xfrm rot="16200000">
            <a:off x="2691159" y="1637930"/>
            <a:ext cx="1601441" cy="1872208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Равнобедренный треугольник 8"/>
          <p:cNvSpPr/>
          <p:nvPr/>
        </p:nvSpPr>
        <p:spPr>
          <a:xfrm rot="5400000">
            <a:off x="3194504" y="1721377"/>
            <a:ext cx="822001" cy="49283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Арка 10"/>
          <p:cNvSpPr/>
          <p:nvPr/>
        </p:nvSpPr>
        <p:spPr>
          <a:xfrm rot="5400000">
            <a:off x="3051200" y="1637433"/>
            <a:ext cx="1601441" cy="1872208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Равнобедренный треугольник 12"/>
          <p:cNvSpPr/>
          <p:nvPr/>
        </p:nvSpPr>
        <p:spPr>
          <a:xfrm rot="16200000">
            <a:off x="3338519" y="2945512"/>
            <a:ext cx="822001" cy="49283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Стрелка вправо 14"/>
          <p:cNvSpPr/>
          <p:nvPr/>
        </p:nvSpPr>
        <p:spPr>
          <a:xfrm>
            <a:off x="5940152" y="2126414"/>
            <a:ext cx="1296144" cy="8873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 *</a:t>
            </a:r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906340" y="2348241"/>
            <a:ext cx="1008112" cy="4175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*</a:t>
            </a:r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4499992" y="2132951"/>
            <a:ext cx="1440160" cy="8873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 *</a:t>
            </a:r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953548" y="3338253"/>
            <a:ext cx="1190452" cy="332656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processes</a:t>
            </a:r>
            <a:endParaRPr lang="uk-UA" sz="12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1575555" y="4114795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Скругленный прямоугольник 17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Стрелка вправо 18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Арка 19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Равнобедренный треугольник 20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Арка 21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Равнобедренный треугольник 22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Стрелка вправо 23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Стрелка вправо 25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Скругленный прямоугольник 27"/>
          <p:cNvSpPr/>
          <p:nvPr/>
        </p:nvSpPr>
        <p:spPr>
          <a:xfrm>
            <a:off x="179512" y="3789040"/>
            <a:ext cx="878497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 to SDLC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79512" y="4221088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79512" y="4653136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179512" y="5085184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79512" y="5517232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79512" y="5949280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QA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79512" y="6381328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79512" y="897260"/>
            <a:ext cx="878497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Process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2218049" y="4453248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Скругленный прямоугольник 5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Стрелка вправо 5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Арка 5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Равнобедренный треугольник 5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Арка 6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Равнобедренный треугольник 6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Стрелка вправо 6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Стрелка вправо 6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Группа 65"/>
          <p:cNvGrpSpPr/>
          <p:nvPr/>
        </p:nvGrpSpPr>
        <p:grpSpPr>
          <a:xfrm>
            <a:off x="2860543" y="4791701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Стрелка вправо 6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Арка 6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Равнобедренный треугольник 6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Арка 7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Равнобедренный треугольник 7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Стрелка вправо 7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Прямоугольник 7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Стрелка вправо 7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Группа 75"/>
          <p:cNvGrpSpPr/>
          <p:nvPr/>
        </p:nvGrpSpPr>
        <p:grpSpPr>
          <a:xfrm>
            <a:off x="3503037" y="5130154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Скругленный прямоугольник 7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Стрелка вправо 7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Арка 7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Равнобедренный треугольник 7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Арка 8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Равнобедренный треугольник 8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Стрелка вправо 8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Прямоугольник 8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Стрелка вправо 8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Группа 85"/>
          <p:cNvGrpSpPr/>
          <p:nvPr/>
        </p:nvGrpSpPr>
        <p:grpSpPr>
          <a:xfrm>
            <a:off x="4145531" y="5468607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Скругленный прямоугольник 8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Стрелка вправо 8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Арка 8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Равнобедренный треугольник 8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Арка 9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Равнобедренный треугольник 9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Стрелка вправо 9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Стрелка вправо 9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Группа 95"/>
          <p:cNvGrpSpPr/>
          <p:nvPr/>
        </p:nvGrpSpPr>
        <p:grpSpPr>
          <a:xfrm>
            <a:off x="4788024" y="5807061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Скругленный прямоугольник 9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Стрелка вправо 9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Арка 9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Равнобедренный треугольник 9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Арка 10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Равнобедренный треугольник 10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Стрелка вправо 10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Прямоугольник 10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Стрелка вправо 10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Группа 24"/>
          <p:cNvGrpSpPr/>
          <p:nvPr/>
        </p:nvGrpSpPr>
        <p:grpSpPr>
          <a:xfrm rot="11764593">
            <a:off x="7755268" y="6182495"/>
            <a:ext cx="5333199" cy="1901018"/>
            <a:chOff x="1916918" y="1858039"/>
            <a:chExt cx="5333199" cy="1901018"/>
          </a:xfrm>
        </p:grpSpPr>
        <p:sp>
          <p:nvSpPr>
            <p:cNvPr id="107" name="Знак запрета 4"/>
            <p:cNvSpPr/>
            <p:nvPr/>
          </p:nvSpPr>
          <p:spPr>
            <a:xfrm>
              <a:off x="2699792" y="2268488"/>
              <a:ext cx="1440160" cy="1368152"/>
            </a:xfrm>
            <a:prstGeom prst="noSmoking">
              <a:avLst/>
            </a:prstGeom>
            <a:solidFill>
              <a:srgbClr val="FFC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Овал 5"/>
            <p:cNvSpPr/>
            <p:nvPr/>
          </p:nvSpPr>
          <p:spPr>
            <a:xfrm>
              <a:off x="2699792" y="2268488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Кольцо 6"/>
            <p:cNvSpPr/>
            <p:nvPr/>
          </p:nvSpPr>
          <p:spPr>
            <a:xfrm>
              <a:off x="5098058" y="1935280"/>
              <a:ext cx="1440160" cy="1368152"/>
            </a:xfrm>
            <a:prstGeom prst="donut">
              <a:avLst/>
            </a:prstGeom>
            <a:solidFill>
              <a:srgbClr val="7030A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Овал 7"/>
            <p:cNvSpPr/>
            <p:nvPr/>
          </p:nvSpPr>
          <p:spPr>
            <a:xfrm>
              <a:off x="5098058" y="1935280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Кольцо 12"/>
            <p:cNvSpPr/>
            <p:nvPr/>
          </p:nvSpPr>
          <p:spPr>
            <a:xfrm>
              <a:off x="4260718" y="2815743"/>
              <a:ext cx="848994" cy="820897"/>
            </a:xfrm>
            <a:prstGeom prst="donut">
              <a:avLst/>
            </a:prstGeom>
            <a:solidFill>
              <a:srgbClr val="C00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Овал 13"/>
            <p:cNvSpPr/>
            <p:nvPr/>
          </p:nvSpPr>
          <p:spPr>
            <a:xfrm>
              <a:off x="4260718" y="2815743"/>
              <a:ext cx="848994" cy="820897"/>
            </a:xfrm>
            <a:prstGeom prst="ellipse">
              <a:avLst/>
            </a:prstGeom>
            <a:noFill/>
            <a:ln w="2159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Кольцо 15"/>
            <p:cNvSpPr/>
            <p:nvPr/>
          </p:nvSpPr>
          <p:spPr>
            <a:xfrm rot="20941851">
              <a:off x="1916918" y="1858040"/>
              <a:ext cx="848994" cy="820897"/>
            </a:xfrm>
            <a:prstGeom prst="donut">
              <a:avLst/>
            </a:prstGeom>
            <a:solidFill>
              <a:srgbClr val="00B05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Овал 16"/>
            <p:cNvSpPr/>
            <p:nvPr/>
          </p:nvSpPr>
          <p:spPr>
            <a:xfrm rot="20941851">
              <a:off x="1916918" y="185804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Кольцо 18"/>
            <p:cNvSpPr/>
            <p:nvPr/>
          </p:nvSpPr>
          <p:spPr>
            <a:xfrm>
              <a:off x="6401123" y="2938160"/>
              <a:ext cx="848994" cy="820897"/>
            </a:xfrm>
            <a:prstGeom prst="donut">
              <a:avLst/>
            </a:prstGeom>
            <a:solidFill>
              <a:srgbClr val="00B0F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Овал 19"/>
            <p:cNvSpPr/>
            <p:nvPr/>
          </p:nvSpPr>
          <p:spPr>
            <a:xfrm>
              <a:off x="6401123" y="293816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Кольцо 22"/>
            <p:cNvSpPr/>
            <p:nvPr/>
          </p:nvSpPr>
          <p:spPr>
            <a:xfrm>
              <a:off x="4139952" y="1858039"/>
              <a:ext cx="848994" cy="820897"/>
            </a:xfrm>
            <a:prstGeom prst="donut">
              <a:avLst/>
            </a:prstGeom>
            <a:solidFill>
              <a:srgbClr val="0070C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Овал 23"/>
            <p:cNvSpPr/>
            <p:nvPr/>
          </p:nvSpPr>
          <p:spPr>
            <a:xfrm>
              <a:off x="4139952" y="1858039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2977136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PMBoK</a:t>
            </a:r>
            <a:r>
              <a:rPr lang="en-US" dirty="0" smtClean="0"/>
              <a:t> Guide Structure</a:t>
            </a:r>
            <a:endParaRPr lang="uk-UA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79512" y="897260"/>
            <a:ext cx="8784976" cy="5155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 by Knowledge Areas (Subjects of Management)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rather than how project flows 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Скругленный прямоугольник 105"/>
          <p:cNvSpPr/>
          <p:nvPr/>
        </p:nvSpPr>
        <p:spPr>
          <a:xfrm>
            <a:off x="179512" y="1484784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Скругленный прямоугольник 106"/>
          <p:cNvSpPr/>
          <p:nvPr/>
        </p:nvSpPr>
        <p:spPr>
          <a:xfrm>
            <a:off x="3186453" y="1484784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uk-UA" sz="28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Скругленный прямоугольник 107"/>
          <p:cNvSpPr/>
          <p:nvPr/>
        </p:nvSpPr>
        <p:spPr>
          <a:xfrm>
            <a:off x="6175674" y="1484784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Скругленный прямоугольник 108"/>
          <p:cNvSpPr/>
          <p:nvPr/>
        </p:nvSpPr>
        <p:spPr>
          <a:xfrm>
            <a:off x="179512" y="2727485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Скругленный прямоугольник 109"/>
          <p:cNvSpPr/>
          <p:nvPr/>
        </p:nvSpPr>
        <p:spPr>
          <a:xfrm>
            <a:off x="3202508" y="2727485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Скругленный прямоугольник 110"/>
          <p:cNvSpPr/>
          <p:nvPr/>
        </p:nvSpPr>
        <p:spPr>
          <a:xfrm>
            <a:off x="6175674" y="2734234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Скругленный прямоугольник 111"/>
          <p:cNvSpPr/>
          <p:nvPr/>
        </p:nvSpPr>
        <p:spPr>
          <a:xfrm>
            <a:off x="179512" y="3993128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Communications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Скругленный прямоугольник 112"/>
          <p:cNvSpPr/>
          <p:nvPr/>
        </p:nvSpPr>
        <p:spPr>
          <a:xfrm>
            <a:off x="3186453" y="3993128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uk-UA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Скругленный прямоугольник 113"/>
          <p:cNvSpPr/>
          <p:nvPr/>
        </p:nvSpPr>
        <p:spPr>
          <a:xfrm>
            <a:off x="6175674" y="3993128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Procurement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203848" y="5278267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uk-UA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58534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762167" y="1626062"/>
            <a:ext cx="2662347" cy="2622558"/>
            <a:chOff x="762167" y="1626062"/>
            <a:chExt cx="2662347" cy="2622558"/>
          </a:xfrm>
        </p:grpSpPr>
        <p:sp>
          <p:nvSpPr>
            <p:cNvPr id="31" name="Скругленный прямоугольник 30"/>
            <p:cNvSpPr/>
            <p:nvPr/>
          </p:nvSpPr>
          <p:spPr>
            <a:xfrm>
              <a:off x="803768" y="2004864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Блок-схема: типовой процесс 2"/>
            <p:cNvSpPr/>
            <p:nvPr/>
          </p:nvSpPr>
          <p:spPr>
            <a:xfrm>
              <a:off x="1019792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4.1</a:t>
              </a:r>
            </a:p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 Project Charter</a:t>
              </a:r>
              <a:endParaRPr lang="uk-UA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Группа 14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7" name="Овал 6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Равнобедренный треугольник 7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Группа 3"/>
          <p:cNvGrpSpPr/>
          <p:nvPr/>
        </p:nvGrpSpPr>
        <p:grpSpPr>
          <a:xfrm>
            <a:off x="5493388" y="1988840"/>
            <a:ext cx="2592288" cy="1640159"/>
            <a:chOff x="5493388" y="1988840"/>
            <a:chExt cx="2592288" cy="1640159"/>
          </a:xfrm>
        </p:grpSpPr>
        <p:sp>
          <p:nvSpPr>
            <p:cNvPr id="40" name="Скругленный прямоугольник 39"/>
            <p:cNvSpPr/>
            <p:nvPr/>
          </p:nvSpPr>
          <p:spPr>
            <a:xfrm>
              <a:off x="5493388" y="1988840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Stakeholder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Блок-схема: типовой процесс 40"/>
            <p:cNvSpPr/>
            <p:nvPr/>
          </p:nvSpPr>
          <p:spPr>
            <a:xfrm>
              <a:off x="5694696" y="2550741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13.1</a:t>
              </a:r>
            </a:p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Identify Stakeholders</a:t>
              </a:r>
              <a:endParaRPr lang="uk-UA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Двойная стрелка влево/вправо 8"/>
          <p:cNvSpPr/>
          <p:nvPr/>
        </p:nvSpPr>
        <p:spPr>
          <a:xfrm>
            <a:off x="3779912" y="2589813"/>
            <a:ext cx="1482736" cy="67792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163540" y="1484784"/>
            <a:ext cx="2058919" cy="681044"/>
          </a:xfrm>
          <a:prstGeom prst="roundRect">
            <a:avLst>
              <a:gd name="adj" fmla="val 7504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Integration Knowledge Area coordinates and unifies processes from other Knowledge Areas</a:t>
            </a:r>
            <a:endParaRPr lang="uk-UA" sz="700" dirty="0" err="1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323528" y="4788528"/>
            <a:ext cx="1800200" cy="1474830"/>
            <a:chOff x="323528" y="4788528"/>
            <a:chExt cx="1800200" cy="1474830"/>
          </a:xfrm>
        </p:grpSpPr>
        <p:sp>
          <p:nvSpPr>
            <p:cNvPr id="46" name="Скругленный прямоугольник 45"/>
            <p:cNvSpPr/>
            <p:nvPr/>
          </p:nvSpPr>
          <p:spPr>
            <a:xfrm>
              <a:off x="323528" y="4788528"/>
              <a:ext cx="1728192" cy="1466207"/>
            </a:xfrm>
            <a:prstGeom prst="roundRect">
              <a:avLst>
                <a:gd name="adj" fmla="val 5043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Прямоугольник с двумя скругленными соседними углами 48"/>
            <p:cNvSpPr/>
            <p:nvPr/>
          </p:nvSpPr>
          <p:spPr>
            <a:xfrm rot="10800000">
              <a:off x="323528" y="5085184"/>
              <a:ext cx="1728192" cy="1178174"/>
            </a:xfrm>
            <a:prstGeom prst="round2SameRect">
              <a:avLst>
                <a:gd name="adj1" fmla="val 783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528" y="5085184"/>
              <a:ext cx="18002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Project statement of work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Business case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Contract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Enterprise environmental factors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Organizational process assets</a:t>
              </a:r>
              <a:endParaRPr lang="uk-U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2320156" y="4788528"/>
            <a:ext cx="1800200" cy="1474830"/>
            <a:chOff x="323528" y="4788528"/>
            <a:chExt cx="1800200" cy="1474830"/>
          </a:xfrm>
        </p:grpSpPr>
        <p:sp>
          <p:nvSpPr>
            <p:cNvPr id="52" name="Скругленный прямоугольник 51"/>
            <p:cNvSpPr/>
            <p:nvPr/>
          </p:nvSpPr>
          <p:spPr>
            <a:xfrm>
              <a:off x="323528" y="4788528"/>
              <a:ext cx="1728192" cy="1466207"/>
            </a:xfrm>
            <a:prstGeom prst="roundRect">
              <a:avLst>
                <a:gd name="adj" fmla="val 5043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Outputs</a:t>
              </a:r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Прямоугольник с двумя скругленными соседними углами 52"/>
            <p:cNvSpPr/>
            <p:nvPr/>
          </p:nvSpPr>
          <p:spPr>
            <a:xfrm rot="10800000">
              <a:off x="323528" y="5085184"/>
              <a:ext cx="1728192" cy="1178174"/>
            </a:xfrm>
            <a:prstGeom prst="round2SameRect">
              <a:avLst>
                <a:gd name="adj1" fmla="val 783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3528" y="5085184"/>
              <a:ext cx="18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Project charter</a:t>
              </a:r>
            </a:p>
          </p:txBody>
        </p:sp>
      </p:grpSp>
      <p:sp>
        <p:nvSpPr>
          <p:cNvPr id="14" name="Стрелка вправо 13"/>
          <p:cNvSpPr/>
          <p:nvPr/>
        </p:nvSpPr>
        <p:spPr>
          <a:xfrm>
            <a:off x="2051721" y="5301208"/>
            <a:ext cx="268435" cy="5760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4845316" y="4779905"/>
            <a:ext cx="1800200" cy="1474830"/>
            <a:chOff x="323528" y="4788528"/>
            <a:chExt cx="1800200" cy="1474830"/>
          </a:xfrm>
        </p:grpSpPr>
        <p:sp>
          <p:nvSpPr>
            <p:cNvPr id="57" name="Скругленный прямоугольник 56"/>
            <p:cNvSpPr/>
            <p:nvPr/>
          </p:nvSpPr>
          <p:spPr>
            <a:xfrm>
              <a:off x="323528" y="4788528"/>
              <a:ext cx="1728192" cy="1466207"/>
            </a:xfrm>
            <a:prstGeom prst="roundRect">
              <a:avLst>
                <a:gd name="adj" fmla="val 5043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Прямоугольник с двумя скругленными соседними углами 57"/>
            <p:cNvSpPr/>
            <p:nvPr/>
          </p:nvSpPr>
          <p:spPr>
            <a:xfrm rot="10800000">
              <a:off x="323528" y="5085184"/>
              <a:ext cx="1728192" cy="1178174"/>
            </a:xfrm>
            <a:prstGeom prst="round2SameRect">
              <a:avLst>
                <a:gd name="adj1" fmla="val 783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3528" y="5085184"/>
              <a:ext cx="1800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Project charter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Procurement documents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Enterprise environmental factors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Organizational process assets</a:t>
              </a:r>
              <a:endParaRPr lang="uk-U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6841944" y="4779905"/>
            <a:ext cx="1800200" cy="1474830"/>
            <a:chOff x="323528" y="4788528"/>
            <a:chExt cx="1800200" cy="1474830"/>
          </a:xfrm>
        </p:grpSpPr>
        <p:sp>
          <p:nvSpPr>
            <p:cNvPr id="61" name="Скругленный прямоугольник 60"/>
            <p:cNvSpPr/>
            <p:nvPr/>
          </p:nvSpPr>
          <p:spPr>
            <a:xfrm>
              <a:off x="323528" y="4788528"/>
              <a:ext cx="1728192" cy="1466207"/>
            </a:xfrm>
            <a:prstGeom prst="roundRect">
              <a:avLst>
                <a:gd name="adj" fmla="val 5043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Outputs</a:t>
              </a:r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Прямоугольник с двумя скругленными соседними углами 61"/>
            <p:cNvSpPr/>
            <p:nvPr/>
          </p:nvSpPr>
          <p:spPr>
            <a:xfrm rot="10800000">
              <a:off x="323528" y="5085184"/>
              <a:ext cx="1728192" cy="1178174"/>
            </a:xfrm>
            <a:prstGeom prst="round2SameRect">
              <a:avLst>
                <a:gd name="adj1" fmla="val 783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3528" y="5085184"/>
              <a:ext cx="1800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Stakeholder register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Stakeholder management strategy</a:t>
              </a:r>
            </a:p>
          </p:txBody>
        </p:sp>
      </p:grpSp>
      <p:sp>
        <p:nvSpPr>
          <p:cNvPr id="64" name="Стрелка вправо 63"/>
          <p:cNvSpPr/>
          <p:nvPr/>
        </p:nvSpPr>
        <p:spPr>
          <a:xfrm>
            <a:off x="6573509" y="5292585"/>
            <a:ext cx="268435" cy="5760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5807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2844765" y="2708920"/>
            <a:ext cx="2662347" cy="2622558"/>
            <a:chOff x="762167" y="1626062"/>
            <a:chExt cx="2662347" cy="2622558"/>
          </a:xfrm>
        </p:grpSpPr>
        <p:sp>
          <p:nvSpPr>
            <p:cNvPr id="42" name="Скругленный прямоугольник 41"/>
            <p:cNvSpPr/>
            <p:nvPr/>
          </p:nvSpPr>
          <p:spPr>
            <a:xfrm>
              <a:off x="803768" y="2004864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Блок-схема: типовой процесс 43"/>
            <p:cNvSpPr/>
            <p:nvPr/>
          </p:nvSpPr>
          <p:spPr>
            <a:xfrm>
              <a:off x="1019792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4.2</a:t>
              </a:r>
            </a:p>
            <a:p>
              <a:pPr algn="ctr"/>
              <a:r>
                <a:rPr lang="en-US" sz="15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 Project Management Plan</a:t>
              </a:r>
              <a:endParaRPr lang="uk-UA" sz="15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Группа 44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47" name="Овал 46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Равнобедренный треугольник 47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Группа 7"/>
          <p:cNvGrpSpPr/>
          <p:nvPr/>
        </p:nvGrpSpPr>
        <p:grpSpPr>
          <a:xfrm>
            <a:off x="6300192" y="3954408"/>
            <a:ext cx="2592288" cy="1068694"/>
            <a:chOff x="6300192" y="3954408"/>
            <a:chExt cx="2592288" cy="1068694"/>
          </a:xfrm>
        </p:grpSpPr>
        <p:sp>
          <p:nvSpPr>
            <p:cNvPr id="50" name="Скругленный прямоугольник 49"/>
            <p:cNvSpPr/>
            <p:nvPr/>
          </p:nvSpPr>
          <p:spPr>
            <a:xfrm>
              <a:off x="6300192" y="3954408"/>
              <a:ext cx="259228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Quality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Блок-схема: типовой процесс 54"/>
            <p:cNvSpPr/>
            <p:nvPr/>
          </p:nvSpPr>
          <p:spPr>
            <a:xfrm>
              <a:off x="6501500" y="4242439"/>
              <a:ext cx="2189672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Quality Management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5925244" y="5456650"/>
            <a:ext cx="2592288" cy="1068694"/>
            <a:chOff x="5925244" y="5456650"/>
            <a:chExt cx="2592288" cy="1068694"/>
          </a:xfrm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5925244" y="5456650"/>
              <a:ext cx="259228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HR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Блок-схема: типовой процесс 67"/>
            <p:cNvSpPr/>
            <p:nvPr/>
          </p:nvSpPr>
          <p:spPr>
            <a:xfrm>
              <a:off x="6126552" y="5744681"/>
              <a:ext cx="2189672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HR Management</a:t>
              </a: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2915816" y="5744682"/>
            <a:ext cx="2592288" cy="1068694"/>
            <a:chOff x="2915816" y="5744682"/>
            <a:chExt cx="2592288" cy="1068694"/>
          </a:xfrm>
        </p:grpSpPr>
        <p:sp>
          <p:nvSpPr>
            <p:cNvPr id="69" name="Скругленный прямоугольник 68"/>
            <p:cNvSpPr/>
            <p:nvPr/>
          </p:nvSpPr>
          <p:spPr>
            <a:xfrm>
              <a:off x="2915816" y="5744682"/>
              <a:ext cx="259228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Communications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Блок-схема: типовой процесс 69"/>
            <p:cNvSpPr/>
            <p:nvPr/>
          </p:nvSpPr>
          <p:spPr>
            <a:xfrm>
              <a:off x="3117124" y="6032713"/>
              <a:ext cx="2189672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Communications Management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88135" y="3708583"/>
            <a:ext cx="1927582" cy="1304593"/>
            <a:chOff x="88135" y="3708583"/>
            <a:chExt cx="1927582" cy="1304593"/>
          </a:xfrm>
        </p:grpSpPr>
        <p:sp>
          <p:nvSpPr>
            <p:cNvPr id="74" name="Скругленный прямоугольник 73"/>
            <p:cNvSpPr/>
            <p:nvPr/>
          </p:nvSpPr>
          <p:spPr>
            <a:xfrm>
              <a:off x="88135" y="3708583"/>
              <a:ext cx="1927582" cy="130459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Procurement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Блок-схема: типовой процесс 74"/>
            <p:cNvSpPr/>
            <p:nvPr/>
          </p:nvSpPr>
          <p:spPr>
            <a:xfrm>
              <a:off x="211799" y="4146343"/>
              <a:ext cx="1695905" cy="750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Procurement Management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161528" y="5312634"/>
            <a:ext cx="2112438" cy="1068694"/>
            <a:chOff x="161528" y="5013176"/>
            <a:chExt cx="2112438" cy="1068694"/>
          </a:xfrm>
        </p:grpSpPr>
        <p:sp>
          <p:nvSpPr>
            <p:cNvPr id="76" name="Скругленный прямоугольник 75"/>
            <p:cNvSpPr/>
            <p:nvPr/>
          </p:nvSpPr>
          <p:spPr>
            <a:xfrm>
              <a:off x="161528" y="5013176"/>
              <a:ext cx="211243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Risk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Блок-схема: типовой процесс 76"/>
            <p:cNvSpPr/>
            <p:nvPr/>
          </p:nvSpPr>
          <p:spPr>
            <a:xfrm>
              <a:off x="362837" y="530120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Блок-схема: типовой процесс 77"/>
            <p:cNvSpPr/>
            <p:nvPr/>
          </p:nvSpPr>
          <p:spPr>
            <a:xfrm>
              <a:off x="979984" y="5314318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Блок-схема: типовой процесс 78"/>
            <p:cNvSpPr/>
            <p:nvPr/>
          </p:nvSpPr>
          <p:spPr>
            <a:xfrm>
              <a:off x="1550969" y="532243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Блок-схема: типовой процесс 79"/>
            <p:cNvSpPr/>
            <p:nvPr/>
          </p:nvSpPr>
          <p:spPr>
            <a:xfrm>
              <a:off x="683568" y="5530720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81" name="Блок-схема: типовой процесс 80"/>
            <p:cNvSpPr/>
            <p:nvPr/>
          </p:nvSpPr>
          <p:spPr>
            <a:xfrm>
              <a:off x="1259632" y="551685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581270" y="1494832"/>
            <a:ext cx="2112438" cy="767455"/>
            <a:chOff x="299322" y="1941465"/>
            <a:chExt cx="2112438" cy="767455"/>
          </a:xfrm>
        </p:grpSpPr>
        <p:sp>
          <p:nvSpPr>
            <p:cNvPr id="82" name="Скругленный прямоугольник 81"/>
            <p:cNvSpPr/>
            <p:nvPr/>
          </p:nvSpPr>
          <p:spPr>
            <a:xfrm>
              <a:off x="299322" y="1941465"/>
              <a:ext cx="2112438" cy="767455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Scope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Блок-схема: типовой процесс 82"/>
            <p:cNvSpPr/>
            <p:nvPr/>
          </p:nvSpPr>
          <p:spPr>
            <a:xfrm>
              <a:off x="500631" y="222949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84" name="Блок-схема: типовой процесс 83"/>
            <p:cNvSpPr/>
            <p:nvPr/>
          </p:nvSpPr>
          <p:spPr>
            <a:xfrm>
              <a:off x="1117778" y="224260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Блок-схема: типовой процесс 84"/>
            <p:cNvSpPr/>
            <p:nvPr/>
          </p:nvSpPr>
          <p:spPr>
            <a:xfrm>
              <a:off x="1688763" y="225072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3212400" y="1408240"/>
            <a:ext cx="2112438" cy="940640"/>
            <a:chOff x="3212400" y="1408240"/>
            <a:chExt cx="2112438" cy="940640"/>
          </a:xfrm>
        </p:grpSpPr>
        <p:sp>
          <p:nvSpPr>
            <p:cNvPr id="88" name="Скругленный прямоугольник 87"/>
            <p:cNvSpPr/>
            <p:nvPr/>
          </p:nvSpPr>
          <p:spPr>
            <a:xfrm>
              <a:off x="3212400" y="1408240"/>
              <a:ext cx="2112438" cy="940640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Time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Блок-схема: типовой процесс 88"/>
            <p:cNvSpPr/>
            <p:nvPr/>
          </p:nvSpPr>
          <p:spPr>
            <a:xfrm>
              <a:off x="3413709" y="1696271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Блок-схема: типовой процесс 89"/>
            <p:cNvSpPr/>
            <p:nvPr/>
          </p:nvSpPr>
          <p:spPr>
            <a:xfrm>
              <a:off x="4030856" y="1709382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Блок-схема: типовой процесс 90"/>
            <p:cNvSpPr/>
            <p:nvPr/>
          </p:nvSpPr>
          <p:spPr>
            <a:xfrm>
              <a:off x="4601841" y="1717501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Блок-схема: типовой процесс 91"/>
            <p:cNvSpPr/>
            <p:nvPr/>
          </p:nvSpPr>
          <p:spPr>
            <a:xfrm>
              <a:off x="3734440" y="1925784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93" name="Блок-схема: типовой процесс 92"/>
            <p:cNvSpPr/>
            <p:nvPr/>
          </p:nvSpPr>
          <p:spPr>
            <a:xfrm>
              <a:off x="4310504" y="1911920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5" name="Двойная стрелка влево/вправо 94"/>
          <p:cNvSpPr/>
          <p:nvPr/>
        </p:nvSpPr>
        <p:spPr>
          <a:xfrm>
            <a:off x="5478654" y="390780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Двойная стрелка влево/вправо 96"/>
          <p:cNvSpPr/>
          <p:nvPr/>
        </p:nvSpPr>
        <p:spPr>
          <a:xfrm rot="19729070">
            <a:off x="2161771" y="500364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Двойная стрелка влево/вправо 97"/>
          <p:cNvSpPr/>
          <p:nvPr/>
        </p:nvSpPr>
        <p:spPr>
          <a:xfrm>
            <a:off x="1979712" y="390780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Двойная стрелка влево/вправо 98"/>
          <p:cNvSpPr/>
          <p:nvPr/>
        </p:nvSpPr>
        <p:spPr>
          <a:xfrm rot="2992336">
            <a:off x="2519119" y="2432694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Двойная стрелка влево/вправо 99"/>
          <p:cNvSpPr/>
          <p:nvPr/>
        </p:nvSpPr>
        <p:spPr>
          <a:xfrm rot="19722338">
            <a:off x="5345055" y="2821758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Двойная стрелка влево/вправо 100"/>
          <p:cNvSpPr/>
          <p:nvPr/>
        </p:nvSpPr>
        <p:spPr>
          <a:xfrm rot="16200000">
            <a:off x="3679101" y="5079637"/>
            <a:ext cx="1016801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Двойная стрелка влево/вправо 101"/>
          <p:cNvSpPr/>
          <p:nvPr/>
        </p:nvSpPr>
        <p:spPr>
          <a:xfrm rot="16200000">
            <a:off x="3840261" y="2589844"/>
            <a:ext cx="846874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Двойная стрелка влево/вправо 95"/>
          <p:cNvSpPr/>
          <p:nvPr/>
        </p:nvSpPr>
        <p:spPr>
          <a:xfrm rot="3020191">
            <a:off x="5165878" y="5000143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6161980" y="1410038"/>
            <a:ext cx="2592288" cy="2306994"/>
            <a:chOff x="6161980" y="1410038"/>
            <a:chExt cx="2592288" cy="2306994"/>
          </a:xfrm>
        </p:grpSpPr>
        <p:sp>
          <p:nvSpPr>
            <p:cNvPr id="71" name="Скругленный прямоугольник 70"/>
            <p:cNvSpPr/>
            <p:nvPr/>
          </p:nvSpPr>
          <p:spPr>
            <a:xfrm>
              <a:off x="6161980" y="1410038"/>
              <a:ext cx="2592288" cy="23069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Cost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Блок-схема: типовой процесс 71"/>
            <p:cNvSpPr/>
            <p:nvPr/>
          </p:nvSpPr>
          <p:spPr>
            <a:xfrm>
              <a:off x="6363288" y="1731132"/>
              <a:ext cx="2189672" cy="49097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Cost Management</a:t>
              </a:r>
            </a:p>
          </p:txBody>
        </p:sp>
        <p:sp>
          <p:nvSpPr>
            <p:cNvPr id="73" name="Блок-схема: типовой процесс 72"/>
            <p:cNvSpPr/>
            <p:nvPr/>
          </p:nvSpPr>
          <p:spPr>
            <a:xfrm>
              <a:off x="6363288" y="2420887"/>
              <a:ext cx="2189672" cy="49097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7.2</a:t>
              </a:r>
            </a:p>
            <a:p>
              <a:pPr algn="ctr"/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Estimate </a:t>
              </a:r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Costs</a:t>
              </a:r>
            </a:p>
          </p:txBody>
        </p:sp>
        <p:cxnSp>
          <p:nvCxnSpPr>
            <p:cNvPr id="5" name="Прямая со стрелкой 4"/>
            <p:cNvCxnSpPr>
              <a:stCxn id="73" idx="0"/>
            </p:cNvCxnSpPr>
            <p:nvPr/>
          </p:nvCxnSpPr>
          <p:spPr>
            <a:xfrm flipV="1">
              <a:off x="7458124" y="2222105"/>
              <a:ext cx="0" cy="1987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Блок-схема: типовой процесс 58"/>
            <p:cNvSpPr/>
            <p:nvPr/>
          </p:nvSpPr>
          <p:spPr>
            <a:xfrm>
              <a:off x="6363288" y="3140968"/>
              <a:ext cx="2189672" cy="49097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Determine Budget</a:t>
              </a:r>
            </a:p>
          </p:txBody>
        </p:sp>
        <p:cxnSp>
          <p:nvCxnSpPr>
            <p:cNvPr id="63" name="Прямая со стрелкой 62"/>
            <p:cNvCxnSpPr>
              <a:stCxn id="59" idx="0"/>
              <a:endCxn id="73" idx="2"/>
            </p:cNvCxnSpPr>
            <p:nvPr/>
          </p:nvCxnSpPr>
          <p:spPr>
            <a:xfrm flipV="1">
              <a:off x="7458124" y="2911860"/>
              <a:ext cx="0" cy="2291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/>
        </p:nvGrpSpPr>
        <p:grpSpPr>
          <a:xfrm>
            <a:off x="288015" y="2337838"/>
            <a:ext cx="1927582" cy="1304593"/>
            <a:chOff x="288015" y="2337838"/>
            <a:chExt cx="1927582" cy="1304593"/>
          </a:xfrm>
        </p:grpSpPr>
        <p:sp>
          <p:nvSpPr>
            <p:cNvPr id="66" name="Скругленный прямоугольник 65"/>
            <p:cNvSpPr/>
            <p:nvPr/>
          </p:nvSpPr>
          <p:spPr>
            <a:xfrm>
              <a:off x="288015" y="2337838"/>
              <a:ext cx="1927582" cy="130459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Stakeholder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Блок-схема: типовой процесс 85"/>
            <p:cNvSpPr/>
            <p:nvPr/>
          </p:nvSpPr>
          <p:spPr>
            <a:xfrm>
              <a:off x="411679" y="2794482"/>
              <a:ext cx="1695905" cy="750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Stakeholder Management</a:t>
              </a:r>
            </a:p>
          </p:txBody>
        </p:sp>
      </p:grpSp>
      <p:sp>
        <p:nvSpPr>
          <p:cNvPr id="87" name="Двойная стрелка влево/вправо 86"/>
          <p:cNvSpPr/>
          <p:nvPr/>
        </p:nvSpPr>
        <p:spPr>
          <a:xfrm rot="1440177">
            <a:off x="2095689" y="286559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2042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just">
          <a:defRPr dirty="0" err="1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1170</Words>
  <Application>Microsoft Office PowerPoint</Application>
  <PresentationFormat>On-screen Show (4:3)</PresentationFormat>
  <Paragraphs>460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Тема Office</vt:lpstr>
      <vt:lpstr>PMBoK ed.5</vt:lpstr>
      <vt:lpstr>Author</vt:lpstr>
      <vt:lpstr>What the PMBoK Guide Is and Isn’t</vt:lpstr>
      <vt:lpstr>Baseline Definitions</vt:lpstr>
      <vt:lpstr>Baseline Definitions</vt:lpstr>
      <vt:lpstr>PM Processes</vt:lpstr>
      <vt:lpstr>PMBoK Guide Structure</vt:lpstr>
      <vt:lpstr>Project-flow-wise approach</vt:lpstr>
      <vt:lpstr>Project-flow-wise approach</vt:lpstr>
      <vt:lpstr>Project-flow-wise approach</vt:lpstr>
      <vt:lpstr>Project-flow-wise approach</vt:lpstr>
      <vt:lpstr>Project-flow-wise approach</vt:lpstr>
      <vt:lpstr>Project-flow-wise approach</vt:lpstr>
      <vt:lpstr>Summary</vt:lpstr>
      <vt:lpstr>Summary</vt:lpstr>
      <vt:lpstr>Check list</vt:lpstr>
      <vt:lpstr>Useful sources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PMBoK ed.5</dc:title>
  <dc:creator>Администратор</dc:creator>
  <cp:lastModifiedBy>oleksiy.rudenko</cp:lastModifiedBy>
  <cp:revision>104</cp:revision>
  <dcterms:created xsi:type="dcterms:W3CDTF">2015-04-10T14:04:59Z</dcterms:created>
  <dcterms:modified xsi:type="dcterms:W3CDTF">2015-04-17T14:29:24Z</dcterms:modified>
</cp:coreProperties>
</file>