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66" r:id="rId5"/>
    <p:sldId id="281" r:id="rId6"/>
    <p:sldId id="267" r:id="rId7"/>
    <p:sldId id="279" r:id="rId8"/>
    <p:sldId id="280" r:id="rId9"/>
    <p:sldId id="278" r:id="rId10"/>
    <p:sldId id="265" r:id="rId11"/>
    <p:sldId id="259" r:id="rId12"/>
    <p:sldId id="260" r:id="rId13"/>
    <p:sldId id="261" r:id="rId14"/>
    <p:sldId id="271" r:id="rId15"/>
    <p:sldId id="262" r:id="rId16"/>
    <p:sldId id="263" r:id="rId17"/>
    <p:sldId id="270" r:id="rId18"/>
    <p:sldId id="268" r:id="rId19"/>
    <p:sldId id="269" r:id="rId20"/>
    <p:sldId id="272" r:id="rId21"/>
    <p:sldId id="273" r:id="rId22"/>
    <p:sldId id="274" r:id="rId23"/>
    <p:sldId id="257" r:id="rId24"/>
    <p:sldId id="277" r:id="rId25"/>
    <p:sldId id="275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94660"/>
  </p:normalViewPr>
  <p:slideViewPr>
    <p:cSldViewPr snapToGrid="0">
      <p:cViewPr varScale="1">
        <p:scale>
          <a:sx n="96" d="100"/>
          <a:sy n="96" d="100"/>
        </p:scale>
        <p:origin x="-39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36" y="8620"/>
            <a:ext cx="8358908" cy="540060"/>
          </a:xfrm>
        </p:spPr>
        <p:txBody>
          <a:bodyPr/>
          <a:lstStyle>
            <a:lvl1pPr algn="r">
              <a:defRPr>
                <a:solidFill>
                  <a:srgbClr val="0070C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54769" y="44469"/>
            <a:ext cx="448048" cy="448450"/>
            <a:chOff x="3715578" y="3367046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3715578" y="3367046"/>
              <a:ext cx="503548" cy="504000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usinessenglishresources.com/31-2/student-section/student-handouts/signposts-test/" TargetMode="External"/><Relationship Id="rId2" Type="http://schemas.openxmlformats.org/officeDocument/2006/relationships/hyperlink" Target="http://www.hps-training.com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ps.pearsoncustom.com/pls_1256647969_pwo/217/55693/14257453.cw/content/index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oleksiy.rudenko@gmail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nkedin.com/in/oleksiyrudenko" TargetMode="External"/><Relationship Id="rId4" Type="http://schemas.openxmlformats.org/officeDocument/2006/relationships/hyperlink" Target="http://fb.com/oleksiy.rudenko.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o.r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10800000">
            <a:off x="-1788161" y="0"/>
            <a:ext cx="16876885" cy="382064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373964" y="332656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Gripping Presentation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Rudenko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uk-UA" sz="9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202188" y="445233"/>
            <a:ext cx="6165304" cy="67322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324544" y="3404592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Cheat-sheet &amp; tools</a:t>
            </a:r>
            <a:endParaRPr lang="uk-UA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 flipH="1">
            <a:off x="6934429" y="445232"/>
            <a:ext cx="6165304" cy="673224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Workflow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5337" y="1790529"/>
            <a:ext cx="2664296" cy="1320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 workflow on PM process</a:t>
            </a:r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91680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would you like to talk about?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Purpose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206084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Topic</a:t>
            </a:r>
            <a:endParaRPr lang="en-GB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4788024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People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Functions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374" y="206084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Target group</a:t>
            </a:r>
            <a:endParaRPr lang="en-GB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Knowledge level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Technical competence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Prejudices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Attitude to topic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489" y="3789040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Attitude</a:t>
            </a:r>
            <a:endParaRPr lang="en-GB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Needs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Fears &amp; concerns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Wishes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[personal/professional]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414" y="3789040"/>
            <a:ext cx="665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Interests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Why topic is important – today &amp; here for this target group?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484" y="3789040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Relevance</a:t>
            </a:r>
            <a:endParaRPr lang="en-GB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107504" y="234888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Target group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07504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 single sentence – what should group learn or understand.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000" y="551723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Core message</a:t>
            </a:r>
            <a:endParaRPr lang="en-GB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benefits target group benefits specifically if they follow you?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445" y="5517232"/>
            <a:ext cx="633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Benefits</a:t>
            </a:r>
            <a:endParaRPr lang="en-GB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6372200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should the target group DO now?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Support, decide, approve.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Perfect if measurable.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1175" y="551723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Goal</a:t>
            </a:r>
            <a:endParaRPr lang="en-GB" sz="1050" dirty="0"/>
          </a:p>
        </p:txBody>
      </p:sp>
      <p:sp>
        <p:nvSpPr>
          <p:cNvPr id="27" name="Rounded Rectangle 26"/>
          <p:cNvSpPr/>
          <p:nvPr/>
        </p:nvSpPr>
        <p:spPr>
          <a:xfrm>
            <a:off x="107504" y="407707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Desired outcome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211960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2778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6136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4846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2778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6136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74846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Targets Definition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1680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2014/Q2 results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2014/Q3 planned actions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Purpose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206084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Topic</a:t>
            </a:r>
            <a:endParaRPr lang="en-GB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4788024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My team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374" y="206084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Target group</a:t>
            </a:r>
            <a:endParaRPr lang="en-GB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Involved &amp; engaged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Experts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Positive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489" y="3789040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Attitude</a:t>
            </a:r>
            <a:endParaRPr lang="en-GB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KPI convert into bonuses?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Will there be any declination in activities?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414" y="3789040"/>
            <a:ext cx="665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Interests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need clear action plan based on current situation.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484" y="3789040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Relevance</a:t>
            </a:r>
            <a:endParaRPr lang="en-GB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107504" y="234888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Target group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07504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Targets are challenged with issues. Need to adjust our plans.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000" y="551723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Core message</a:t>
            </a:r>
            <a:endParaRPr lang="en-GB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1) Adapt to the market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2) Bonuses paid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445" y="5517232"/>
            <a:ext cx="633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Benefits</a:t>
            </a:r>
            <a:endParaRPr lang="en-GB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6372200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Action plan.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1175" y="551723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Goal</a:t>
            </a:r>
            <a:endParaRPr lang="en-GB" sz="1050" dirty="0"/>
          </a:p>
        </p:txBody>
      </p:sp>
      <p:sp>
        <p:nvSpPr>
          <p:cNvPr id="27" name="Rounded Rectangle 26"/>
          <p:cNvSpPr/>
          <p:nvPr/>
        </p:nvSpPr>
        <p:spPr>
          <a:xfrm>
            <a:off x="107504" y="407707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Desired outcome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211960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2778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6136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4846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2778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6136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74846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32-Point Star 36"/>
          <p:cNvSpPr/>
          <p:nvPr/>
        </p:nvSpPr>
        <p:spPr>
          <a:xfrm rot="20087831">
            <a:off x="76106" y="636893"/>
            <a:ext cx="1944216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572000" y="1340768"/>
            <a:ext cx="0" cy="432048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271936" y="3420616"/>
            <a:ext cx="4600128" cy="8384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48483" y="1052736"/>
            <a:ext cx="83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Formal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069356" y="5661248"/>
            <a:ext cx="97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Informal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717401" y="3275692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6897863" y="3212976"/>
            <a:ext cx="6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</a:t>
            </a:r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87624" y="1016732"/>
          <a:ext cx="676875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469677"/>
                <a:gridCol w="293092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Pitch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Story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Information &amp; facts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Dynamic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storyline addressed to personal needs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Visualization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Clear bullets,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charts or tables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Pictorial slides.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Requires high efforts to collate.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572000" y="3429000"/>
            <a:ext cx="0" cy="2232248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19872" y="4473116"/>
            <a:ext cx="2300064" cy="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01920" y="3212976"/>
            <a:ext cx="262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Formal:</a:t>
            </a:r>
          </a:p>
          <a:p>
            <a:r>
              <a:rPr lang="en-US" dirty="0" smtClean="0"/>
              <a:t>High effort – win or loose.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680012" y="5373216"/>
            <a:ext cx="120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Informal:</a:t>
            </a:r>
          </a:p>
          <a:p>
            <a:r>
              <a:rPr lang="en-US" dirty="0" smtClean="0"/>
              <a:t>Low effort.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547539" y="4293096"/>
            <a:ext cx="926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Info:</a:t>
            </a:r>
          </a:p>
          <a:p>
            <a:r>
              <a:rPr lang="en-US" dirty="0" smtClean="0"/>
              <a:t>Share.</a:t>
            </a:r>
          </a:p>
          <a:p>
            <a:r>
              <a:rPr lang="en-US" dirty="0" smtClean="0"/>
              <a:t>Discuss.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832140" y="4293096"/>
            <a:ext cx="227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Pitch:</a:t>
            </a:r>
          </a:p>
          <a:p>
            <a:r>
              <a:rPr lang="en-US" dirty="0" smtClean="0"/>
              <a:t>Activate the audience.</a:t>
            </a:r>
          </a:p>
          <a:p>
            <a:r>
              <a:rPr lang="en-US" dirty="0" smtClean="0"/>
              <a:t>Win.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653468" y="3975652"/>
            <a:ext cx="331717" cy="29025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200" dirty="0"/>
          </a:p>
        </p:txBody>
      </p:sp>
      <p:sp>
        <p:nvSpPr>
          <p:cNvPr id="20" name="Oval 19"/>
          <p:cNvSpPr/>
          <p:nvPr/>
        </p:nvSpPr>
        <p:spPr>
          <a:xfrm>
            <a:off x="4362460" y="4137990"/>
            <a:ext cx="331717" cy="29025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200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954157" y="3213179"/>
            <a:ext cx="1745634" cy="682960"/>
          </a:xfrm>
          <a:prstGeom prst="wedgeRoundRectCallout">
            <a:avLst>
              <a:gd name="adj1" fmla="val 114622"/>
              <a:gd name="adj2" fmla="val 85104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Standalone </a:t>
            </a:r>
          </a:p>
          <a:p>
            <a:pPr algn="ctr"/>
            <a:r>
              <a:rPr lang="en-US" sz="1400" dirty="0" smtClean="0"/>
              <a:t>Tuition Presentation</a:t>
            </a:r>
          </a:p>
          <a:p>
            <a:pPr algn="ctr"/>
            <a:r>
              <a:rPr lang="en-US" sz="1400" dirty="0" smtClean="0"/>
              <a:t>(read and learn)</a:t>
            </a:r>
            <a:endParaRPr lang="en-GB" sz="14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1808923" y="5582005"/>
            <a:ext cx="2027242" cy="682960"/>
          </a:xfrm>
          <a:prstGeom prst="wedgeRoundRectCallout">
            <a:avLst>
              <a:gd name="adj1" fmla="val 82548"/>
              <a:gd name="adj2" fmla="val -240884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Staged</a:t>
            </a:r>
          </a:p>
          <a:p>
            <a:pPr algn="ctr"/>
            <a:r>
              <a:rPr lang="en-US" sz="1400" dirty="0" smtClean="0"/>
              <a:t>Tuition Presentation</a:t>
            </a:r>
          </a:p>
          <a:p>
            <a:pPr algn="ctr"/>
            <a:r>
              <a:rPr lang="en-US" sz="1400" dirty="0" smtClean="0"/>
              <a:t>(listen, watch and learn)</a:t>
            </a:r>
            <a:endParaRPr lang="en-GB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99184" y="1451414"/>
            <a:ext cx="1152128" cy="100811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Planning session</a:t>
            </a:r>
            <a:endParaRPr lang="en-GB" sz="1400" dirty="0"/>
          </a:p>
        </p:txBody>
      </p:sp>
      <p:sp>
        <p:nvSpPr>
          <p:cNvPr id="14" name="Oval 13"/>
          <p:cNvSpPr/>
          <p:nvPr/>
        </p:nvSpPr>
        <p:spPr>
          <a:xfrm>
            <a:off x="5004048" y="1785558"/>
            <a:ext cx="1296144" cy="1224136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rtlCol="0" anchor="ctr"/>
          <a:lstStyle/>
          <a:p>
            <a:pPr algn="ctr"/>
            <a:r>
              <a:rPr lang="en-US" sz="1400" dirty="0" smtClean="0"/>
              <a:t>Strategy discussions</a:t>
            </a:r>
            <a:endParaRPr lang="en-GB" sz="1400" dirty="0"/>
          </a:p>
        </p:txBody>
      </p:sp>
      <p:sp>
        <p:nvSpPr>
          <p:cNvPr id="15" name="Oval 14"/>
          <p:cNvSpPr/>
          <p:nvPr/>
        </p:nvSpPr>
        <p:spPr>
          <a:xfrm>
            <a:off x="2355574" y="4273826"/>
            <a:ext cx="1316326" cy="120740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Wide audience technology presentation</a:t>
            </a:r>
            <a:endParaRPr lang="en-GB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  <p:sp>
        <p:nvSpPr>
          <p:cNvPr id="37" name="32-Point Star 36"/>
          <p:cNvSpPr/>
          <p:nvPr/>
        </p:nvSpPr>
        <p:spPr>
          <a:xfrm rot="20087831">
            <a:off x="68547" y="603085"/>
            <a:ext cx="2103009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Examples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72000" y="1340768"/>
            <a:ext cx="0" cy="432048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71936" y="3420616"/>
            <a:ext cx="4600128" cy="8384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48483" y="1052736"/>
            <a:ext cx="83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Formal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069356" y="5661248"/>
            <a:ext cx="97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Informal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717401" y="3275692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897863" y="3212976"/>
            <a:ext cx="6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2415615" y="2323514"/>
            <a:ext cx="1152128" cy="100811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This presentation</a:t>
            </a:r>
            <a:endParaRPr lang="en-GB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724128" y="4161822"/>
            <a:ext cx="1015496" cy="1355410"/>
            <a:chOff x="5724128" y="4161822"/>
            <a:chExt cx="1015496" cy="1355410"/>
          </a:xfrm>
        </p:grpSpPr>
        <p:pic>
          <p:nvPicPr>
            <p:cNvPr id="1026" name="Picture 2" descr="D:\DL.150210\logo apple blue_aqua_apple_logo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24128" y="4161822"/>
              <a:ext cx="1015496" cy="135541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5844209" y="4850295"/>
              <a:ext cx="7609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Visionary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Information Collection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</a:t>
            </a:r>
            <a:r>
              <a:rPr lang="en-US" sz="1400" dirty="0" smtClean="0"/>
              <a:t>. Brainstorming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5856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72200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04" y="630932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</a:t>
            </a:r>
            <a:r>
              <a:rPr lang="en-US" sz="1400" dirty="0" smtClean="0"/>
              <a:t>. Structure into groups – logic check</a:t>
            </a:r>
            <a:endParaRPr lang="en-GB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107504" y="659735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Find headlines for groups</a:t>
            </a:r>
            <a:endParaRPr lang="en-GB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7504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A 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75856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B 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72200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C headline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819200" y="1736812"/>
            <a:ext cx="108012" cy="612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67544" y="1988840"/>
            <a:ext cx="108012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639180" y="1844824"/>
            <a:ext cx="108012" cy="5040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Information Collection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</a:t>
            </a:r>
            <a:r>
              <a:rPr lang="en-US" sz="1400" dirty="0" smtClean="0"/>
              <a:t>. Brainstorming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Sales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5856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Market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72200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Operational risks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KPI break-down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Sales Prognosis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04" y="630932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</a:t>
            </a:r>
            <a:r>
              <a:rPr lang="en-US" sz="1400" dirty="0" smtClean="0"/>
              <a:t>. Structure into groups – logic check</a:t>
            </a:r>
            <a:endParaRPr lang="en-GB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107504" y="659735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Find headlines for groups</a:t>
            </a:r>
            <a:endParaRPr lang="en-GB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7504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Current Situation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75856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 Environment &amp; its impact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72200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Challenges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32-Point Star 21"/>
          <p:cNvSpPr/>
          <p:nvPr/>
        </p:nvSpPr>
        <p:spPr>
          <a:xfrm>
            <a:off x="0" y="0"/>
            <a:ext cx="1944216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59532" y="1556792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9532" y="2348880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1540" y="2060848"/>
            <a:ext cx="108012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611560" y="1952836"/>
            <a:ext cx="99628" cy="3960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83196" y="1880828"/>
            <a:ext cx="108012" cy="468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63888" y="1556792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63888" y="2348880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599892" y="2060848"/>
            <a:ext cx="10801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707904" y="2060848"/>
            <a:ext cx="10801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815916" y="1916832"/>
            <a:ext cx="18002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95936" y="1916832"/>
            <a:ext cx="18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359532" y="2780928"/>
          <a:ext cx="7437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15"/>
                <a:gridCol w="247915"/>
                <a:gridCol w="247915"/>
              </a:tblGrid>
              <a:tr h="0"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3599892" y="2744924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99892" y="3537012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671900" y="3248980"/>
            <a:ext cx="108012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3851920" y="3140968"/>
            <a:ext cx="99628" cy="3960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4023556" y="3068960"/>
            <a:ext cx="108012" cy="468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/>
          <p:cNvSpPr/>
          <p:nvPr/>
        </p:nvSpPr>
        <p:spPr>
          <a:xfrm>
            <a:off x="4103948" y="4437112"/>
            <a:ext cx="2556284" cy="1692188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You may find appropriate to move certain items to e.g. action plan.</a:t>
            </a:r>
            <a:endParaRPr lang="en-GB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6624228" y="1592796"/>
          <a:ext cx="7437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15"/>
                <a:gridCol w="247915"/>
                <a:gridCol w="247915"/>
              </a:tblGrid>
              <a:tr h="0"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95536" y="159279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6000" dirty="0" smtClean="0">
                <a:solidFill>
                  <a:schemeClr val="bg1">
                    <a:lumMod val="95000"/>
                  </a:schemeClr>
                </a:solidFill>
              </a:rPr>
              <a:t>AGENDA</a:t>
            </a:r>
            <a:endParaRPr lang="en-GB" sz="48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040" y="2924944"/>
            <a:ext cx="9036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spc="6000" dirty="0" smtClean="0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n-GB" sz="140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3548" y="555323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8000" dirty="0" smtClean="0">
                <a:solidFill>
                  <a:schemeClr val="bg1">
                    <a:lumMod val="95000"/>
                  </a:schemeClr>
                </a:solidFill>
              </a:rPr>
              <a:t>FINISH</a:t>
            </a:r>
            <a:endParaRPr lang="en-GB" sz="4800" b="1" spc="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8072" y="368660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9000" dirty="0" smtClean="0">
                <a:solidFill>
                  <a:schemeClr val="bg1">
                    <a:lumMod val="95000"/>
                  </a:schemeClr>
                </a:solidFill>
              </a:rPr>
              <a:t>START</a:t>
            </a:r>
            <a:endParaRPr lang="en-GB" sz="4800" b="1" spc="9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Presentation Skeleton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75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Topic/Headline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077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Relevance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079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Interests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2.1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3.1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081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Core message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504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5856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72200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504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Core message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Conclusion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339752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Goal / Next steps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44008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Benefits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76256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Close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756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0760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2758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8762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35696" y="6453336"/>
            <a:ext cx="432048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=6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44208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9952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083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Speaker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presentation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95536" y="159279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6000" dirty="0" smtClean="0">
                <a:solidFill>
                  <a:schemeClr val="bg1">
                    <a:lumMod val="95000"/>
                  </a:schemeClr>
                </a:solidFill>
              </a:rPr>
              <a:t>AGENDA</a:t>
            </a:r>
            <a:endParaRPr lang="en-GB" sz="48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040" y="2924944"/>
            <a:ext cx="9036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spc="6000" dirty="0" smtClean="0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n-GB" sz="140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3548" y="555323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8000" dirty="0" smtClean="0">
                <a:solidFill>
                  <a:schemeClr val="bg1">
                    <a:lumMod val="95000"/>
                  </a:schemeClr>
                </a:solidFill>
              </a:rPr>
              <a:t>FINISH</a:t>
            </a:r>
            <a:endParaRPr lang="en-GB" sz="4800" b="1" spc="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8072" y="368660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9000" dirty="0" smtClean="0">
                <a:solidFill>
                  <a:schemeClr val="bg1">
                    <a:lumMod val="95000"/>
                  </a:schemeClr>
                </a:solidFill>
              </a:rPr>
              <a:t>START</a:t>
            </a:r>
            <a:endParaRPr lang="en-GB" sz="4800" b="1" spc="9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Presentation Skeleton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75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Topic/Headline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1.1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2.1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3.1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504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1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5856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72200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504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Core message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339752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Goal / Next steps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44008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Benefits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76256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we employ this action plan we shall win…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 want you to do the following…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756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35696" y="6453336"/>
            <a:ext cx="432048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=6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44208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9952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0" name="32-Point Star 49"/>
          <p:cNvSpPr/>
          <p:nvPr/>
        </p:nvSpPr>
        <p:spPr>
          <a:xfrm>
            <a:off x="323528" y="0"/>
            <a:ext cx="2196244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complete</a:t>
            </a:r>
            <a:endParaRPr lang="en-GB" dirty="0"/>
          </a:p>
        </p:txBody>
      </p:sp>
      <p:sp>
        <p:nvSpPr>
          <p:cNvPr id="51" name="Rounded Rectangular Callout 50"/>
          <p:cNvSpPr/>
          <p:nvPr/>
        </p:nvSpPr>
        <p:spPr>
          <a:xfrm>
            <a:off x="143508" y="2924944"/>
            <a:ext cx="2556284" cy="1440160"/>
          </a:xfrm>
          <a:prstGeom prst="wedgeRoundRectCallout">
            <a:avLst>
              <a:gd name="adj1" fmla="val 89833"/>
              <a:gd name="adj2" fmla="val -145836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slides from Targets Definition.</a:t>
            </a:r>
            <a:endParaRPr lang="en-GB" sz="1400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4608004" y="1808820"/>
            <a:ext cx="2556284" cy="576064"/>
          </a:xfrm>
          <a:prstGeom prst="wedgeRoundRectCallout">
            <a:avLst>
              <a:gd name="adj1" fmla="val -16362"/>
              <a:gd name="adj2" fmla="val 45965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These are headlines from Data Collection</a:t>
            </a:r>
            <a:endParaRPr lang="en-GB" sz="1600" dirty="0"/>
          </a:p>
        </p:txBody>
      </p:sp>
      <p:sp>
        <p:nvSpPr>
          <p:cNvPr id="53" name="Rounded Rectangular Callout 52"/>
          <p:cNvSpPr/>
          <p:nvPr/>
        </p:nvSpPr>
        <p:spPr>
          <a:xfrm>
            <a:off x="4572000" y="3320988"/>
            <a:ext cx="2556284" cy="1440160"/>
          </a:xfrm>
          <a:prstGeom prst="wedgeRoundRectCallout">
            <a:avLst>
              <a:gd name="adj1" fmla="val -20833"/>
              <a:gd name="adj2" fmla="val 39352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are major points from Data Collection</a:t>
            </a:r>
            <a:endParaRPr lang="en-GB" sz="1400" dirty="0"/>
          </a:p>
        </p:txBody>
      </p:sp>
      <p:sp>
        <p:nvSpPr>
          <p:cNvPr id="61" name="Rounded Rectangular Callout 60"/>
          <p:cNvSpPr/>
          <p:nvPr/>
        </p:nvSpPr>
        <p:spPr>
          <a:xfrm>
            <a:off x="143508" y="2924944"/>
            <a:ext cx="2556284" cy="1440160"/>
          </a:xfrm>
          <a:prstGeom prst="wedgeRoundRectCallout">
            <a:avLst>
              <a:gd name="adj1" fmla="val 114053"/>
              <a:gd name="adj2" fmla="val 178243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slides from Targets Definition.</a:t>
            </a:r>
            <a:endParaRPr lang="en-GB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19077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Relevance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7079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Interests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5081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Core message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0760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2758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8762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3083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Speaker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Presentation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Do you need it?</a:t>
            </a:r>
            <a:endParaRPr lang="en-GB" sz="16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Will this presentation meet your needs?</a:t>
            </a:r>
            <a:endParaRPr lang="en-GB" sz="4000" dirty="0">
              <a:solidFill>
                <a:srgbClr val="0070C0"/>
              </a:solidFill>
            </a:endParaRPr>
          </a:p>
        </p:txBody>
      </p:sp>
      <p:pic>
        <p:nvPicPr>
          <p:cNvPr id="3075" name="Picture 3" descr="E:\oleksiy.rudenko\Areas.121000\MM.data\_biz.ppt\_rudenko\pers1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3746" y="2030828"/>
            <a:ext cx="1456508" cy="3177277"/>
          </a:xfrm>
          <a:prstGeom prst="rect">
            <a:avLst/>
          </a:prstGeom>
          <a:noFill/>
        </p:spPr>
      </p:pic>
      <p:sp>
        <p:nvSpPr>
          <p:cNvPr id="28" name="Oval Callout 27"/>
          <p:cNvSpPr/>
          <p:nvPr/>
        </p:nvSpPr>
        <p:spPr>
          <a:xfrm>
            <a:off x="3115678" y="623328"/>
            <a:ext cx="2305878" cy="924339"/>
          </a:xfrm>
          <a:prstGeom prst="wedgeEllipseCallout">
            <a:avLst>
              <a:gd name="adj1" fmla="val 10263"/>
              <a:gd name="adj2" fmla="val 9844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Need to prepare a presentation!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5673415" y="606286"/>
            <a:ext cx="2514600" cy="1421296"/>
          </a:xfrm>
          <a:prstGeom prst="cloudCallout">
            <a:avLst>
              <a:gd name="adj1" fmla="val -76468"/>
              <a:gd name="adj2" fmla="val 502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What to start with?..</a:t>
            </a:r>
            <a:endParaRPr lang="en-GB" dirty="0"/>
          </a:p>
        </p:txBody>
      </p:sp>
      <p:sp>
        <p:nvSpPr>
          <p:cNvPr id="30" name="Cloud Callout 29"/>
          <p:cNvSpPr/>
          <p:nvPr/>
        </p:nvSpPr>
        <p:spPr>
          <a:xfrm>
            <a:off x="327991" y="613075"/>
            <a:ext cx="2514600" cy="1421296"/>
          </a:xfrm>
          <a:prstGeom prst="cloudCallout">
            <a:avLst>
              <a:gd name="adj1" fmla="val 101938"/>
              <a:gd name="adj2" fmla="val 493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 to put in?</a:t>
            </a:r>
          </a:p>
          <a:p>
            <a:pPr algn="ctr"/>
            <a:r>
              <a:rPr lang="en-US" sz="1600" dirty="0" smtClean="0"/>
              <a:t>What to leave out?</a:t>
            </a:r>
            <a:endParaRPr lang="en-GB" sz="1600" dirty="0"/>
          </a:p>
        </p:txBody>
      </p:sp>
      <p:sp>
        <p:nvSpPr>
          <p:cNvPr id="31" name="Cloud Callout 30"/>
          <p:cNvSpPr/>
          <p:nvPr/>
        </p:nvSpPr>
        <p:spPr>
          <a:xfrm>
            <a:off x="6178825" y="1984510"/>
            <a:ext cx="2514600" cy="1421296"/>
          </a:xfrm>
          <a:prstGeom prst="cloudCallout">
            <a:avLst>
              <a:gd name="adj1" fmla="val -95932"/>
              <a:gd name="adj2" fmla="val -256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What’s the proper order of slides?</a:t>
            </a:r>
            <a:endParaRPr lang="en-GB" sz="1600" dirty="0"/>
          </a:p>
        </p:txBody>
      </p:sp>
      <p:sp>
        <p:nvSpPr>
          <p:cNvPr id="32" name="Cloud Callout 31"/>
          <p:cNvSpPr/>
          <p:nvPr/>
        </p:nvSpPr>
        <p:spPr>
          <a:xfrm>
            <a:off x="5673415" y="3586569"/>
            <a:ext cx="2514600" cy="1421296"/>
          </a:xfrm>
          <a:prstGeom prst="cloudCallout">
            <a:avLst>
              <a:gd name="adj1" fmla="val -68941"/>
              <a:gd name="adj2" fmla="val -10577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 style to choose?</a:t>
            </a:r>
            <a:endParaRPr lang="en-GB" sz="1600" dirty="0"/>
          </a:p>
        </p:txBody>
      </p:sp>
      <p:sp>
        <p:nvSpPr>
          <p:cNvPr id="33" name="Cloud Callout 32"/>
          <p:cNvSpPr/>
          <p:nvPr/>
        </p:nvSpPr>
        <p:spPr>
          <a:xfrm>
            <a:off x="229217" y="2165273"/>
            <a:ext cx="2514600" cy="1421296"/>
          </a:xfrm>
          <a:prstGeom prst="cloudCallout">
            <a:avLst>
              <a:gd name="adj1" fmla="val 97252"/>
              <a:gd name="adj2" fmla="val -3301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How to grab their attention?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991" y="5496338"/>
            <a:ext cx="5521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you share any of these concerns?</a:t>
            </a:r>
            <a:endParaRPr lang="en-GB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31304" y="5907155"/>
            <a:ext cx="5688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Then go ahead and find the answers!</a:t>
            </a:r>
            <a:endParaRPr lang="en-GB" sz="2800" b="1" dirty="0"/>
          </a:p>
        </p:txBody>
      </p:sp>
      <p:sp>
        <p:nvSpPr>
          <p:cNvPr id="12" name="Cloud Callout 11"/>
          <p:cNvSpPr/>
          <p:nvPr/>
        </p:nvSpPr>
        <p:spPr>
          <a:xfrm>
            <a:off x="955234" y="3664225"/>
            <a:ext cx="2514600" cy="1421296"/>
          </a:xfrm>
          <a:prstGeom prst="cloudCallout">
            <a:avLst>
              <a:gd name="adj1" fmla="val 68310"/>
              <a:gd name="adj2" fmla="val -1131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Are there any tools that can make my life easier?</a:t>
            </a:r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112712" y="1019175"/>
            <a:ext cx="9105900" cy="5038725"/>
          </a:xfrm>
          <a:custGeom>
            <a:avLst/>
            <a:gdLst>
              <a:gd name="connsiteX0" fmla="*/ 3630613 w 9105900"/>
              <a:gd name="connsiteY0" fmla="*/ 0 h 5038725"/>
              <a:gd name="connsiteX1" fmla="*/ 1306513 w 9105900"/>
              <a:gd name="connsiteY1" fmla="*/ 657225 h 5038725"/>
              <a:gd name="connsiteX2" fmla="*/ 7593013 w 9105900"/>
              <a:gd name="connsiteY2" fmla="*/ 1304925 h 5038725"/>
              <a:gd name="connsiteX3" fmla="*/ 173038 w 9105900"/>
              <a:gd name="connsiteY3" fmla="*/ 1914525 h 5038725"/>
              <a:gd name="connsiteX4" fmla="*/ 8631238 w 9105900"/>
              <a:gd name="connsiteY4" fmla="*/ 2543175 h 5038725"/>
              <a:gd name="connsiteX5" fmla="*/ 3021013 w 9105900"/>
              <a:gd name="connsiteY5" fmla="*/ 3190875 h 5038725"/>
              <a:gd name="connsiteX6" fmla="*/ 6326188 w 9105900"/>
              <a:gd name="connsiteY6" fmla="*/ 4210050 h 5038725"/>
              <a:gd name="connsiteX7" fmla="*/ 4792663 w 9105900"/>
              <a:gd name="connsiteY7" fmla="*/ 5038725 h 503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5900" h="5038725">
                <a:moveTo>
                  <a:pt x="3630613" y="0"/>
                </a:moveTo>
                <a:cubicBezTo>
                  <a:pt x="2138363" y="219869"/>
                  <a:pt x="646113" y="439738"/>
                  <a:pt x="1306513" y="657225"/>
                </a:cubicBezTo>
                <a:cubicBezTo>
                  <a:pt x="1966913" y="874712"/>
                  <a:pt x="7781925" y="1095375"/>
                  <a:pt x="7593013" y="1304925"/>
                </a:cubicBezTo>
                <a:cubicBezTo>
                  <a:pt x="7404101" y="1514475"/>
                  <a:pt x="0" y="1708150"/>
                  <a:pt x="173038" y="1914525"/>
                </a:cubicBezTo>
                <a:cubicBezTo>
                  <a:pt x="346076" y="2120900"/>
                  <a:pt x="8156576" y="2330450"/>
                  <a:pt x="8631238" y="2543175"/>
                </a:cubicBezTo>
                <a:cubicBezTo>
                  <a:pt x="9105900" y="2755900"/>
                  <a:pt x="3405188" y="2913063"/>
                  <a:pt x="3021013" y="3190875"/>
                </a:cubicBezTo>
                <a:cubicBezTo>
                  <a:pt x="2636838" y="3468687"/>
                  <a:pt x="6030913" y="3902075"/>
                  <a:pt x="6326188" y="4210050"/>
                </a:cubicBezTo>
                <a:cubicBezTo>
                  <a:pt x="6621463" y="4518025"/>
                  <a:pt x="5707063" y="4778375"/>
                  <a:pt x="4792663" y="5038725"/>
                </a:cubicBezTo>
              </a:path>
            </a:pathLst>
          </a:custGeom>
          <a:ln w="50800" cap="rnd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Build discussion</a:t>
            </a:r>
            <a:endParaRPr lang="en-GB" sz="40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473878" y="656692"/>
            <a:ext cx="2196244" cy="684076"/>
            <a:chOff x="503548" y="6566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Скругленный прямоугольник 36"/>
            <p:cNvSpPr/>
            <p:nvPr/>
          </p:nvSpPr>
          <p:spPr>
            <a:xfrm>
              <a:off x="503548" y="6566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Headline</a:t>
              </a:r>
            </a:p>
          </p:txBody>
        </p:sp>
        <p:sp>
          <p:nvSpPr>
            <p:cNvPr id="19" name="Скругленный прямоугольник 36"/>
            <p:cNvSpPr/>
            <p:nvPr/>
          </p:nvSpPr>
          <p:spPr>
            <a:xfrm>
              <a:off x="503548" y="8727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topic today is…</a:t>
              </a:r>
            </a:p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(or provocative question)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79712" y="1736812"/>
            <a:ext cx="2196244" cy="684076"/>
            <a:chOff x="1979712" y="15567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Скругленный прямоугольник 36"/>
            <p:cNvSpPr/>
            <p:nvPr/>
          </p:nvSpPr>
          <p:spPr>
            <a:xfrm>
              <a:off x="1979712" y="15567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Situation</a:t>
              </a:r>
            </a:p>
          </p:txBody>
        </p:sp>
        <p:sp>
          <p:nvSpPr>
            <p:cNvPr id="21" name="Скругленный прямоугольник 36"/>
            <p:cNvSpPr/>
            <p:nvPr/>
          </p:nvSpPr>
          <p:spPr>
            <a:xfrm>
              <a:off x="1979712" y="17728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are the facts?</a:t>
              </a:r>
            </a:p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What’s causing the problem?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32040" y="1736812"/>
            <a:ext cx="2196244" cy="684076"/>
            <a:chOff x="4427984" y="15567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Скругленный прямоугольник 36"/>
            <p:cNvSpPr/>
            <p:nvPr/>
          </p:nvSpPr>
          <p:spPr>
            <a:xfrm>
              <a:off x="4427984" y="15567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 consequences</a:t>
              </a:r>
            </a:p>
          </p:txBody>
        </p:sp>
        <p:sp>
          <p:nvSpPr>
            <p:cNvPr id="29" name="Скругленный прямоугольник 36"/>
            <p:cNvSpPr/>
            <p:nvPr/>
          </p:nvSpPr>
          <p:spPr>
            <a:xfrm>
              <a:off x="4427984" y="17728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no [effective] corrective action is taken…</a:t>
              </a:r>
              <a:endParaRPr lang="uk-UA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568" y="2960948"/>
            <a:ext cx="2196244" cy="684076"/>
            <a:chOff x="2051720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Скругленный прямоугольник 36"/>
            <p:cNvSpPr/>
            <p:nvPr/>
          </p:nvSpPr>
          <p:spPr>
            <a:xfrm>
              <a:off x="2051720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1" name="Скругленный прямоугольник 36"/>
            <p:cNvSpPr/>
            <p:nvPr/>
          </p:nvSpPr>
          <p:spPr>
            <a:xfrm>
              <a:off x="2051720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most important thing is… Right?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73878" y="2960948"/>
            <a:ext cx="2196244" cy="684076"/>
            <a:chOff x="4499992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Скругленный прямоугольник 36"/>
            <p:cNvSpPr/>
            <p:nvPr/>
          </p:nvSpPr>
          <p:spPr>
            <a:xfrm>
              <a:off x="4499992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Proposal</a:t>
              </a:r>
            </a:p>
          </p:txBody>
        </p:sp>
        <p:sp>
          <p:nvSpPr>
            <p:cNvPr id="33" name="Скругленный прямоугольник 36"/>
            <p:cNvSpPr/>
            <p:nvPr/>
          </p:nvSpPr>
          <p:spPr>
            <a:xfrm>
              <a:off x="4499992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My/our proposal is…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336196" y="2960948"/>
            <a:ext cx="2196244" cy="684076"/>
            <a:chOff x="6804248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Скругленный прямоугольник 36"/>
            <p:cNvSpPr/>
            <p:nvPr/>
          </p:nvSpPr>
          <p:spPr>
            <a:xfrm>
              <a:off x="6804248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 outcome</a:t>
              </a:r>
            </a:p>
          </p:txBody>
        </p:sp>
        <p:sp>
          <p:nvSpPr>
            <p:cNvPr id="35" name="Скругленный прямоугольник 36"/>
            <p:cNvSpPr/>
            <p:nvPr/>
          </p:nvSpPr>
          <p:spPr>
            <a:xfrm>
              <a:off x="6804248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benefit for you/us is…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473878" y="4257092"/>
            <a:ext cx="2196244" cy="684076"/>
            <a:chOff x="3275856" y="3753036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Скругленный прямоугольник 36"/>
            <p:cNvSpPr/>
            <p:nvPr/>
          </p:nvSpPr>
          <p:spPr>
            <a:xfrm>
              <a:off x="3275856" y="3753036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 steps</a:t>
              </a:r>
            </a:p>
          </p:txBody>
        </p:sp>
        <p:sp>
          <p:nvSpPr>
            <p:cNvPr id="38" name="Скругленный прямоугольник 36"/>
            <p:cNvSpPr/>
            <p:nvPr/>
          </p:nvSpPr>
          <p:spPr>
            <a:xfrm>
              <a:off x="3275856" y="3969060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is the plan…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473878" y="5697252"/>
            <a:ext cx="2196244" cy="684076"/>
            <a:chOff x="3311860" y="569725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Скругленный прямоугольник 36"/>
            <p:cNvSpPr/>
            <p:nvPr/>
          </p:nvSpPr>
          <p:spPr>
            <a:xfrm>
              <a:off x="3311860" y="569725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40" name="Скругленный прямоугольник 36"/>
            <p:cNvSpPr/>
            <p:nvPr/>
          </p:nvSpPr>
          <p:spPr>
            <a:xfrm>
              <a:off x="3311860" y="591327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Answer to headline. Close.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Start &amp; Finish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15516" y="656692"/>
          <a:ext cx="8568952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START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Tune yourself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/>
                        <a:t>I am positive… I</a:t>
                      </a:r>
                      <a:r>
                        <a:rPr lang="en-US" sz="1050" i="1" baseline="0" dirty="0" smtClean="0"/>
                        <a:t> keep things short…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1.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Topic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050" i="1" dirty="0" smtClean="0"/>
                        <a:t>Today the topic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Relevance</a:t>
                      </a:r>
                    </a:p>
                    <a:p>
                      <a:r>
                        <a:rPr lang="en-US" sz="1050" i="1" dirty="0" smtClean="0"/>
                        <a:t>It’s important for you because…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Interests</a:t>
                      </a:r>
                    </a:p>
                    <a:p>
                      <a:r>
                        <a:rPr lang="en-US" sz="1050" i="1" dirty="0" smtClean="0"/>
                        <a:t>You as a…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Core message</a:t>
                      </a:r>
                    </a:p>
                    <a:p>
                      <a:r>
                        <a:rPr lang="en-US" sz="1050" i="1" dirty="0" smtClean="0"/>
                        <a:t>You will see that…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Introduction</a:t>
                      </a:r>
                    </a:p>
                    <a:p>
                      <a:r>
                        <a:rPr lang="en-US" sz="1050" i="1" dirty="0" smtClean="0"/>
                        <a:t>Name/Position/Competence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/>
                        <a:t>Better to get introduced by someone else</a:t>
                      </a:r>
                    </a:p>
                    <a:p>
                      <a:endParaRPr lang="en-GB" sz="120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15516" y="3738178"/>
          <a:ext cx="8568952" cy="2720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FINISH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Bridge to Q&amp;A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Which information…?</a:t>
                      </a:r>
                      <a:endParaRPr lang="en-US" sz="105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Q&amp;A Session</a:t>
                      </a:r>
                      <a:endParaRPr lang="en-US" sz="1200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Core message</a:t>
                      </a:r>
                    </a:p>
                    <a:p>
                      <a:r>
                        <a:rPr lang="en-US" sz="1050" dirty="0" smtClean="0"/>
                        <a:t>As you have seen…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Next steps/Goal</a:t>
                      </a:r>
                    </a:p>
                    <a:p>
                      <a:r>
                        <a:rPr lang="en-US" sz="1050" dirty="0" smtClean="0"/>
                        <a:t>Now</a:t>
                      </a:r>
                      <a:r>
                        <a:rPr lang="en-US" sz="1050" baseline="0" dirty="0" smtClean="0"/>
                        <a:t> we… / The goal is…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Benefits</a:t>
                      </a:r>
                    </a:p>
                    <a:p>
                      <a:r>
                        <a:rPr lang="en-US" sz="1050" dirty="0" smtClean="0"/>
                        <a:t>You will gain…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Close/Question</a:t>
                      </a:r>
                    </a:p>
                    <a:p>
                      <a:r>
                        <a:rPr lang="en-US" sz="1050" dirty="0" smtClean="0"/>
                        <a:t>Finally…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Start &amp; Finish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15516" y="656692"/>
          <a:ext cx="8568952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START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Tune yourself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/>
                        <a:t>I am positive… I</a:t>
                      </a:r>
                      <a:r>
                        <a:rPr lang="en-US" sz="1050" i="1" baseline="0" dirty="0" smtClean="0"/>
                        <a:t> keep things short…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Smile to audience. Make a pause. Off!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1.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Topic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050" i="1" dirty="0" smtClean="0"/>
                        <a:t>Today the topic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Today’s topic is e-learning.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Relevance</a:t>
                      </a:r>
                    </a:p>
                    <a:p>
                      <a:r>
                        <a:rPr lang="en-US" sz="1050" i="1" dirty="0" smtClean="0"/>
                        <a:t>It’s important for you because…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It’s important</a:t>
                      </a:r>
                      <a:r>
                        <a:rPr lang="en-US" sz="1200" baseline="0" dirty="0" smtClean="0"/>
                        <a:t> because</a:t>
                      </a:r>
                      <a:r>
                        <a:rPr lang="en-US" sz="1200" dirty="0" smtClean="0"/>
                        <a:t> we have tough times, ought to save money, while we still want to deliver knowledge to our sales force.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Interests</a:t>
                      </a:r>
                    </a:p>
                    <a:p>
                      <a:r>
                        <a:rPr lang="en-US" sz="1050" i="1" dirty="0" smtClean="0"/>
                        <a:t>You as a…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You as professionals in charge for sales want to use efficient</a:t>
                      </a:r>
                      <a:r>
                        <a:rPr lang="en-US" sz="1200" baseline="0" dirty="0" smtClean="0"/>
                        <a:t> instruments.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Core message</a:t>
                      </a:r>
                    </a:p>
                    <a:p>
                      <a:r>
                        <a:rPr lang="en-US" sz="1050" i="1" dirty="0" smtClean="0"/>
                        <a:t>You will see that…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You will see that you can benefit a lot from e-learning.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Introduction</a:t>
                      </a:r>
                    </a:p>
                    <a:p>
                      <a:r>
                        <a:rPr lang="en-US" sz="1050" i="1" dirty="0" smtClean="0"/>
                        <a:t>Name/Position/Competence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/>
                        <a:t>Better to get introduced by someone else</a:t>
                      </a:r>
                    </a:p>
                    <a:p>
                      <a:r>
                        <a:rPr lang="en-US" sz="1200" i="0" dirty="0" smtClean="0"/>
                        <a:t>My name is </a:t>
                      </a:r>
                      <a:r>
                        <a:rPr lang="en-US" sz="1200" i="0" dirty="0" err="1" smtClean="0"/>
                        <a:t>Oleksiy</a:t>
                      </a:r>
                      <a:r>
                        <a:rPr lang="en-US" sz="1200" i="0" dirty="0" smtClean="0"/>
                        <a:t>.</a:t>
                      </a:r>
                      <a:r>
                        <a:rPr lang="en-US" sz="1200" i="0" baseline="0" dirty="0" smtClean="0"/>
                        <a:t> I am a Head of Sales Development in…</a:t>
                      </a:r>
                      <a:endParaRPr lang="en-GB" sz="12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15516" y="3732996"/>
          <a:ext cx="8568952" cy="2720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FINISH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Bridge to Q&amp;A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Which information…?</a:t>
                      </a:r>
                      <a:endParaRPr lang="en-US" sz="105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What information you need to start planning e-learning launch in your company?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Q&amp;A Session</a:t>
                      </a:r>
                      <a:endParaRPr lang="en-US" sz="1200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Core message</a:t>
                      </a:r>
                    </a:p>
                    <a:p>
                      <a:r>
                        <a:rPr lang="en-US" sz="1050" dirty="0" smtClean="0"/>
                        <a:t>As you have seen…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 you have seen you can enhance your sales force in an affordable manner.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Next steps/Goal</a:t>
                      </a:r>
                    </a:p>
                    <a:p>
                      <a:r>
                        <a:rPr lang="en-US" sz="1050" dirty="0" smtClean="0"/>
                        <a:t>Now</a:t>
                      </a:r>
                      <a:r>
                        <a:rPr lang="en-US" sz="1050" baseline="0" dirty="0" smtClean="0"/>
                        <a:t> we… / The goal is…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So, the next step is to draw an e-learning implementation plan.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Benefits</a:t>
                      </a:r>
                    </a:p>
                    <a:p>
                      <a:r>
                        <a:rPr lang="en-US" sz="1050" dirty="0" smtClean="0"/>
                        <a:t>You will gain…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Having e-learning implemented you shall improve your KPIs. Such as productivity, sales quality, GWP.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Close/Question</a:t>
                      </a:r>
                    </a:p>
                    <a:p>
                      <a:r>
                        <a:rPr lang="en-US" sz="1050" dirty="0" smtClean="0"/>
                        <a:t>Finally…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 we do first steps towards better productivity today?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32-Point Star 5"/>
          <p:cNvSpPr/>
          <p:nvPr/>
        </p:nvSpPr>
        <p:spPr>
          <a:xfrm rot="1235088">
            <a:off x="6878623" y="729467"/>
            <a:ext cx="2196244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Lifehacks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196752"/>
            <a:ext cx="8075240" cy="3077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 Template with design &amp; visuals preset, include author’s page – it’s easier to remove than to find &amp; copy (re-create) recurring typical slides.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planning tools.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delete slides – move them beyond main scope.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“final” version before deployment. Remove unnecessary slides at production stage.</a:t>
            </a: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 – Category – Topic – Author (version language) // version == YYMMDD</a:t>
            </a: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Useful sources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" y="1196752"/>
            <a:ext cx="8075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http://www.hps-training.com/en/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Signposts and Why are They Important?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http://businessenglishresources.com/31-2/student-section/student-handouts/signposts-test/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to Effective Formal and Informal Presentations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http://wps.pearsoncustom.com/pls_1256647969_pwo/217/55693/14257453.cw/content/index.html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403533" y="2379303"/>
            <a:ext cx="476650" cy="477078"/>
            <a:chOff x="1391478" y="2216426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1391478" y="2216426"/>
              <a:ext cx="503548" cy="504000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1459083" y="2290101"/>
              <a:ext cx="411397" cy="422952"/>
            </a:xfrm>
            <a:prstGeom prst="ellipse">
              <a:avLst/>
            </a:prstGeom>
            <a:noFill/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1535494" y="2360442"/>
              <a:ext cx="216024" cy="216024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1531038" y="2293953"/>
              <a:ext cx="303593" cy="312452"/>
            </a:xfrm>
            <a:prstGeom prst="ellipse">
              <a:avLst/>
            </a:prstGeom>
            <a:noFill/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Oval 17"/>
          <p:cNvSpPr/>
          <p:nvPr/>
        </p:nvSpPr>
        <p:spPr>
          <a:xfrm>
            <a:off x="4287078" y="2368826"/>
            <a:ext cx="503548" cy="504000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359446" y="2463250"/>
            <a:ext cx="393530" cy="40458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447762" y="2531891"/>
            <a:ext cx="180353" cy="18035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448809" y="2474929"/>
            <a:ext cx="283802" cy="29208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/>
          <p:cNvCxnSpPr/>
          <p:nvPr/>
        </p:nvCxnSpPr>
        <p:spPr>
          <a:xfrm>
            <a:off x="5763332" y="4076776"/>
            <a:ext cx="1332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341777" y="3514998"/>
            <a:ext cx="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4769" y="44469"/>
            <a:ext cx="448048" cy="448450"/>
            <a:chOff x="3715578" y="3367046"/>
            <a:chExt cx="503548" cy="504000"/>
          </a:xfrm>
        </p:grpSpPr>
        <p:sp>
          <p:nvSpPr>
            <p:cNvPr id="31" name="Oval 30"/>
            <p:cNvSpPr/>
            <p:nvPr/>
          </p:nvSpPr>
          <p:spPr>
            <a:xfrm>
              <a:off x="3715578" y="3367046"/>
              <a:ext cx="503548" cy="504000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How easy it is?</a:t>
            </a:r>
            <a:endParaRPr lang="en-GB" sz="4000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56028" y="1011252"/>
            <a:ext cx="3486759" cy="3680254"/>
            <a:chOff x="656028" y="1011252"/>
            <a:chExt cx="3486759" cy="3680254"/>
          </a:xfrm>
        </p:grpSpPr>
        <p:sp>
          <p:nvSpPr>
            <p:cNvPr id="14" name="Скругленный прямоугольник 36"/>
            <p:cNvSpPr/>
            <p:nvPr/>
          </p:nvSpPr>
          <p:spPr>
            <a:xfrm>
              <a:off x="656028" y="1011252"/>
              <a:ext cx="3486759" cy="944427"/>
            </a:xfrm>
            <a:prstGeom prst="round2SameRect">
              <a:avLst>
                <a:gd name="adj1" fmla="val 13703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Expertise required</a:t>
              </a:r>
            </a:p>
          </p:txBody>
        </p:sp>
        <p:sp>
          <p:nvSpPr>
            <p:cNvPr id="15" name="Скругленный прямоугольник 36"/>
            <p:cNvSpPr/>
            <p:nvPr/>
          </p:nvSpPr>
          <p:spPr>
            <a:xfrm>
              <a:off x="656028" y="1959427"/>
              <a:ext cx="3486759" cy="2732079"/>
            </a:xfrm>
            <a:prstGeom prst="round2SameRect">
              <a:avLst>
                <a:gd name="adj1" fmla="val 0"/>
                <a:gd name="adj2" fmla="val 435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Practical grip on building presentations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Certain presentation experience</a:t>
              </a:r>
            </a:p>
            <a:p>
              <a:pPr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Scholar and/or empirical knowledge of project workflow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51225" y="1011253"/>
            <a:ext cx="3486759" cy="3680253"/>
            <a:chOff x="4951225" y="1011253"/>
            <a:chExt cx="3486759" cy="3680253"/>
          </a:xfrm>
        </p:grpSpPr>
        <p:sp>
          <p:nvSpPr>
            <p:cNvPr id="17" name="Скругленный прямоугольник 36"/>
            <p:cNvSpPr/>
            <p:nvPr/>
          </p:nvSpPr>
          <p:spPr>
            <a:xfrm>
              <a:off x="4951225" y="1011253"/>
              <a:ext cx="3486759" cy="944426"/>
            </a:xfrm>
            <a:prstGeom prst="round2SameRect">
              <a:avLst>
                <a:gd name="adj1" fmla="val 12715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will you learn &amp; get?</a:t>
              </a:r>
            </a:p>
          </p:txBody>
        </p:sp>
        <p:sp>
          <p:nvSpPr>
            <p:cNvPr id="18" name="Скругленный прямоугольник 36"/>
            <p:cNvSpPr/>
            <p:nvPr/>
          </p:nvSpPr>
          <p:spPr>
            <a:xfrm>
              <a:off x="4951225" y="1959427"/>
              <a:ext cx="3486759" cy="2732079"/>
            </a:xfrm>
            <a:prstGeom prst="round2SameRect">
              <a:avLst>
                <a:gd name="adj1" fmla="val 0"/>
                <a:gd name="adj2" fmla="val 435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 planning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Collecting and structuring data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Building presentation skeleton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yourself and improving presentation</a:t>
              </a:r>
            </a:p>
            <a:p>
              <a:pPr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Keeping grip on audience bringing succession in your story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tools &amp; tools per se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29003" y="4952728"/>
            <a:ext cx="6755363" cy="1623526"/>
            <a:chOff x="1129003" y="4982545"/>
            <a:chExt cx="6755363" cy="1623526"/>
          </a:xfrm>
        </p:grpSpPr>
        <p:sp>
          <p:nvSpPr>
            <p:cNvPr id="4" name="Rounded Rectangle 3"/>
            <p:cNvSpPr/>
            <p:nvPr/>
          </p:nvSpPr>
          <p:spPr>
            <a:xfrm>
              <a:off x="1129003" y="4982545"/>
              <a:ext cx="6755363" cy="1623526"/>
            </a:xfrm>
            <a:prstGeom prst="roundRect">
              <a:avLst>
                <a:gd name="adj" fmla="val 517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Course profile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632851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/>
          </p:nvSpPr>
          <p:spPr>
            <a:xfrm rot="18846077">
              <a:off x="1299001" y="6119201"/>
              <a:ext cx="6527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Beginner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9428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6005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82582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 rot="18846077">
              <a:off x="1860993" y="6037039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Pro</a:t>
              </a:r>
              <a:endParaRPr lang="en-GB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8846077">
              <a:off x="2050548" y="6093754"/>
              <a:ext cx="5229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Expert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8846077">
              <a:off x="2426066" y="6057496"/>
              <a:ext cx="444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Guru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44034" y="5587052"/>
              <a:ext cx="12424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Expertise required</a:t>
              </a:r>
              <a:endParaRPr lang="en-GB" sz="1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02883" y="5822296"/>
              <a:ext cx="1253655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 rot="18846077">
              <a:off x="5962302" y="605388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Easy</a:t>
              </a:r>
              <a:endParaRPr lang="en-GB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8846077">
              <a:off x="6361558" y="6100539"/>
              <a:ext cx="5918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Difficult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8846077">
              <a:off x="6945959" y="6057496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Hard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4066" y="5587052"/>
              <a:ext cx="12424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Difficulty level</a:t>
              </a:r>
              <a:endParaRPr lang="en-GB" sz="10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14066" y="5837022"/>
              <a:ext cx="1230508" cy="172800"/>
            </a:xfrm>
            <a:prstGeom prst="rect">
              <a:avLst/>
            </a:prstGeom>
            <a:gradFill>
              <a:gsLst>
                <a:gs pos="52000">
                  <a:srgbClr val="FFC000"/>
                </a:gs>
                <a:gs pos="0">
                  <a:srgbClr val="00B05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45504" y="5833273"/>
              <a:ext cx="291271" cy="176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61602" y="5833273"/>
              <a:ext cx="291271" cy="176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79137" y="5833273"/>
              <a:ext cx="291271" cy="176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95234" y="5833273"/>
              <a:ext cx="291271" cy="176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3467" y="5837022"/>
              <a:ext cx="821107" cy="17280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471" y="5754457"/>
              <a:ext cx="298290" cy="298290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999204" y="5576069"/>
              <a:ext cx="1002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Time required</a:t>
              </a:r>
              <a:endParaRPr lang="en-GB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68329" y="5763601"/>
              <a:ext cx="65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2 </a:t>
              </a:r>
              <a:r>
                <a:rPr lang="en-US" sz="1000" dirty="0" err="1" smtClean="0"/>
                <a:t>hrs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009740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Author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7"/>
          <p:cNvSpPr/>
          <p:nvPr/>
        </p:nvSpPr>
        <p:spPr>
          <a:xfrm>
            <a:off x="4067944" y="772009"/>
            <a:ext cx="4618856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expertise: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development</a:t>
            </a:r>
          </a:p>
          <a:p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 of specific expertise: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PM, Leadership, CRM, IT, Insurance</a:t>
            </a:r>
          </a:p>
          <a:p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related experience: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Project/program sponsor, manager, contributor, team member.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Managed, supervised, mentored dozens of projects of different scales.</a:t>
            </a:r>
          </a:p>
          <a:p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of formal presentations production: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one every month</a:t>
            </a:r>
          </a:p>
          <a:p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employments: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UNIQA Insurance Group member company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August 2009</a:t>
            </a:r>
            <a:endParaRPr lang="uk-UA" sz="16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1653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3457" y="6165304"/>
            <a:ext cx="8058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“Efficient tuition is reinforced with practical tools.”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“We are doing presentations every time we communicate. Even when just chatting.”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6" name="Picture 2" descr="D:\oleksiy.rudenko\Photoalbum\_Inbox\150417 Rudenko\E4179915c-x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720" y="844017"/>
            <a:ext cx="2530624" cy="35018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Прямоугольник 10"/>
          <p:cNvSpPr/>
          <p:nvPr/>
        </p:nvSpPr>
        <p:spPr>
          <a:xfrm>
            <a:off x="529208" y="4351413"/>
            <a:ext cx="2998676" cy="176419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 Rudenko</a:t>
            </a:r>
          </a:p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LL.M., M.Ec.</a:t>
            </a:r>
          </a:p>
          <a:p>
            <a:pPr algn="just"/>
            <a:endParaRPr lang="en-US" sz="1000" noProof="1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noProof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oleksiy.rudenko@gmail.com</a:t>
            </a:r>
            <a:endParaRPr lang="en-US" sz="1400" noProof="1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000" noProof="1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US" sz="10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10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1200" b="1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fb.com</a:t>
            </a:r>
            <a:r>
              <a:rPr lang="en-US" sz="12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en-US" sz="1200" b="1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oleksiy.rudenko.5</a:t>
            </a:r>
            <a:endParaRPr lang="en-US" sz="1200" b="1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n-US" sz="1000" b="1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US" sz="10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1200" b="1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linkedin.com</a:t>
            </a:r>
            <a:r>
              <a:rPr lang="en-US" sz="12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en-US" sz="1200" b="1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in</a:t>
            </a:r>
            <a:r>
              <a:rPr lang="en-US" sz="12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en-US" sz="1200" b="1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oleksiyrudenko</a:t>
            </a:r>
            <a:endParaRPr lang="en-US" sz="1400" b="1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noProof="1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License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8275" y="2029069"/>
            <a:ext cx="2664296" cy="1320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</a:t>
            </a:r>
          </a:p>
          <a:p>
            <a:pPr algn="ctr"/>
            <a:r>
              <a:rPr lang="en-US" sz="1600" dirty="0" smtClean="0"/>
              <a:t>Original @ </a:t>
            </a:r>
            <a:r>
              <a:rPr lang="en-US" sz="1600" dirty="0" err="1" smtClean="0"/>
              <a:t>github</a:t>
            </a:r>
            <a:endParaRPr lang="en-US" sz="1600" dirty="0" smtClean="0"/>
          </a:p>
          <a:p>
            <a:pPr algn="ctr"/>
            <a:r>
              <a:rPr lang="en-US" sz="1600" dirty="0" smtClean="0"/>
              <a:t>Mention copyright ( O.R. </a:t>
            </a:r>
            <a:r>
              <a:rPr lang="en-US" sz="1600" dirty="0" smtClean="0">
                <a:hlinkClick r:id="rId2"/>
              </a:rPr>
              <a:t>o.r@gmail.com</a:t>
            </a:r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Content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397000"/>
          <a:ext cx="7920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594"/>
                <a:gridCol w="5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will you learn?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Intro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Rehearsal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of s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ome presentation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basic principles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Workflow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Efficient approach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Instruments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Cheat-sheets, tools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&amp;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 examples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Life-hacks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Few productivity life-hacks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Sources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Useful sources of knowledge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Content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397000"/>
          <a:ext cx="7920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594"/>
                <a:gridCol w="5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will you learn?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Intro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Rehearsal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of s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ome presentation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basic principles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Workflow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Efficient approach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Cheat-sheets, tools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&amp;</a:t>
                      </a:r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examples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Life-hacks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Few productivity life-hacks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Useful sources of knowledge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Content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397000"/>
          <a:ext cx="7920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594"/>
                <a:gridCol w="5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will you learn?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Rehearsal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of s</a:t>
                      </a:r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ome presentation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basic principles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Workflow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Efficient approach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Cheat-sheets, tools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&amp;</a:t>
                      </a:r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examples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Life-hacks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Few productivity life-hacks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Useful sources of knowledge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3528" y="1052736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Targets</a:t>
            </a:r>
            <a:endParaRPr lang="en-GB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131840" y="1052736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 idea / message</a:t>
            </a:r>
            <a:endParaRPr lang="en-GB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131840" y="1623261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Attention focus</a:t>
            </a:r>
            <a:endParaRPr lang="en-GB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131840" y="191683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to action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3528" y="2492896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Structure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131840" y="2492896"/>
            <a:ext cx="2664296" cy="7090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Initial situation / problem – Actions / Solution – Anticipated result</a:t>
            </a:r>
          </a:p>
          <a:p>
            <a:pPr algn="ctr"/>
            <a:r>
              <a:rPr lang="en-US" sz="1600" dirty="0" smtClean="0"/>
              <a:t>Arguments</a:t>
            </a:r>
            <a:endParaRPr lang="en-GB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23528" y="4077072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Content</a:t>
            </a:r>
          </a:p>
          <a:p>
            <a:pPr algn="ctr"/>
            <a:r>
              <a:rPr lang="en-US" sz="1600" dirty="0" smtClean="0"/>
              <a:t>(slides)</a:t>
            </a:r>
            <a:endParaRPr lang="en-GB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3131840" y="3284984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Scalability</a:t>
            </a:r>
            <a:endParaRPr lang="en-GB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131840" y="371703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 slides</a:t>
            </a:r>
            <a:endParaRPr lang="en-GB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131840" y="4941168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Pictures </a:t>
            </a:r>
            <a:r>
              <a:rPr lang="en-US" sz="1600" dirty="0" err="1" smtClean="0"/>
              <a:t>vs</a:t>
            </a:r>
            <a:r>
              <a:rPr lang="en-US" sz="1600" dirty="0" smtClean="0"/>
              <a:t> Clip-art</a:t>
            </a:r>
            <a:endParaRPr lang="en-GB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131840" y="4509120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Style</a:t>
            </a:r>
            <a:endParaRPr lang="en-GB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3131840" y="407707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Conciseness</a:t>
            </a:r>
            <a:endParaRPr lang="en-GB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251520" y="5301208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Deployment</a:t>
            </a:r>
            <a:endParaRPr lang="en-GB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059832" y="5400600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Rehearsal</a:t>
            </a:r>
            <a:endParaRPr lang="en-GB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3059832" y="5832648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 run-through</a:t>
            </a:r>
            <a:endParaRPr lang="en-GB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3059832" y="623731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equipment</a:t>
            </a:r>
            <a:endParaRPr lang="en-GB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3131840" y="1335229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Audience</a:t>
            </a:r>
            <a:endParaRPr lang="en-GB" sz="16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Workflow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90928" y="2048947"/>
            <a:ext cx="2664296" cy="1320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Decide: do you need an author’s page</a:t>
            </a:r>
          </a:p>
          <a:p>
            <a:pPr algn="ctr"/>
            <a:r>
              <a:rPr lang="en-US" sz="1600" dirty="0" smtClean="0"/>
              <a:t>Clip-art or photo</a:t>
            </a:r>
          </a:p>
          <a:p>
            <a:pPr algn="ctr"/>
            <a:r>
              <a:rPr lang="en-US" sz="1600" dirty="0" smtClean="0"/>
              <a:t>Charts etc</a:t>
            </a:r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574</TotalTime>
  <Words>1526</Words>
  <Application>Microsoft Office PowerPoint</Application>
  <PresentationFormat>On-screen Show (4:3)</PresentationFormat>
  <Paragraphs>450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Тема Office</vt:lpstr>
      <vt:lpstr>Gripping Presentation</vt:lpstr>
      <vt:lpstr>Will this presentation meet your needs?</vt:lpstr>
      <vt:lpstr>How easy it is?</vt:lpstr>
      <vt:lpstr>Author</vt:lpstr>
      <vt:lpstr>License</vt:lpstr>
      <vt:lpstr>Content</vt:lpstr>
      <vt:lpstr>Content</vt:lpstr>
      <vt:lpstr>Content</vt:lpstr>
      <vt:lpstr>Workflow</vt:lpstr>
      <vt:lpstr>Workflow</vt:lpstr>
      <vt:lpstr>Slide 11</vt:lpstr>
      <vt:lpstr>Targets Definition</vt:lpstr>
      <vt:lpstr>Choose Appropriate Format</vt:lpstr>
      <vt:lpstr>Choose Appropriate Format</vt:lpstr>
      <vt:lpstr>Choose Appropriate Format</vt:lpstr>
      <vt:lpstr>Information Collection</vt:lpstr>
      <vt:lpstr>Information Collection</vt:lpstr>
      <vt:lpstr>Presentation Skeleton</vt:lpstr>
      <vt:lpstr>Presentation Skeleton</vt:lpstr>
      <vt:lpstr>Build discussion</vt:lpstr>
      <vt:lpstr>Start &amp; Finish</vt:lpstr>
      <vt:lpstr>Start &amp; Finish</vt:lpstr>
      <vt:lpstr>Lifehacks</vt:lpstr>
      <vt:lpstr>Useful sources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oleksiy.rudenko</cp:lastModifiedBy>
  <cp:revision>55</cp:revision>
  <dcterms:modified xsi:type="dcterms:W3CDTF">2015-04-22T12:20:47Z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