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2937-2E79-4947-A219-566CD1B367D7}" type="datetimeFigureOut">
              <a:rPr lang="uk-UA" smtClean="0"/>
              <a:t>12.04.2015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79D1-F401-4502-B092-012B5F2D67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7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79D1-F401-4502-B092-012B5F2D6744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06" y="332656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PMBoK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ed.5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3125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Overview.</a:t>
            </a: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Perspective.</a:t>
            </a:r>
            <a:endParaRPr lang="uk-UA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Compiled by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-113127" y="5200390"/>
            <a:ext cx="5333199" cy="1901018"/>
            <a:chOff x="1916918" y="1858039"/>
            <a:chExt cx="5333199" cy="1901018"/>
          </a:xfrm>
        </p:grpSpPr>
        <p:sp>
          <p:nvSpPr>
            <p:cNvPr id="5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161528" y="5013176"/>
            <a:ext cx="2112438" cy="1068694"/>
            <a:chOff x="161528" y="5013176"/>
            <a:chExt cx="2112438" cy="1068694"/>
          </a:xfrm>
        </p:grpSpPr>
        <p:sp>
          <p:nvSpPr>
            <p:cNvPr id="118" name="Скругленный прямоугольник 117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Блок-схема: типовой процесс 118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Блок-схема: типовой процесс 119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Блок-схема: типовой процесс 120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Блок-схема: типовой процесс 121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23" name="Блок-схема: типовой процесс 122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299322" y="1941465"/>
            <a:ext cx="2112438" cy="767455"/>
            <a:chOff x="299322" y="1941465"/>
            <a:chExt cx="2112438" cy="767455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Блок-схема: типовой процесс 125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7" name="Блок-схема: типовой процесс 126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Блок-схема: типовой процесс 127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130" name="Скругленный прямоугольник 12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Блок-схема: типовой процесс 130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Блок-схема: типовой процесс 131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Блок-схема: типовой процесс 132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Блок-схема: типовой процесс 133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5" name="Блок-схема: типовой процесс 134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08240"/>
            <a:ext cx="9144000" cy="54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WBS – Work Breakdown Structure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569508" y="1582765"/>
            <a:ext cx="3394980" cy="3692276"/>
            <a:chOff x="5569508" y="1582765"/>
            <a:chExt cx="3394980" cy="3692276"/>
          </a:xfrm>
        </p:grpSpPr>
        <p:sp>
          <p:nvSpPr>
            <p:cNvPr id="110" name="Скругленный прямоугольник 109"/>
            <p:cNvSpPr/>
            <p:nvPr/>
          </p:nvSpPr>
          <p:spPr>
            <a:xfrm>
              <a:off x="5569508" y="1582765"/>
              <a:ext cx="3394980" cy="3692276"/>
            </a:xfrm>
            <a:prstGeom prst="roundRect">
              <a:avLst>
                <a:gd name="adj" fmla="val 2681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Блок-схема: узел суммирования 13"/>
            <p:cNvSpPr/>
            <p:nvPr/>
          </p:nvSpPr>
          <p:spPr>
            <a:xfrm>
              <a:off x="6084168" y="2060848"/>
              <a:ext cx="2344498" cy="2289632"/>
            </a:xfrm>
            <a:prstGeom prst="flowChartSummingJunct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Блок-схема: типовой процесс 110"/>
            <p:cNvSpPr/>
            <p:nvPr/>
          </p:nvSpPr>
          <p:spPr>
            <a:xfrm>
              <a:off x="5730316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Management</a:t>
              </a:r>
            </a:p>
          </p:txBody>
        </p:sp>
        <p:sp>
          <p:nvSpPr>
            <p:cNvPr id="112" name="Блок-схема: типовой процесс 111"/>
            <p:cNvSpPr/>
            <p:nvPr/>
          </p:nvSpPr>
          <p:spPr>
            <a:xfrm>
              <a:off x="7382600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Qualitative Risk Analysis</a:t>
              </a:r>
            </a:p>
          </p:txBody>
        </p:sp>
        <p:sp>
          <p:nvSpPr>
            <p:cNvPr id="113" name="Блок-схема: типовой процесс 112"/>
            <p:cNvSpPr/>
            <p:nvPr/>
          </p:nvSpPr>
          <p:spPr>
            <a:xfrm>
              <a:off x="5697692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Risks</a:t>
              </a:r>
            </a:p>
          </p:txBody>
        </p:sp>
        <p:sp>
          <p:nvSpPr>
            <p:cNvPr id="114" name="Блок-схема: типовой процесс 113"/>
            <p:cNvSpPr/>
            <p:nvPr/>
          </p:nvSpPr>
          <p:spPr>
            <a:xfrm>
              <a:off x="7382600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11.4</a:t>
              </a:r>
              <a:endPara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Analysis</a:t>
              </a:r>
            </a:p>
          </p:txBody>
        </p:sp>
        <p:sp>
          <p:nvSpPr>
            <p:cNvPr id="115" name="Блок-схема: типовой процесс 114"/>
            <p:cNvSpPr/>
            <p:nvPr/>
          </p:nvSpPr>
          <p:spPr>
            <a:xfrm>
              <a:off x="6556458" y="4293096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Responses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15516" y="1582764"/>
            <a:ext cx="1620180" cy="4654548"/>
            <a:chOff x="215516" y="1582764"/>
            <a:chExt cx="1620180" cy="4654548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15516" y="1582764"/>
              <a:ext cx="1620180" cy="4654548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3528" y="3095125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Requirements</a:t>
              </a:r>
            </a:p>
          </p:txBody>
        </p:sp>
        <p:sp>
          <p:nvSpPr>
            <p:cNvPr id="65" name="Блок-схема: типовой процесс 64"/>
            <p:cNvSpPr/>
            <p:nvPr/>
          </p:nvSpPr>
          <p:spPr>
            <a:xfrm>
              <a:off x="323528" y="4234171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Scope</a:t>
              </a: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323528" y="5242283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WBS*</a:t>
              </a:r>
            </a:p>
          </p:txBody>
        </p:sp>
        <p:cxnSp>
          <p:nvCxnSpPr>
            <p:cNvPr id="94" name="Прямая со стрелкой 93"/>
            <p:cNvCxnSpPr>
              <a:stCxn id="65" idx="0"/>
              <a:endCxn id="64" idx="2"/>
            </p:cNvCxnSpPr>
            <p:nvPr/>
          </p:nvCxnSpPr>
          <p:spPr>
            <a:xfrm flipV="1">
              <a:off x="1042464" y="3967624"/>
              <a:ext cx="0" cy="266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66" idx="0"/>
              <a:endCxn id="65" idx="2"/>
            </p:cNvCxnSpPr>
            <p:nvPr/>
          </p:nvCxnSpPr>
          <p:spPr>
            <a:xfrm flipV="1">
              <a:off x="1042464" y="5013176"/>
              <a:ext cx="0" cy="229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Блок-схема: типовой процесс 57"/>
            <p:cNvSpPr/>
            <p:nvPr/>
          </p:nvSpPr>
          <p:spPr>
            <a:xfrm>
              <a:off x="323528" y="1916832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Scope Management</a:t>
              </a:r>
            </a:p>
          </p:txBody>
        </p:sp>
        <p:cxnSp>
          <p:nvCxnSpPr>
            <p:cNvPr id="59" name="Прямая со стрелкой 58"/>
            <p:cNvCxnSpPr>
              <a:stCxn id="64" idx="0"/>
              <a:endCxn id="58" idx="2"/>
            </p:cNvCxnSpPr>
            <p:nvPr/>
          </p:nvCxnSpPr>
          <p:spPr>
            <a:xfrm flipV="1">
              <a:off x="1042464" y="2789331"/>
              <a:ext cx="0" cy="3057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041116" y="1582764"/>
            <a:ext cx="3394980" cy="4654547"/>
            <a:chOff x="2041116" y="1582764"/>
            <a:chExt cx="3394980" cy="465454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041116" y="1582764"/>
              <a:ext cx="3394980" cy="4654547"/>
              <a:chOff x="2041116" y="1582764"/>
              <a:chExt cx="3394980" cy="4654547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2041116" y="1582764"/>
                <a:ext cx="3394980" cy="4654547"/>
              </a:xfrm>
              <a:prstGeom prst="roundRect">
                <a:avLst>
                  <a:gd name="adj" fmla="val 2681"/>
                </a:avLst>
              </a:prstGeom>
              <a:solidFill>
                <a:schemeClr val="tx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Time Management</a:t>
                </a:r>
                <a:endParaRPr lang="uk-UA" sz="1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Блок-схема: узел суммирования 115"/>
              <p:cNvSpPr/>
              <p:nvPr/>
            </p:nvSpPr>
            <p:spPr>
              <a:xfrm>
                <a:off x="2273965" y="2703653"/>
                <a:ext cx="2825699" cy="2759572"/>
              </a:xfrm>
              <a:prstGeom prst="flowChartSummingJuncti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Блок-схема: типовой процесс 103"/>
              <p:cNvSpPr/>
              <p:nvPr/>
            </p:nvSpPr>
            <p:spPr>
              <a:xfrm>
                <a:off x="2162020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Activities</a:t>
                </a:r>
              </a:p>
            </p:txBody>
          </p:sp>
          <p:sp>
            <p:nvSpPr>
              <p:cNvPr id="105" name="Блок-схема: типовой процесс 104"/>
              <p:cNvSpPr/>
              <p:nvPr/>
            </p:nvSpPr>
            <p:spPr>
              <a:xfrm>
                <a:off x="3814304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6.4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Resources</a:t>
                </a:r>
              </a:p>
            </p:txBody>
          </p:sp>
          <p:sp>
            <p:nvSpPr>
              <p:cNvPr id="107" name="Блок-схема: типовой процесс 106"/>
              <p:cNvSpPr/>
              <p:nvPr/>
            </p:nvSpPr>
            <p:spPr>
              <a:xfrm>
                <a:off x="2129396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6.3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Activities</a:t>
                </a:r>
              </a:p>
            </p:txBody>
          </p:sp>
          <p:sp>
            <p:nvSpPr>
              <p:cNvPr id="108" name="Блок-схема: типовой процесс 107"/>
              <p:cNvSpPr/>
              <p:nvPr/>
            </p:nvSpPr>
            <p:spPr>
              <a:xfrm>
                <a:off x="3814304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6.5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Durations</a:t>
                </a:r>
              </a:p>
            </p:txBody>
          </p:sp>
          <p:sp>
            <p:nvSpPr>
              <p:cNvPr id="109" name="Блок-схема: типовой процесс 108"/>
              <p:cNvSpPr/>
              <p:nvPr/>
            </p:nvSpPr>
            <p:spPr>
              <a:xfrm>
                <a:off x="2988162" y="5275042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6.6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Schedule</a:t>
                </a:r>
              </a:p>
            </p:txBody>
          </p:sp>
        </p:grpSp>
        <p:sp>
          <p:nvSpPr>
            <p:cNvPr id="63" name="Блок-схема: типовой процесс 62"/>
            <p:cNvSpPr/>
            <p:nvPr/>
          </p:nvSpPr>
          <p:spPr>
            <a:xfrm>
              <a:off x="2988162" y="2033418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Schedule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82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8056 0.32546 L 1.94444E-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&amp; Manage Project Work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79512" y="1930776"/>
            <a:ext cx="2154606" cy="1068694"/>
            <a:chOff x="179512" y="1930776"/>
            <a:chExt cx="2154606" cy="1068694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930776"/>
              <a:ext cx="2154606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2276872"/>
              <a:ext cx="1922420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Quality Assurance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9276" y="4981208"/>
            <a:ext cx="1927582" cy="1260653"/>
            <a:chOff x="379276" y="498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79276" y="498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99831" y="544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 Procurements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082184" y="4981208"/>
            <a:ext cx="2592288" cy="1260654"/>
            <a:chOff x="6082184" y="4981208"/>
            <a:chExt cx="2592288" cy="126065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81208"/>
              <a:ext cx="2592288" cy="1260654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521195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Communications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22392" y="1556792"/>
            <a:ext cx="2592288" cy="2454842"/>
            <a:chOff x="6122392" y="1556792"/>
            <a:chExt cx="2592288" cy="2454842"/>
          </a:xfrm>
        </p:grpSpPr>
        <p:sp>
          <p:nvSpPr>
            <p:cNvPr id="72" name="Скругленный прямоугольник 71"/>
            <p:cNvSpPr/>
            <p:nvPr/>
          </p:nvSpPr>
          <p:spPr>
            <a:xfrm>
              <a:off x="6122392" y="1556792"/>
              <a:ext cx="2592288" cy="245484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00192" y="198227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Project Team</a:t>
              </a:r>
            </a:p>
          </p:txBody>
        </p:sp>
        <p:sp>
          <p:nvSpPr>
            <p:cNvPr id="74" name="Блок-схема: типовой процесс 73"/>
            <p:cNvSpPr/>
            <p:nvPr/>
          </p:nvSpPr>
          <p:spPr>
            <a:xfrm>
              <a:off x="6300192" y="270892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Team</a:t>
              </a: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6300192" y="342900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Project Team</a:t>
              </a:r>
            </a:p>
          </p:txBody>
        </p:sp>
        <p:cxnSp>
          <p:nvCxnSpPr>
            <p:cNvPr id="76" name="Прямая со стрелкой 75"/>
            <p:cNvCxnSpPr>
              <a:stCxn id="74" idx="0"/>
              <a:endCxn id="73" idx="2"/>
            </p:cNvCxnSpPr>
            <p:nvPr/>
          </p:nvCxnSpPr>
          <p:spPr>
            <a:xfrm flipV="1">
              <a:off x="7395028" y="242088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5" idx="0"/>
              <a:endCxn id="74" idx="2"/>
            </p:cNvCxnSpPr>
            <p:nvPr/>
          </p:nvCxnSpPr>
          <p:spPr>
            <a:xfrm flipV="1">
              <a:off x="7395028" y="3147538"/>
              <a:ext cx="0" cy="2814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821877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типовой процесс 38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Stakeholder Engagement</a:t>
              </a:r>
            </a:p>
          </p:txBody>
        </p:sp>
      </p:grpSp>
      <p:sp>
        <p:nvSpPr>
          <p:cNvPr id="40" name="Двойная стрелка влево/вправо 39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99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1770078"/>
              <a:ext cx="2592288" cy="2128272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276872"/>
              <a:ext cx="2189672" cy="64533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&amp; Control Project Work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300666" y="5061208"/>
            <a:ext cx="1927582" cy="1260653"/>
            <a:chOff x="300666" y="506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00666" y="506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21221" y="552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Procurements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2184" y="4975875"/>
            <a:ext cx="2592288" cy="1117421"/>
            <a:chOff x="6082184" y="4975875"/>
            <a:chExt cx="2592288" cy="1117421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75875"/>
              <a:ext cx="2592288" cy="1117421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435477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Communications</a:t>
              </a:r>
            </a:p>
          </p:txBody>
        </p: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Блок-схема: типовой процесс 37"/>
          <p:cNvSpPr/>
          <p:nvPr/>
        </p:nvSpPr>
        <p:spPr>
          <a:xfrm>
            <a:off x="3102408" y="4223826"/>
            <a:ext cx="2189672" cy="645334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Integrated Change Control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 стрелкой 38"/>
          <p:cNvCxnSpPr>
            <a:stCxn id="38" idx="0"/>
            <a:endCxn id="58" idx="2"/>
          </p:cNvCxnSpPr>
          <p:nvPr/>
        </p:nvCxnSpPr>
        <p:spPr>
          <a:xfrm flipH="1" flipV="1">
            <a:off x="4197226" y="4005064"/>
            <a:ext cx="18" cy="218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502420"/>
            <a:ext cx="2154606" cy="1566540"/>
            <a:chOff x="179512" y="1502420"/>
            <a:chExt cx="2154606" cy="156654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502420"/>
              <a:ext cx="2154606" cy="15665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1772816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Scope</a:t>
              </a:r>
            </a:p>
          </p:txBody>
        </p:sp>
        <p:sp>
          <p:nvSpPr>
            <p:cNvPr id="42" name="Блок-схема: типовой процесс 41"/>
            <p:cNvSpPr/>
            <p:nvPr/>
          </p:nvSpPr>
          <p:spPr>
            <a:xfrm>
              <a:off x="273316" y="2475260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Scope</a:t>
              </a:r>
            </a:p>
          </p:txBody>
        </p:sp>
        <p:cxnSp>
          <p:nvCxnSpPr>
            <p:cNvPr id="43" name="Прямая со стрелкой 42"/>
            <p:cNvCxnSpPr>
              <a:stCxn id="42" idx="0"/>
              <a:endCxn id="63" idx="2"/>
            </p:cNvCxnSpPr>
            <p:nvPr/>
          </p:nvCxnSpPr>
          <p:spPr>
            <a:xfrm flipV="1">
              <a:off x="1234526" y="2276872"/>
              <a:ext cx="0" cy="19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292490" y="5656015"/>
            <a:ext cx="1927582" cy="1072601"/>
            <a:chOff x="3292490" y="5656015"/>
            <a:chExt cx="1927582" cy="1072601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3292490" y="5656015"/>
              <a:ext cx="1927582" cy="1072601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Блок-схема: типовой процесс 47"/>
            <p:cNvSpPr/>
            <p:nvPr/>
          </p:nvSpPr>
          <p:spPr>
            <a:xfrm>
              <a:off x="3413045" y="5972532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Risks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97652" y="1730242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6.7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Schedule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61980" y="1641884"/>
            <a:ext cx="2592288" cy="833376"/>
            <a:chOff x="6161980" y="1641884"/>
            <a:chExt cx="2592288" cy="833376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6161980" y="1641884"/>
              <a:ext cx="2592288" cy="833376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6363288" y="18882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costs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59649" y="3215509"/>
            <a:ext cx="2592288" cy="1068694"/>
            <a:chOff x="6259649" y="3215509"/>
            <a:chExt cx="2592288" cy="1068694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6259649" y="3215509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Блок-схема: типовой процесс 81"/>
            <p:cNvSpPr/>
            <p:nvPr/>
          </p:nvSpPr>
          <p:spPr>
            <a:xfrm>
              <a:off x="6460957" y="3503540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Quality</a:t>
              </a:r>
            </a:p>
          </p:txBody>
        </p:sp>
      </p:grpSp>
      <p:sp>
        <p:nvSpPr>
          <p:cNvPr id="88" name="Двойная стрелка влево/вправо 87"/>
          <p:cNvSpPr/>
          <p:nvPr/>
        </p:nvSpPr>
        <p:spPr>
          <a:xfrm rot="16200000">
            <a:off x="3935566" y="2448361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Двойная стрелка влево/вправо 89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06571" y="250542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Блок-схема: типовой процесс 45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Stakeholder Engagement</a:t>
              </a:r>
            </a:p>
          </p:txBody>
        </p:sp>
      </p:grpSp>
      <p:sp>
        <p:nvSpPr>
          <p:cNvPr id="91" name="Двойная стрелка влево/вправо 90"/>
          <p:cNvSpPr/>
          <p:nvPr/>
        </p:nvSpPr>
        <p:spPr>
          <a:xfrm>
            <a:off x="1979712" y="385499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Двойная стрелка влево/вправо 48"/>
          <p:cNvSpPr/>
          <p:nvPr/>
        </p:nvSpPr>
        <p:spPr>
          <a:xfrm rot="16200000">
            <a:off x="3930729" y="5252947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49870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3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Блок-схема: типовой процесс 48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4.6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Project or Phase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52" name="Овал 51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Равнобедренный треугольник 52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Двойная стрелка влево/вправо 54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Блок-схема: типовой процесс 70"/>
            <p:cNvSpPr/>
            <p:nvPr/>
          </p:nvSpPr>
          <p:spPr>
            <a:xfrm>
              <a:off x="5694696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12.4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Procurements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2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15792"/>
              </p:ext>
            </p:extLst>
          </p:nvPr>
        </p:nvGraphicFramePr>
        <p:xfrm>
          <a:off x="107504" y="1264715"/>
          <a:ext cx="1454562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944216"/>
                <a:gridCol w="1512168"/>
                <a:gridCol w="1656184"/>
                <a:gridCol w="1368152"/>
                <a:gridCol w="936104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Integration</a:t>
                      </a: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Scope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Time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Cost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Quality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 charter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</a:t>
                      </a:r>
                      <a:r>
                        <a:rPr lang="en-US" sz="1100" baseline="0" dirty="0" smtClean="0">
                          <a:latin typeface="+mn-lt"/>
                        </a:rPr>
                        <a:t> PM 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Collect requirements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Define scope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Create WBS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 schedule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mng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Def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Sequence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resources</a:t>
                      </a: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durations</a:t>
                      </a: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Dev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Estimate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Determine budget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Direct &amp; manage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Validate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Perform Q assurance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M&amp;C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or phase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30796"/>
              </p:ext>
            </p:extLst>
          </p:nvPr>
        </p:nvGraphicFramePr>
        <p:xfrm>
          <a:off x="-36512" y="1268760"/>
          <a:ext cx="189291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82"/>
                <a:gridCol w="289828"/>
              </a:tblGrid>
              <a:tr h="0"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4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685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06175"/>
              </p:ext>
            </p:extLst>
          </p:nvPr>
        </p:nvGraphicFramePr>
        <p:xfrm>
          <a:off x="107504" y="1264715"/>
          <a:ext cx="7128796" cy="333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Planning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Executing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M&amp;C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Closing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196752"/>
            <a:ext cx="2818656" cy="3528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1196752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CRM, Life Insurance, IP, Economics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projects completed per scopes: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development, Sales development / management / quality, CRM, Operational Excellence, Unification / Standardization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</a:t>
            </a:r>
            <a:endParaRPr lang="uk-UA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" y="4869160"/>
            <a:ext cx="281865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EM,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CScM</a:t>
            </a:r>
            <a:endParaRPr lang="uk-UA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Inspired by </a:t>
            </a:r>
            <a:r>
              <a:rPr lang="ru-RU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4-конечная звезда 12"/>
          <p:cNvSpPr/>
          <p:nvPr/>
        </p:nvSpPr>
        <p:spPr>
          <a:xfrm>
            <a:off x="1235114" y="6205331"/>
            <a:ext cx="757866" cy="694794"/>
          </a:xfrm>
          <a:prstGeom prst="star2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PMBoK</a:t>
            </a:r>
            <a:r>
              <a:rPr lang="en-US" dirty="0" smtClean="0"/>
              <a:t> Guide Is and Isn’t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652" y="1190360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1181797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652" y="1789763"/>
            <a:ext cx="3096344" cy="124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framework for all project activities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standardize the meanings of all PM terms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1880" y="1822407"/>
            <a:ext cx="3096344" cy="121390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PM methodology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to SW dev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prescriptive guide on how to manage projects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804248" y="1897774"/>
            <a:ext cx="1890224" cy="1030530"/>
          </a:xfrm>
          <a:prstGeom prst="wedgeRoundRectCallout">
            <a:avLst>
              <a:gd name="adj1" fmla="val -75805"/>
              <a:gd name="adj2" fmla="val -14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customize it for your Software Development Life Cycle (SDLC)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4-конечная звезда 12"/>
          <p:cNvSpPr/>
          <p:nvPr/>
        </p:nvSpPr>
        <p:spPr>
          <a:xfrm>
            <a:off x="5796136" y="3933056"/>
            <a:ext cx="2591975" cy="2376264"/>
          </a:xfrm>
          <a:prstGeom prst="star2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 not SDLC specific. However see ISSIG</a:t>
            </a:r>
            <a:endParaRPr lang="uk-UA" sz="1400" dirty="0" err="1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9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6642" y="1152158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642" y="1704495"/>
            <a:ext cx="2788814" cy="1508481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knowledge, skills, tools and techniques to project activities to meet project requirements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642" y="3303983"/>
            <a:ext cx="2788814" cy="2357265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5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Controlling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4168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4168" y="1702356"/>
            <a:ext cx="2788814" cy="215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projects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effective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strategic business objective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4168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portfolio may not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1840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1840" y="1702356"/>
            <a:ext cx="2788814" cy="218952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related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 a coordinated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benefits and control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program will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36"/>
          <p:cNvSpPr/>
          <p:nvPr/>
        </p:nvSpPr>
        <p:spPr>
          <a:xfrm>
            <a:off x="107504" y="5949280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24-конечная звезда 12"/>
          <p:cNvSpPr/>
          <p:nvPr/>
        </p:nvSpPr>
        <p:spPr>
          <a:xfrm>
            <a:off x="982699" y="5767469"/>
            <a:ext cx="757866" cy="694794"/>
          </a:xfrm>
          <a:prstGeom prst="star2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6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0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objectives. Scope is progressively elaborated throughout project lifecycle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965286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3928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9528" y="1326910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9528" y="2224913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9528" y="3122916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9528" y="4020919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9528" y="4918922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9528" y="5816925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18814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scope &amp; provide more significant benefits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16216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business scope that changes with the strategic goals of organization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31640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are expected and PMs implement processes to keep change managed &amp; controlled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923928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expects change from both inside &amp; outside and is prepared to manage it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16216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continually monitors change in broader environment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31640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progressively &amp; constantly elaborates high-level information into detailed plans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18814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develops the overall program plan and creates high-level plans to guide detailed planning at component level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516216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and maintains processes and communication re aggregate portfolio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31640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manages the project team to meet the project objectives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3928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</a:t>
            </a:r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and PMs; provides vision &amp; overall leadership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16216" y="4020919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coordinates portfolio management staff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31640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product and project quality, timeliness, budget compliance, &amp; customer satisfaction degree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18814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degree to which the program satisfies needs and benefits it was undertaken for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516216" y="491966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in terms of aggregate performance of portfolio components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331640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monitors and controls the work of producing products, services &amp; results the project was undertaken for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923928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the progress of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to ensure overall goals, schedules, budget, and benefits of the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met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16216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aggregate performance and value indicators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818151" y="1268760"/>
            <a:ext cx="4249365" cy="2451845"/>
          </a:xfrm>
          <a:prstGeom prst="roundRect">
            <a:avLst>
              <a:gd name="adj" fmla="val 50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Controlling *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Processes</a:t>
            </a:r>
            <a:endParaRPr lang="uk-UA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39552" y="2126911"/>
            <a:ext cx="1368152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Арка 7"/>
          <p:cNvSpPr/>
          <p:nvPr/>
        </p:nvSpPr>
        <p:spPr>
          <a:xfrm rot="16200000">
            <a:off x="2691159" y="1637930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3194504" y="1721377"/>
            <a:ext cx="822001" cy="4928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Арка 10"/>
          <p:cNvSpPr/>
          <p:nvPr/>
        </p:nvSpPr>
        <p:spPr>
          <a:xfrm rot="5400000">
            <a:off x="3051200" y="1637433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16200000">
            <a:off x="3338519" y="2945512"/>
            <a:ext cx="822001" cy="4928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40152" y="2126414"/>
            <a:ext cx="1296144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6340" y="2348241"/>
            <a:ext cx="1008112" cy="417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499992" y="2132951"/>
            <a:ext cx="1440160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53548" y="3338253"/>
            <a:ext cx="1190452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processes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575555" y="4114795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Арка 19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Арка 21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Стрелка вправо 23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>
          <a:xfrm>
            <a:off x="179512" y="378904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SDLC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9512" y="422108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512" y="4653136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9512" y="5085184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9512" y="5517232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9512" y="5949280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QA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9512" y="638132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Process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218049" y="4453248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Арка 5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Арка 6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60543" y="479170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Стрелка вправо 6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Арка 6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Арка 7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Стрелка вправо 7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Стрелка вправо 7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503037" y="5130154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Стрелка вправо 7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Арка 7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Арка 8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Равнобедренный треугольник 8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Стрелка вправо 8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Стрелка вправо 8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4145531" y="5468607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Стрелка вправо 8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Арка 8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Равнобедренный треугольник 8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Арка 9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Равнобедренный треугольник 9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Стрелка вправо 9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Стрелка вправо 9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4788024" y="580706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Скругленный прямоугольник 9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Стрелка вправо 9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Арка 9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Арка 10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Равнобедренный треугольник 10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Стрелка вправо 10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Стрелка вправо 10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713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PMBoK</a:t>
            </a:r>
            <a:r>
              <a:rPr lang="en-US" dirty="0" smtClean="0"/>
              <a:t> Guide Structure</a:t>
            </a:r>
            <a:endParaRPr lang="uk-UA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515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by Knowledge Areas (Subjects of Management)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how project flows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9512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3186453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uk-UA" sz="28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175674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79512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3202508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175674" y="273423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179512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3186453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6175674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78267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53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Блок-схема: типовой процесс 2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Charter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7" name="Овал 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Равнобедренный треугольник 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Блок-схема: типовой процесс 40"/>
            <p:cNvSpPr/>
            <p:nvPr/>
          </p:nvSpPr>
          <p:spPr>
            <a:xfrm>
              <a:off x="5694696" y="2550741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Stakeholders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Двойная стрелка влево/вправо 8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163540" y="1484784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Integration Knowledge Area coordinates and unifies processes from other Knowledge Areas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4788528"/>
            <a:ext cx="1800200" cy="1474830"/>
            <a:chOff x="323528" y="4788528"/>
            <a:chExt cx="1800200" cy="1474830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085184"/>
              <a:ext cx="1800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statement of work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Business case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Contract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320156" y="4788528"/>
            <a:ext cx="1800200" cy="1474830"/>
            <a:chOff x="323528" y="4788528"/>
            <a:chExt cx="1800200" cy="147483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Прямоугольник с двумя скругленными соседними углами 52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5085184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051721" y="5301208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845316" y="4779905"/>
            <a:ext cx="1800200" cy="1474830"/>
            <a:chOff x="323528" y="4788528"/>
            <a:chExt cx="1800200" cy="1474830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Прямоугольник с двумя скругленными соседними углами 57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5085184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Procurement documents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41944" y="4779905"/>
            <a:ext cx="1800200" cy="1474830"/>
            <a:chOff x="323528" y="4788528"/>
            <a:chExt cx="1800200" cy="14748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Прямоугольник с двумя скругленными соседними углами 61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5085184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register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management strategy</a:t>
              </a:r>
            </a:p>
          </p:txBody>
        </p:sp>
      </p:grpSp>
      <p:sp>
        <p:nvSpPr>
          <p:cNvPr id="64" name="Стрелка вправо 63"/>
          <p:cNvSpPr/>
          <p:nvPr/>
        </p:nvSpPr>
        <p:spPr>
          <a:xfrm>
            <a:off x="6573509" y="5292585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0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Блок-схема: типовой процесс 43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4.2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Management Plan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47" name="Овал 4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Равнобедренный треугольник 4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6300192" y="3954408"/>
            <a:ext cx="2592288" cy="1068694"/>
            <a:chOff x="6300192" y="3954408"/>
            <a:chExt cx="2592288" cy="1068694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300192" y="3954408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Блок-схема: типовой процесс 54"/>
            <p:cNvSpPr/>
            <p:nvPr/>
          </p:nvSpPr>
          <p:spPr>
            <a:xfrm>
              <a:off x="6501500" y="4242439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Quality Management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25244" y="5456650"/>
            <a:ext cx="2592288" cy="1068694"/>
            <a:chOff x="5925244" y="5456650"/>
            <a:chExt cx="2592288" cy="1068694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5925244" y="5456650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6126552" y="5744681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HR Management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15816" y="5744682"/>
            <a:ext cx="2592288" cy="1068694"/>
            <a:chOff x="2915816" y="5744682"/>
            <a:chExt cx="2592288" cy="106869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2915816" y="5744682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3117124" y="6032713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Communications Management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135" y="3708583"/>
            <a:ext cx="1927582" cy="1304593"/>
            <a:chOff x="88135" y="3708583"/>
            <a:chExt cx="1927582" cy="1304593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8135" y="3708583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211799" y="4146343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Procurement Management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61528" y="5312634"/>
            <a:ext cx="2112438" cy="1068694"/>
            <a:chOff x="161528" y="5013176"/>
            <a:chExt cx="2112438" cy="1068694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Блок-схема: типовой процесс 76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Блок-схема: типовой процесс 77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Блок-схема: типовой процесс 78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Блок-схема: типовой процесс 79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1" name="Блок-схема: типовой процесс 80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81270" y="1494832"/>
            <a:ext cx="2112438" cy="767455"/>
            <a:chOff x="299322" y="1941465"/>
            <a:chExt cx="2112438" cy="767455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Блок-схема: типовой процесс 82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4" name="Блок-схема: типовой процесс 83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Блок-схема: типовой процесс 84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88" name="Скругленный прямоугольник 87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Блок-схема: типовой процесс 88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Блок-схема: типовой процесс 89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Блок-схема: типовой процесс 90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Блок-схема: типовой процесс 91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3" name="Блок-схема: типовой процесс 92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Двойная стрелка влево/вправо 94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Двойная стрелка влево/вправо 96"/>
          <p:cNvSpPr/>
          <p:nvPr/>
        </p:nvSpPr>
        <p:spPr>
          <a:xfrm rot="19729070">
            <a:off x="2161771" y="500364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Двойная стрелка влево/вправо 97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Двойная стрелка влево/вправо 98"/>
          <p:cNvSpPr/>
          <p:nvPr/>
        </p:nvSpPr>
        <p:spPr>
          <a:xfrm rot="2992336">
            <a:off x="2519119" y="2432694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Двойная стрелка влево/вправо 99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Двойная стрелка влево/вправо 100"/>
          <p:cNvSpPr/>
          <p:nvPr/>
        </p:nvSpPr>
        <p:spPr>
          <a:xfrm rot="16200000">
            <a:off x="3679101" y="5079637"/>
            <a:ext cx="1016801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Двойная стрелка влево/вправо 101"/>
          <p:cNvSpPr/>
          <p:nvPr/>
        </p:nvSpPr>
        <p:spPr>
          <a:xfrm rot="16200000">
            <a:off x="3840261" y="2589844"/>
            <a:ext cx="846874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Двойная стрелка влево/вправо 95"/>
          <p:cNvSpPr/>
          <p:nvPr/>
        </p:nvSpPr>
        <p:spPr>
          <a:xfrm rot="3020191">
            <a:off x="5165878" y="5000143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161980" y="1410038"/>
            <a:ext cx="2592288" cy="2306994"/>
            <a:chOff x="6161980" y="1410038"/>
            <a:chExt cx="2592288" cy="2306994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6161980" y="1410038"/>
              <a:ext cx="2592288" cy="23069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Блок-схема: типовой процесс 71"/>
            <p:cNvSpPr/>
            <p:nvPr/>
          </p:nvSpPr>
          <p:spPr>
            <a:xfrm>
              <a:off x="6363288" y="17311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Cost Management</a:t>
              </a: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63288" y="2420887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7.2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Costs</a:t>
              </a:r>
            </a:p>
          </p:txBody>
        </p:sp>
        <p:cxnSp>
          <p:nvCxnSpPr>
            <p:cNvPr id="5" name="Прямая со стрелкой 4"/>
            <p:cNvCxnSpPr>
              <a:stCxn id="73" idx="0"/>
            </p:cNvCxnSpPr>
            <p:nvPr/>
          </p:nvCxnSpPr>
          <p:spPr>
            <a:xfrm flipV="1">
              <a:off x="7458124" y="2222105"/>
              <a:ext cx="0" cy="198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Блок-схема: типовой процесс 58"/>
            <p:cNvSpPr/>
            <p:nvPr/>
          </p:nvSpPr>
          <p:spPr>
            <a:xfrm>
              <a:off x="6363288" y="3140968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Budget</a:t>
              </a:r>
            </a:p>
          </p:txBody>
        </p:sp>
        <p:cxnSp>
          <p:nvCxnSpPr>
            <p:cNvPr id="63" name="Прямая со стрелкой 62"/>
            <p:cNvCxnSpPr>
              <a:stCxn id="59" idx="0"/>
              <a:endCxn id="73" idx="2"/>
            </p:cNvCxnSpPr>
            <p:nvPr/>
          </p:nvCxnSpPr>
          <p:spPr>
            <a:xfrm flipV="1">
              <a:off x="7458124" y="2911860"/>
              <a:ext cx="0" cy="229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88015" y="2337838"/>
            <a:ext cx="1927582" cy="1304593"/>
            <a:chOff x="288015" y="2337838"/>
            <a:chExt cx="1927582" cy="1304593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288015" y="2337838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Блок-схема: типовой процесс 85"/>
            <p:cNvSpPr/>
            <p:nvPr/>
          </p:nvSpPr>
          <p:spPr>
            <a:xfrm>
              <a:off x="411679" y="2794482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Stakeholder Management</a:t>
              </a:r>
            </a:p>
          </p:txBody>
        </p:sp>
      </p:grpSp>
      <p:sp>
        <p:nvSpPr>
          <p:cNvPr id="87" name="Двойная стрелка влево/вправо 86"/>
          <p:cNvSpPr/>
          <p:nvPr/>
        </p:nvSpPr>
        <p:spPr>
          <a:xfrm rot="1440177">
            <a:off x="2095689" y="286559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4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just">
          <a:defRPr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1076</Words>
  <Application>Microsoft Office PowerPoint</Application>
  <PresentationFormat>On-screen Show (4:3)</PresentationFormat>
  <Paragraphs>438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Тема Office</vt:lpstr>
      <vt:lpstr>PMBoK ed.5</vt:lpstr>
      <vt:lpstr>Author</vt:lpstr>
      <vt:lpstr>What the PMBoK Guide Is and Isn’t</vt:lpstr>
      <vt:lpstr>Baseline Definitions</vt:lpstr>
      <vt:lpstr>Baseline Definitions</vt:lpstr>
      <vt:lpstr>PM Processes</vt:lpstr>
      <vt:lpstr>PMBoK Guide Structure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 ed.5</dc:title>
  <dc:creator>Администратор</dc:creator>
  <cp:lastModifiedBy>Rudenko</cp:lastModifiedBy>
  <cp:revision>47</cp:revision>
  <dcterms:created xsi:type="dcterms:W3CDTF">2015-04-10T14:04:59Z</dcterms:created>
  <dcterms:modified xsi:type="dcterms:W3CDTF">2015-04-12T21:10:00Z</dcterms:modified>
</cp:coreProperties>
</file>