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1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750" y="10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9CF23-D396-4165-9987-61A6E5554715}" type="datetimeFigureOut">
              <a:rPr lang="uk-UA" smtClean="0"/>
              <a:t>29.05.2015</a:t>
            </a:fld>
            <a:endParaRPr lang="uk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370E7-3373-4C64-B235-CE0A779963A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63390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370E7-3373-4C64-B235-CE0A779963A2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86048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5/29/2015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018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5/29/2015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517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5/29/2015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6199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5/29/2015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9166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927780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01463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5/29/2015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4460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5/29/2015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171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5/29/2015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798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5/29/2015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538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5/29/2015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59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5/29/2015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968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5/29/2015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991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5/29/2015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775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5/29/2015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080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5/29/2015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897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5/29/2015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8796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LSoDfG-p6Ik" TargetMode="Externa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2045" y="1270174"/>
            <a:ext cx="8637246" cy="2677648"/>
          </a:xfrm>
        </p:spPr>
        <p:txBody>
          <a:bodyPr/>
          <a:lstStyle/>
          <a:p>
            <a:r>
              <a:rPr lang="uk-UA" sz="6000" dirty="0" smtClean="0"/>
              <a:t>Мультиагентні системи на </a:t>
            </a:r>
            <a:r>
              <a:rPr lang="en-US" sz="6000" b="1" dirty="0" smtClean="0"/>
              <a:t>FlameGPU</a:t>
            </a:r>
            <a:endParaRPr lang="uk-UA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2045" y="4466296"/>
            <a:ext cx="8542977" cy="861420"/>
          </a:xfrm>
        </p:spPr>
        <p:txBody>
          <a:bodyPr>
            <a:noAutofit/>
          </a:bodyPr>
          <a:lstStyle/>
          <a:p>
            <a:r>
              <a:rPr lang="uk-UA" sz="2800" dirty="0" smtClean="0">
                <a:solidFill>
                  <a:schemeClr val="tx1"/>
                </a:solidFill>
              </a:rPr>
              <a:t>Загальний огляд бібліотеки </a:t>
            </a:r>
            <a:r>
              <a:rPr lang="en-US" sz="2800" b="1" dirty="0">
                <a:solidFill>
                  <a:schemeClr val="tx1"/>
                </a:solidFill>
              </a:rPr>
              <a:t>F</a:t>
            </a:r>
            <a:r>
              <a:rPr lang="en-US" sz="2800" b="1" dirty="0" smtClean="0">
                <a:solidFill>
                  <a:schemeClr val="tx1"/>
                </a:solidFill>
              </a:rPr>
              <a:t>lameGPU</a:t>
            </a:r>
            <a:r>
              <a:rPr lang="uk-UA" sz="2800" dirty="0" smtClean="0">
                <a:solidFill>
                  <a:schemeClr val="tx1"/>
                </a:solidFill>
              </a:rPr>
              <a:t>, переваги використання, недоліки і обмеження</a:t>
            </a:r>
            <a:endParaRPr lang="uk-UA" sz="2800" dirty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082566" y="5846190"/>
            <a:ext cx="5344997" cy="4307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2400" dirty="0" smtClean="0">
                <a:solidFill>
                  <a:schemeClr val="accent1"/>
                </a:solidFill>
              </a:rPr>
              <a:t>Владислав Сергієнко, СПКм-12</a:t>
            </a:r>
            <a:endParaRPr lang="uk-UA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77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FlameGPU – Environment - </a:t>
            </a:r>
            <a:r>
              <a:rPr lang="en-US" dirty="0" err="1" smtClean="0"/>
              <a:t>InitFunctions</a:t>
            </a:r>
            <a:endParaRPr lang="uk-UA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77333" y="5353050"/>
            <a:ext cx="8702002" cy="1152525"/>
          </a:xfrm>
        </p:spPr>
        <p:txBody>
          <a:bodyPr/>
          <a:lstStyle/>
          <a:p>
            <a:r>
              <a:rPr lang="uk-UA" dirty="0" smtClean="0"/>
              <a:t>Функції ініціалізації</a:t>
            </a:r>
            <a:r>
              <a:rPr lang="en-US" dirty="0" smtClean="0"/>
              <a:t>: </a:t>
            </a:r>
            <a:r>
              <a:rPr lang="uk-UA" dirty="0" smtClean="0"/>
              <a:t>для ініціалізації констант і глобальних змінних</a:t>
            </a:r>
            <a:r>
              <a:rPr lang="en-US" dirty="0" smtClean="0"/>
              <a:t>, </a:t>
            </a:r>
            <a:r>
              <a:rPr lang="uk-UA" dirty="0" smtClean="0"/>
              <a:t>задаються користувачем у файлах програми</a:t>
            </a:r>
            <a:endParaRPr lang="uk-UA" dirty="0">
              <a:solidFill>
                <a:schemeClr val="accent1"/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7333" y="1499782"/>
            <a:ext cx="8873966" cy="194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68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FlameGPU – X-Agents – X-Agent</a:t>
            </a:r>
            <a:endParaRPr lang="uk-U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77333" y="4791076"/>
                <a:ext cx="8702002" cy="17145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>
                    <a:solidFill>
                      <a:schemeClr val="accent1"/>
                    </a:solidFill>
                  </a:rPr>
                  <a:t>Gpu:type – </a:t>
                </a:r>
                <a:r>
                  <a:rPr lang="uk-UA" dirty="0" smtClean="0">
                    <a:solidFill>
                      <a:schemeClr val="tx1"/>
                    </a:solidFill>
                  </a:rPr>
                  <a:t>тип агента, по його просторовому відношенні: може бути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discrete</a:t>
                </a:r>
                <a:r>
                  <a:rPr lang="uk-UA" dirty="0" smtClean="0">
                    <a:solidFill>
                      <a:schemeClr val="tx1"/>
                    </a:solidFill>
                  </a:rPr>
                  <a:t> (клітинний автомат – задаю періодичну сітку з правилами переходу)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uk-UA" dirty="0" smtClean="0">
                    <a:solidFill>
                      <a:schemeClr val="tx1"/>
                    </a:solidFill>
                  </a:rPr>
                  <a:t>і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continuous</a:t>
                </a:r>
                <a:r>
                  <a:rPr lang="uk-UA" dirty="0" smtClean="0">
                    <a:solidFill>
                      <a:schemeClr val="tx1"/>
                    </a:solidFill>
                  </a:rPr>
                  <a:t> (непросторовий, абстрактний агент)</a:t>
                </a:r>
              </a:p>
              <a:p>
                <a:r>
                  <a:rPr lang="en-US" dirty="0" err="1" smtClean="0">
                    <a:solidFill>
                      <a:schemeClr val="accent1"/>
                    </a:solidFill>
                  </a:rPr>
                  <a:t>Gpu:bufferSize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 – </a:t>
                </a:r>
                <a:r>
                  <a:rPr lang="uk-UA" dirty="0" smtClean="0">
                    <a:solidFill>
                      <a:schemeClr val="tx1"/>
                    </a:solidFill>
                  </a:rPr>
                  <a:t>скільки екземплярів такого агента буде створено (=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uk-UA" dirty="0" smtClean="0">
                    <a:solidFill>
                      <a:schemeClr val="tx1"/>
                    </a:solidFill>
                  </a:rPr>
                  <a:t>)</a:t>
                </a:r>
                <a:endParaRPr lang="uk-UA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77333" y="4791076"/>
                <a:ext cx="8702002" cy="1714500"/>
              </a:xfrm>
              <a:blipFill rotWithShape="0">
                <a:blip r:embed="rId2"/>
                <a:stretch>
                  <a:fillRect l="-140" t="-2491" r="-56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77333" y="1382829"/>
            <a:ext cx="8837448" cy="289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286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77332" y="146895"/>
            <a:ext cx="8596668" cy="85323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FlameGPU – X-Agents – X-Agent</a:t>
            </a:r>
            <a:r>
              <a:rPr lang="uk-UA" sz="3200" dirty="0" smtClean="0"/>
              <a:t> - </a:t>
            </a:r>
            <a:r>
              <a:rPr lang="en-US" sz="3200" dirty="0" smtClean="0"/>
              <a:t>Memory</a:t>
            </a:r>
            <a:endParaRPr lang="uk-UA" sz="3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7332" y="838275"/>
            <a:ext cx="9109400" cy="5800650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396440" y="2600325"/>
            <a:ext cx="4184034" cy="3841087"/>
          </a:xfrm>
        </p:spPr>
        <p:txBody>
          <a:bodyPr/>
          <a:lstStyle/>
          <a:p>
            <a:r>
              <a:rPr lang="uk-UA" dirty="0" smtClean="0">
                <a:solidFill>
                  <a:schemeClr val="accent1"/>
                </a:solidFill>
              </a:rPr>
              <a:t>Немає підтримки статичних змінних або масивів</a:t>
            </a:r>
            <a:endParaRPr lang="uk-UA" dirty="0">
              <a:solidFill>
                <a:schemeClr val="accent1"/>
              </a:solidFill>
            </a:endParaRPr>
          </a:p>
          <a:p>
            <a:r>
              <a:rPr lang="uk-UA" dirty="0" smtClean="0">
                <a:solidFill>
                  <a:schemeClr val="accent1"/>
                </a:solidFill>
              </a:rPr>
              <a:t>Типи: </a:t>
            </a:r>
            <a:r>
              <a:rPr lang="en-US" dirty="0" err="1" smtClean="0">
                <a:solidFill>
                  <a:schemeClr val="accent1"/>
                </a:solidFill>
              </a:rPr>
              <a:t>int</a:t>
            </a:r>
            <a:r>
              <a:rPr lang="en-US" dirty="0" smtClean="0">
                <a:solidFill>
                  <a:schemeClr val="accent1"/>
                </a:solidFill>
              </a:rPr>
              <a:t>, float, double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15907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77332" y="146895"/>
            <a:ext cx="8903142" cy="853230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FlameGPU – X-Agents – X-Agent</a:t>
            </a:r>
            <a:r>
              <a:rPr lang="uk-UA" sz="3200" dirty="0" smtClean="0"/>
              <a:t> – </a:t>
            </a:r>
            <a:r>
              <a:rPr lang="en-US" sz="3200" dirty="0" smtClean="0"/>
              <a:t>Messages - Message</a:t>
            </a:r>
            <a:endParaRPr lang="uk-UA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776814" y="4381500"/>
            <a:ext cx="8714801" cy="2183737"/>
          </a:xfrm>
        </p:spPr>
        <p:txBody>
          <a:bodyPr>
            <a:normAutofit fontScale="92500"/>
          </a:bodyPr>
          <a:lstStyle/>
          <a:p>
            <a:r>
              <a:rPr lang="uk-UA" dirty="0" smtClean="0">
                <a:solidFill>
                  <a:schemeClr val="accent1"/>
                </a:solidFill>
              </a:rPr>
              <a:t>Повідомлення носять інформацію для спілкування</a:t>
            </a:r>
          </a:p>
          <a:p>
            <a:r>
              <a:rPr lang="uk-UA" dirty="0">
                <a:solidFill>
                  <a:schemeClr val="accent1"/>
                </a:solidFill>
              </a:rPr>
              <a:t>Типи: </a:t>
            </a:r>
            <a:r>
              <a:rPr lang="en-US" dirty="0" err="1">
                <a:solidFill>
                  <a:schemeClr val="accent1"/>
                </a:solidFill>
              </a:rPr>
              <a:t>int</a:t>
            </a:r>
            <a:r>
              <a:rPr lang="en-US" dirty="0">
                <a:solidFill>
                  <a:schemeClr val="accent1"/>
                </a:solidFill>
              </a:rPr>
              <a:t>, float, </a:t>
            </a:r>
            <a:r>
              <a:rPr lang="en-US" dirty="0" smtClean="0">
                <a:solidFill>
                  <a:schemeClr val="accent1"/>
                </a:solidFill>
              </a:rPr>
              <a:t>double</a:t>
            </a:r>
            <a:endParaRPr lang="uk-UA" dirty="0" smtClean="0">
              <a:solidFill>
                <a:schemeClr val="accent1"/>
              </a:solidFill>
            </a:endParaRPr>
          </a:p>
          <a:p>
            <a:r>
              <a:rPr lang="uk-UA" dirty="0">
                <a:solidFill>
                  <a:schemeClr val="accent1"/>
                </a:solidFill>
              </a:rPr>
              <a:t>Немає підтримки статичних змінних або динамічних масивів</a:t>
            </a:r>
          </a:p>
          <a:p>
            <a:r>
              <a:rPr lang="uk-UA" dirty="0" smtClean="0">
                <a:solidFill>
                  <a:schemeClr val="accent1"/>
                </a:solidFill>
              </a:rPr>
              <a:t>Немає обмежень на кількість повідомлень</a:t>
            </a:r>
          </a:p>
          <a:p>
            <a:r>
              <a:rPr lang="uk-UA" dirty="0" smtClean="0">
                <a:solidFill>
                  <a:schemeClr val="accent1"/>
                </a:solidFill>
              </a:rPr>
              <a:t>Задаються додаткові фільтри на додавання повідомлень у списки: </a:t>
            </a:r>
            <a:r>
              <a:rPr lang="en-US" b="1" dirty="0" err="1" smtClean="0">
                <a:solidFill>
                  <a:schemeClr val="accent1"/>
                </a:solidFill>
              </a:rPr>
              <a:t>partitioningNone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b="1" dirty="0" err="1" smtClean="0">
                <a:solidFill>
                  <a:schemeClr val="accent1"/>
                </a:solidFill>
              </a:rPr>
              <a:t>partitioningDiscrete</a:t>
            </a:r>
            <a:r>
              <a:rPr lang="en-US" b="1" dirty="0" smtClean="0">
                <a:solidFill>
                  <a:schemeClr val="accent1"/>
                </a:solidFill>
              </a:rPr>
              <a:t>(</a:t>
            </a:r>
            <a:r>
              <a:rPr lang="en-US" dirty="0" smtClean="0">
                <a:solidFill>
                  <a:schemeClr val="accent1"/>
                </a:solidFill>
              </a:rPr>
              <a:t>radius), </a:t>
            </a:r>
            <a:r>
              <a:rPr lang="en-US" b="1" dirty="0" err="1" smtClean="0">
                <a:solidFill>
                  <a:schemeClr val="accent1"/>
                </a:solidFill>
              </a:rPr>
              <a:t>partitioningSpatial</a:t>
            </a:r>
            <a:r>
              <a:rPr lang="en-US" dirty="0" smtClean="0">
                <a:solidFill>
                  <a:schemeClr val="accent1"/>
                </a:solidFill>
              </a:rPr>
              <a:t>(bounds, radius)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 smtClean="0">
              <a:solidFill>
                <a:schemeClr val="accent1"/>
              </a:solidFill>
            </a:endParaRPr>
          </a:p>
          <a:p>
            <a:endParaRPr lang="uk-UA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7332" y="849504"/>
            <a:ext cx="8814284" cy="322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543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77331" y="146895"/>
            <a:ext cx="9276293" cy="853230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FlameGPU – X-Agents – X-Agent</a:t>
            </a:r>
            <a:r>
              <a:rPr lang="uk-UA" sz="3200" dirty="0" smtClean="0"/>
              <a:t> – </a:t>
            </a:r>
            <a:r>
              <a:rPr lang="en-US" sz="3200" dirty="0" smtClean="0"/>
              <a:t>Functions - Function</a:t>
            </a:r>
            <a:endParaRPr lang="uk-UA" sz="3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67929" y="684520"/>
            <a:ext cx="7295095" cy="3572821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77329" y="4400550"/>
            <a:ext cx="8657169" cy="2257425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Inputs</a:t>
            </a:r>
            <a:r>
              <a:rPr lang="en-US" dirty="0" smtClean="0"/>
              <a:t> – </a:t>
            </a:r>
            <a:r>
              <a:rPr lang="uk-UA" dirty="0" smtClean="0"/>
              <a:t>повідомлення на вхід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Outputs</a:t>
            </a:r>
            <a:r>
              <a:rPr lang="en-US" dirty="0" smtClean="0"/>
              <a:t> – </a:t>
            </a:r>
            <a:r>
              <a:rPr lang="uk-UA" dirty="0" smtClean="0"/>
              <a:t>повідмлення на вихід</a:t>
            </a:r>
            <a:endParaRPr lang="en-US" dirty="0" smtClean="0"/>
          </a:p>
          <a:p>
            <a:r>
              <a:rPr lang="en-US" dirty="0" smtClean="0">
                <a:solidFill>
                  <a:schemeClr val="accent1"/>
                </a:solidFill>
              </a:rPr>
              <a:t>Reallocate</a:t>
            </a:r>
            <a:r>
              <a:rPr lang="en-US" dirty="0" smtClean="0"/>
              <a:t> – </a:t>
            </a:r>
            <a:r>
              <a:rPr lang="uk-UA" dirty="0" smtClean="0"/>
              <a:t>агент помирає після виконання переходу у наступний стан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RNG</a:t>
            </a:r>
            <a:r>
              <a:rPr lang="en-US" dirty="0" smtClean="0"/>
              <a:t> – </a:t>
            </a:r>
            <a:r>
              <a:rPr lang="uk-UA" dirty="0" smtClean="0"/>
              <a:t>використовується генератор випадкових чисел (на вхід функції додається аргумент)</a:t>
            </a:r>
          </a:p>
          <a:p>
            <a:r>
              <a:rPr lang="en-US" dirty="0" err="1" smtClean="0">
                <a:solidFill>
                  <a:schemeClr val="accent1"/>
                </a:solidFill>
              </a:rPr>
              <a:t>XAgentOutputs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– </a:t>
            </a:r>
            <a:r>
              <a:rPr lang="uk-UA" dirty="0" smtClean="0"/>
              <a:t>створення нових агентів: задає ім’я агента, і його початковий стан</a:t>
            </a:r>
            <a:endParaRPr lang="en-US" dirty="0" smtClean="0"/>
          </a:p>
          <a:p>
            <a:r>
              <a:rPr lang="en-US" dirty="0" err="1" smtClean="0">
                <a:solidFill>
                  <a:schemeClr val="accent1"/>
                </a:solidFill>
              </a:rPr>
              <a:t>GlobalCondition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– </a:t>
            </a:r>
            <a:r>
              <a:rPr lang="uk-UA" dirty="0" smtClean="0"/>
              <a:t>умова, що визначає, чи функції потрібно викликати взагалі</a:t>
            </a:r>
            <a:endParaRPr lang="uk-UA" dirty="0"/>
          </a:p>
          <a:p>
            <a:endParaRPr lang="uk-UA" dirty="0" smtClean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690792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77331" y="146895"/>
            <a:ext cx="9276293" cy="85323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FlameGPU – X-Agents – X-Agent</a:t>
            </a:r>
            <a:r>
              <a:rPr lang="uk-UA" sz="3200" dirty="0" smtClean="0"/>
              <a:t> – </a:t>
            </a:r>
            <a:r>
              <a:rPr lang="en-US" sz="3200" dirty="0" smtClean="0"/>
              <a:t>Layers- Layer</a:t>
            </a:r>
            <a:endParaRPr lang="uk-UA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18653" y="1000125"/>
            <a:ext cx="5793648" cy="482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869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77331" y="146895"/>
            <a:ext cx="9276293" cy="85323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FlameGPU – X-Agents – X-Agent</a:t>
            </a:r>
            <a:r>
              <a:rPr lang="uk-UA" sz="3200" dirty="0" smtClean="0"/>
              <a:t> – </a:t>
            </a:r>
            <a:r>
              <a:rPr lang="en-US" sz="3200" dirty="0" smtClean="0"/>
              <a:t>Initial Data</a:t>
            </a:r>
            <a:endParaRPr lang="uk-UA" sz="3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88974" y="1000125"/>
            <a:ext cx="6845451" cy="4698140"/>
          </a:xfrm>
          <a:prstGeom prst="rect">
            <a:avLst/>
          </a:prstGeom>
        </p:spPr>
      </p:pic>
      <p:sp>
        <p:nvSpPr>
          <p:cNvPr id="6" name="Content Placeholder 6"/>
          <p:cNvSpPr>
            <a:spLocks noGrp="1"/>
          </p:cNvSpPr>
          <p:nvPr>
            <p:ph sz="half" idx="2"/>
          </p:nvPr>
        </p:nvSpPr>
        <p:spPr>
          <a:xfrm>
            <a:off x="677329" y="5939579"/>
            <a:ext cx="8657169" cy="718395"/>
          </a:xfrm>
        </p:spPr>
        <p:txBody>
          <a:bodyPr>
            <a:normAutofit/>
          </a:bodyPr>
          <a:lstStyle/>
          <a:p>
            <a:r>
              <a:rPr lang="uk-UA" dirty="0" smtClean="0"/>
              <a:t>Додати поле </a:t>
            </a:r>
            <a:r>
              <a:rPr lang="en-US" dirty="0" err="1" smtClean="0">
                <a:solidFill>
                  <a:schemeClr val="accent1"/>
                </a:solidFill>
              </a:rPr>
              <a:t>bufferSize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uk-UA" dirty="0" smtClean="0"/>
              <a:t>для просторових агентів</a:t>
            </a:r>
            <a:r>
              <a:rPr lang="en-US" dirty="0" smtClean="0"/>
              <a:t> </a:t>
            </a:r>
            <a:endParaRPr lang="uk-UA" dirty="0" smtClean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79944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77331" y="146895"/>
            <a:ext cx="9276293" cy="85323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FlameGPU – X-Agents – X-Agent</a:t>
            </a:r>
            <a:r>
              <a:rPr lang="uk-UA" sz="3200" dirty="0" smtClean="0"/>
              <a:t> –</a:t>
            </a:r>
            <a:r>
              <a:rPr lang="en-US" sz="3200" dirty="0"/>
              <a:t> </a:t>
            </a:r>
            <a:r>
              <a:rPr lang="en-US" sz="3200" dirty="0" err="1" smtClean="0"/>
              <a:t>AgentIO</a:t>
            </a:r>
            <a:endParaRPr lang="uk-UA" sz="3200" dirty="0"/>
          </a:p>
        </p:txBody>
      </p:sp>
      <p:sp>
        <p:nvSpPr>
          <p:cNvPr id="6" name="Content Placeholder 6"/>
          <p:cNvSpPr>
            <a:spLocks noGrp="1"/>
          </p:cNvSpPr>
          <p:nvPr>
            <p:ph sz="half" idx="2"/>
          </p:nvPr>
        </p:nvSpPr>
        <p:spPr>
          <a:xfrm>
            <a:off x="677329" y="4833257"/>
            <a:ext cx="8657169" cy="1824717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accent1"/>
                </a:solidFill>
              </a:rPr>
              <a:t>gpu:type</a:t>
            </a:r>
            <a:r>
              <a:rPr lang="en-US" dirty="0" smtClean="0"/>
              <a:t>  </a:t>
            </a:r>
            <a:r>
              <a:rPr lang="uk-UA" dirty="0" smtClean="0"/>
              <a:t>для вихідних повідомлень може приймати значення </a:t>
            </a:r>
            <a:r>
              <a:rPr lang="en-US" b="1" dirty="0" err="1" smtClean="0"/>
              <a:t>single_message</a:t>
            </a:r>
            <a:r>
              <a:rPr lang="en-US" dirty="0" smtClean="0"/>
              <a:t> </a:t>
            </a:r>
            <a:r>
              <a:rPr lang="uk-UA" dirty="0" smtClean="0"/>
              <a:t>або </a:t>
            </a:r>
            <a:r>
              <a:rPr lang="en-US" b="1" dirty="0" err="1" smtClean="0"/>
              <a:t>optional_message</a:t>
            </a:r>
            <a:r>
              <a:rPr lang="en-US" b="1" dirty="0" smtClean="0"/>
              <a:t> – </a:t>
            </a:r>
            <a:r>
              <a:rPr lang="uk-UA" dirty="0" smtClean="0"/>
              <a:t>відновідно, обов’язкове або необов’язкове</a:t>
            </a:r>
            <a:endParaRPr lang="uk-UA" b="1" dirty="0" smtClean="0"/>
          </a:p>
          <a:p>
            <a:endParaRPr lang="uk-UA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28139" y="1000125"/>
            <a:ext cx="7738900" cy="1800225"/>
          </a:xfrm>
          <a:prstGeom prst="rect">
            <a:avLst/>
          </a:prstGeom>
        </p:spPr>
      </p:pic>
      <p:sp>
        <p:nvSpPr>
          <p:cNvPr id="7" name="Content Placeholder 1"/>
          <p:cNvSpPr txBox="1">
            <a:spLocks/>
          </p:cNvSpPr>
          <p:nvPr/>
        </p:nvSpPr>
        <p:spPr>
          <a:xfrm>
            <a:off x="5916084" y="1084264"/>
            <a:ext cx="4184035" cy="3880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uk-UA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140" y="2884489"/>
            <a:ext cx="7744886" cy="12201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138" y="4091928"/>
            <a:ext cx="7503061" cy="31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17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FlameGPU</a:t>
            </a:r>
            <a:endParaRPr lang="uk-UA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493" y="1642115"/>
            <a:ext cx="8596668" cy="3880773"/>
          </a:xfrm>
        </p:spPr>
        <p:txBody>
          <a:bodyPr>
            <a:normAutofit/>
          </a:bodyPr>
          <a:lstStyle/>
          <a:p>
            <a:r>
              <a:rPr lang="uk-UA" sz="2400" dirty="0" smtClean="0"/>
              <a:t>Розробив Річмонд Пол (</a:t>
            </a:r>
            <a:r>
              <a:rPr lang="en-US" sz="2400" dirty="0" smtClean="0"/>
              <a:t>Dr. Richmond Paul</a:t>
            </a:r>
            <a:r>
              <a:rPr lang="uk-UA" sz="2400" dirty="0" smtClean="0"/>
              <a:t>), канцлер центру досліджень </a:t>
            </a:r>
            <a:r>
              <a:rPr lang="en-US" sz="2400" dirty="0" smtClean="0"/>
              <a:t>CUDA </a:t>
            </a:r>
            <a:r>
              <a:rPr lang="uk-UA" sz="2400" dirty="0" smtClean="0"/>
              <a:t>університету Шеффілда, займається симуляцією комплексних систем і паралельними обчисленнями</a:t>
            </a:r>
            <a:endParaRPr lang="en-US" sz="2400" dirty="0" smtClean="0"/>
          </a:p>
          <a:p>
            <a:r>
              <a:rPr lang="en-US" sz="2400" dirty="0" smtClean="0">
                <a:solidFill>
                  <a:schemeClr val="accent1"/>
                </a:solidFill>
              </a:rPr>
              <a:t>http</a:t>
            </a:r>
            <a:r>
              <a:rPr lang="en-US" sz="2400" dirty="0">
                <a:solidFill>
                  <a:schemeClr val="accent1"/>
                </a:solidFill>
              </a:rPr>
              <a:t>://</a:t>
            </a:r>
            <a:r>
              <a:rPr lang="en-US" sz="2400" dirty="0" smtClean="0">
                <a:solidFill>
                  <a:schemeClr val="accent1"/>
                </a:solidFill>
              </a:rPr>
              <a:t>www.paulrichmond.staff.shef.ac.uk/profile.php</a:t>
            </a:r>
            <a:endParaRPr lang="uk-UA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077" y="3819625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02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07943"/>
            <a:ext cx="8596668" cy="1320800"/>
          </a:xfrm>
        </p:spPr>
        <p:txBody>
          <a:bodyPr>
            <a:normAutofit/>
          </a:bodyPr>
          <a:lstStyle/>
          <a:p>
            <a:r>
              <a:rPr lang="en-US" sz="4400" dirty="0"/>
              <a:t>FlameGPU</a:t>
            </a:r>
            <a:endParaRPr lang="uk-UA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04787"/>
            <a:ext cx="8596668" cy="3880773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F</a:t>
            </a:r>
            <a:r>
              <a:rPr lang="en-US" b="1" dirty="0"/>
              <a:t>lexible </a:t>
            </a:r>
            <a:r>
              <a:rPr lang="en-US" b="1" dirty="0">
                <a:solidFill>
                  <a:schemeClr val="accent1"/>
                </a:solidFill>
              </a:rPr>
              <a:t>L</a:t>
            </a:r>
            <a:r>
              <a:rPr lang="en-US" b="1" dirty="0"/>
              <a:t>arge-scale </a:t>
            </a:r>
            <a:r>
              <a:rPr lang="en-US" b="1" dirty="0">
                <a:solidFill>
                  <a:schemeClr val="accent1"/>
                </a:solidFill>
              </a:rPr>
              <a:t>A</a:t>
            </a:r>
            <a:r>
              <a:rPr lang="en-US" b="1" dirty="0"/>
              <a:t>gent </a:t>
            </a:r>
            <a:r>
              <a:rPr lang="en-US" b="1" dirty="0">
                <a:solidFill>
                  <a:schemeClr val="accent1"/>
                </a:solidFill>
              </a:rPr>
              <a:t>M</a:t>
            </a:r>
            <a:r>
              <a:rPr lang="en-US" b="1" dirty="0"/>
              <a:t>odelling </a:t>
            </a:r>
            <a:r>
              <a:rPr lang="en-US" b="1" dirty="0">
                <a:solidFill>
                  <a:schemeClr val="accent1"/>
                </a:solidFill>
              </a:rPr>
              <a:t>E</a:t>
            </a:r>
            <a:r>
              <a:rPr lang="en-US" b="1" dirty="0"/>
              <a:t>nvironment for the </a:t>
            </a:r>
            <a:r>
              <a:rPr lang="en-US" b="1" dirty="0" smtClean="0">
                <a:solidFill>
                  <a:schemeClr val="accent1"/>
                </a:solidFill>
              </a:rPr>
              <a:t>GPU</a:t>
            </a:r>
            <a:endParaRPr lang="uk-UA" b="1" dirty="0" smtClean="0">
              <a:solidFill>
                <a:schemeClr val="accent1"/>
              </a:solidFill>
            </a:endParaRPr>
          </a:p>
          <a:p>
            <a:r>
              <a:rPr lang="uk-UA" b="1" i="1" dirty="0" smtClean="0"/>
              <a:t>Гнучке середовище для масштабного агентного моделювання на графічному процесорі</a:t>
            </a:r>
          </a:p>
          <a:p>
            <a:r>
              <a:rPr lang="uk-UA" dirty="0" smtClean="0"/>
              <a:t>Потужний підхід до оцінки і передбачення повіденки між автономними агентами</a:t>
            </a:r>
            <a:endParaRPr lang="uk-UA" dirty="0"/>
          </a:p>
        </p:txBody>
      </p:sp>
      <p:pic>
        <p:nvPicPr>
          <p:cNvPr id="7" name="LSoDfG-p6Ik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864124" y="3045173"/>
            <a:ext cx="6223087" cy="350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14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FlameGPU</a:t>
            </a:r>
            <a:endParaRPr lang="uk-UA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402625"/>
            <a:ext cx="8990541" cy="5042262"/>
          </a:xfrm>
        </p:spPr>
        <p:txBody>
          <a:bodyPr>
            <a:normAutofit/>
          </a:bodyPr>
          <a:lstStyle/>
          <a:p>
            <a:r>
              <a:rPr lang="uk-UA" dirty="0" smtClean="0"/>
              <a:t>Середовище для шаблонної симуляції – проектує формальний опис агентів у код</a:t>
            </a:r>
          </a:p>
          <a:p>
            <a:r>
              <a:rPr lang="uk-UA" dirty="0" smtClean="0"/>
              <a:t>Представлення агентів базується на концепції комунікації </a:t>
            </a:r>
            <a:r>
              <a:rPr lang="uk-UA" b="1" dirty="0" smtClean="0"/>
              <a:t>Х-автоматів</a:t>
            </a:r>
            <a:r>
              <a:rPr lang="uk-UA" dirty="0" smtClean="0"/>
              <a:t> (розширення скінченних автоматів)</a:t>
            </a:r>
          </a:p>
          <a:p>
            <a:pPr lvl="1"/>
            <a:r>
              <a:rPr lang="uk-UA" dirty="0" smtClean="0"/>
              <a:t>Спілкування агентів відбувається за допомоги списків повідомлень з глобальним доступом</a:t>
            </a:r>
          </a:p>
          <a:p>
            <a:pPr lvl="1"/>
            <a:r>
              <a:rPr lang="uk-UA" dirty="0" smtClean="0"/>
              <a:t>Повідомлення – вхідні/вихідні дані функцій переходів станів</a:t>
            </a:r>
          </a:p>
          <a:p>
            <a:r>
              <a:rPr lang="uk-UA" dirty="0" smtClean="0"/>
              <a:t>Всі вхідні дані представлено </a:t>
            </a:r>
            <a:r>
              <a:rPr lang="en-US" b="1" dirty="0" smtClean="0"/>
              <a:t>xml</a:t>
            </a:r>
            <a:r>
              <a:rPr lang="uk-UA" dirty="0" smtClean="0"/>
              <a:t>-форматом, який обробляється </a:t>
            </a:r>
            <a:r>
              <a:rPr lang="en-US" b="1" dirty="0" smtClean="0"/>
              <a:t>XSLT-</a:t>
            </a:r>
            <a:r>
              <a:rPr lang="uk-UA" dirty="0" smtClean="0"/>
              <a:t>процесором, відповідно до наданих шаблонів, і генерує код для подальшої компіляції</a:t>
            </a:r>
          </a:p>
          <a:p>
            <a:pPr lvl="1"/>
            <a:r>
              <a:rPr lang="en-US" b="1" i="1" dirty="0" smtClean="0"/>
              <a:t>XMML</a:t>
            </a:r>
            <a:r>
              <a:rPr lang="en-US" dirty="0" smtClean="0"/>
              <a:t> – </a:t>
            </a:r>
            <a:r>
              <a:rPr lang="en-US" dirty="0" smtClean="0">
                <a:solidFill>
                  <a:schemeClr val="accent1"/>
                </a:solidFill>
              </a:rPr>
              <a:t>X</a:t>
            </a:r>
            <a:r>
              <a:rPr lang="en-US" dirty="0" smtClean="0"/>
              <a:t>-</a:t>
            </a:r>
            <a:r>
              <a:rPr lang="en-US" dirty="0" smtClean="0">
                <a:solidFill>
                  <a:schemeClr val="accent1"/>
                </a:solidFill>
              </a:rPr>
              <a:t>M</a:t>
            </a:r>
            <a:r>
              <a:rPr lang="en-US" dirty="0" smtClean="0"/>
              <a:t>achine </a:t>
            </a:r>
            <a:r>
              <a:rPr lang="en-US" dirty="0" smtClean="0">
                <a:solidFill>
                  <a:schemeClr val="accent1"/>
                </a:solidFill>
              </a:rPr>
              <a:t>M</a:t>
            </a:r>
            <a:r>
              <a:rPr lang="en-US" dirty="0" smtClean="0"/>
              <a:t>arkup </a:t>
            </a:r>
            <a:r>
              <a:rPr lang="en-US" dirty="0" smtClean="0">
                <a:solidFill>
                  <a:schemeClr val="accent1"/>
                </a:solidFill>
              </a:rPr>
              <a:t>L</a:t>
            </a:r>
            <a:r>
              <a:rPr lang="en-US" dirty="0" smtClean="0"/>
              <a:t>anguage – </a:t>
            </a:r>
            <a:r>
              <a:rPr lang="uk-UA" dirty="0" smtClean="0"/>
              <a:t>модель симуляції: опис агентів, їхніх станів, пам’яті, повідомлень, ітерацій</a:t>
            </a:r>
          </a:p>
          <a:p>
            <a:pPr lvl="1"/>
            <a:r>
              <a:rPr lang="en-US" b="1" i="1" dirty="0" smtClean="0"/>
              <a:t>XSLT</a:t>
            </a:r>
            <a:r>
              <a:rPr lang="en-US" dirty="0" smtClean="0"/>
              <a:t> - </a:t>
            </a:r>
            <a:r>
              <a:rPr lang="en-US" dirty="0">
                <a:solidFill>
                  <a:schemeClr val="accent1"/>
                </a:solidFill>
              </a:rPr>
              <a:t>E</a:t>
            </a:r>
            <a:r>
              <a:rPr lang="en-US" dirty="0"/>
              <a:t>xtensible </a:t>
            </a:r>
            <a:r>
              <a:rPr lang="en-US" dirty="0" smtClean="0">
                <a:solidFill>
                  <a:schemeClr val="accent1"/>
                </a:solidFill>
              </a:rPr>
              <a:t>S</a:t>
            </a:r>
            <a:r>
              <a:rPr lang="en-US" dirty="0" smtClean="0"/>
              <a:t>ty</a:t>
            </a:r>
            <a:r>
              <a:rPr lang="en-US" dirty="0" smtClean="0">
                <a:solidFill>
                  <a:schemeClr val="accent1"/>
                </a:solidFill>
              </a:rPr>
              <a:t>l</a:t>
            </a:r>
            <a:r>
              <a:rPr lang="en-US" dirty="0" smtClean="0"/>
              <a:t>esheet </a:t>
            </a:r>
            <a:r>
              <a:rPr lang="en-US" dirty="0" smtClean="0">
                <a:solidFill>
                  <a:schemeClr val="accent1"/>
                </a:solidFill>
              </a:rPr>
              <a:t>T</a:t>
            </a:r>
            <a:r>
              <a:rPr lang="en-US" dirty="0" smtClean="0"/>
              <a:t>ransformations – </a:t>
            </a:r>
            <a:r>
              <a:rPr lang="uk-UA" dirty="0" smtClean="0"/>
              <a:t>гнучка функціональна мова, в основі якої лежить </a:t>
            </a:r>
            <a:r>
              <a:rPr lang="en-US" dirty="0" smtClean="0"/>
              <a:t>xml</a:t>
            </a:r>
            <a:r>
              <a:rPr lang="uk-UA" dirty="0" smtClean="0"/>
              <a:t>, підходить для перекладу </a:t>
            </a:r>
            <a:r>
              <a:rPr lang="en-US" b="1" dirty="0" smtClean="0"/>
              <a:t>xml</a:t>
            </a:r>
            <a:r>
              <a:rPr lang="uk-UA" dirty="0" smtClean="0"/>
              <a:t>-документів у інші формати, використовуючи один або декілька </a:t>
            </a:r>
            <a:r>
              <a:rPr lang="en-US" b="1" dirty="0" smtClean="0"/>
              <a:t>XSLT-</a:t>
            </a:r>
            <a:r>
              <a:rPr lang="uk-UA" dirty="0" smtClean="0"/>
              <a:t>процесорів (</a:t>
            </a:r>
            <a:r>
              <a:rPr lang="en-US" b="1" dirty="0" smtClean="0"/>
              <a:t>FlameGPU</a:t>
            </a:r>
            <a:r>
              <a:rPr lang="en-US" dirty="0" smtClean="0"/>
              <a:t> </a:t>
            </a:r>
            <a:r>
              <a:rPr lang="uk-UA" dirty="0" smtClean="0"/>
              <a:t>пропонує свій)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57397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685" y="235131"/>
            <a:ext cx="8596668" cy="1320800"/>
          </a:xfrm>
        </p:spPr>
        <p:txBody>
          <a:bodyPr/>
          <a:lstStyle/>
          <a:p>
            <a:r>
              <a:rPr lang="en-US" dirty="0" smtClean="0"/>
              <a:t>FlameGPU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uk-UA" sz="2400" dirty="0" smtClean="0">
                <a:solidFill>
                  <a:schemeClr val="tx1"/>
                </a:solidFill>
              </a:rPr>
              <a:t>Процес моделювання симуляції</a:t>
            </a:r>
            <a:endParaRPr lang="uk-UA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8312" y="1287578"/>
            <a:ext cx="8266018" cy="541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301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FlameGPU</a:t>
            </a:r>
            <a:r>
              <a:rPr lang="uk-UA" sz="4400" dirty="0" smtClean="0"/>
              <a:t> – </a:t>
            </a:r>
            <a:r>
              <a:rPr lang="en-US" sz="4400" dirty="0" smtClean="0"/>
              <a:t>X-Model</a:t>
            </a:r>
            <a:endParaRPr lang="uk-UA" sz="4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7334" y="1529402"/>
            <a:ext cx="10207458" cy="2518723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77334" y="4476750"/>
            <a:ext cx="8702002" cy="2098012"/>
          </a:xfrm>
        </p:spPr>
        <p:txBody>
          <a:bodyPr/>
          <a:lstStyle/>
          <a:p>
            <a:r>
              <a:rPr lang="uk-UA" dirty="0" smtClean="0"/>
              <a:t>Моделі </a:t>
            </a:r>
            <a:r>
              <a:rPr lang="en-US" dirty="0" smtClean="0"/>
              <a:t>FlameGPU </a:t>
            </a:r>
            <a:r>
              <a:rPr lang="uk-UA" dirty="0" smtClean="0"/>
              <a:t>описуються в </a:t>
            </a:r>
            <a:r>
              <a:rPr lang="en-US" dirty="0" smtClean="0"/>
              <a:t>xml</a:t>
            </a:r>
            <a:r>
              <a:rPr lang="uk-UA" dirty="0" smtClean="0"/>
              <a:t> форматі, у </a:t>
            </a:r>
            <a:r>
              <a:rPr lang="en-US" dirty="0" smtClean="0"/>
              <a:t>XMML</a:t>
            </a:r>
            <a:r>
              <a:rPr lang="uk-UA" dirty="0" smtClean="0"/>
              <a:t> документі</a:t>
            </a:r>
          </a:p>
          <a:p>
            <a:r>
              <a:rPr lang="uk-UA" dirty="0" smtClean="0"/>
              <a:t>На рис. Представлено головні розділи опису моделі симуляції</a:t>
            </a:r>
          </a:p>
          <a:p>
            <a:r>
              <a:rPr lang="en-US" dirty="0" smtClean="0"/>
              <a:t>Environment</a:t>
            </a:r>
            <a:r>
              <a:rPr lang="uk-UA" dirty="0" smtClean="0"/>
              <a:t> (середовище)</a:t>
            </a:r>
            <a:r>
              <a:rPr lang="en-US" dirty="0" smtClean="0"/>
              <a:t>: </a:t>
            </a:r>
            <a:r>
              <a:rPr lang="uk-UA" dirty="0" smtClean="0"/>
              <a:t>глобальна інформація для симуляції – константи, глобальні змінні, файли з скриптуванням агентів, функції ініціалізації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370112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FlameGPU - Environment</a:t>
            </a:r>
            <a:endParaRPr lang="uk-UA" sz="44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77333" y="4714875"/>
            <a:ext cx="8702002" cy="1152525"/>
          </a:xfrm>
        </p:spPr>
        <p:txBody>
          <a:bodyPr/>
          <a:lstStyle/>
          <a:p>
            <a:r>
              <a:rPr lang="en-US" dirty="0" smtClean="0"/>
              <a:t>Environment</a:t>
            </a:r>
            <a:r>
              <a:rPr lang="uk-UA" dirty="0" smtClean="0"/>
              <a:t> (середовище)</a:t>
            </a:r>
            <a:r>
              <a:rPr lang="en-US" dirty="0" smtClean="0"/>
              <a:t>: </a:t>
            </a:r>
            <a:r>
              <a:rPr lang="uk-UA" dirty="0" smtClean="0"/>
              <a:t>глобальна інформація для симуляції – константи, глобальні змінні, файли з скриптуванням агентів, функції ініціалізації</a:t>
            </a:r>
            <a:endParaRPr lang="uk-UA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7333" y="1749908"/>
            <a:ext cx="9412404" cy="192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718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FlameGPU – Environment - Constants</a:t>
            </a:r>
            <a:endParaRPr lang="uk-UA" sz="44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77333" y="4714875"/>
            <a:ext cx="8702002" cy="1152525"/>
          </a:xfrm>
        </p:spPr>
        <p:txBody>
          <a:bodyPr/>
          <a:lstStyle/>
          <a:p>
            <a:r>
              <a:rPr lang="uk-UA" dirty="0" smtClean="0"/>
              <a:t>Глобальні константи</a:t>
            </a:r>
            <a:r>
              <a:rPr lang="en-US" dirty="0" smtClean="0"/>
              <a:t>: </a:t>
            </a:r>
            <a:r>
              <a:rPr lang="uk-UA" dirty="0" smtClean="0"/>
              <a:t>можуть мати тип </a:t>
            </a:r>
            <a:r>
              <a:rPr lang="en-US" dirty="0" err="1" smtClean="0">
                <a:solidFill>
                  <a:schemeClr val="accent1"/>
                </a:solidFill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/>
                </a:solidFill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/>
                </a:solidFill>
              </a:rPr>
              <a:t>double</a:t>
            </a:r>
            <a:endParaRPr lang="uk-UA" dirty="0">
              <a:solidFill>
                <a:schemeClr val="accent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7332" y="1408355"/>
            <a:ext cx="8402815" cy="256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351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FlameGPU – Environment - Functions</a:t>
            </a:r>
            <a:endParaRPr lang="uk-UA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77334" y="4257675"/>
            <a:ext cx="8702002" cy="1152525"/>
          </a:xfrm>
        </p:spPr>
        <p:txBody>
          <a:bodyPr/>
          <a:lstStyle/>
          <a:p>
            <a:r>
              <a:rPr lang="uk-UA" dirty="0" smtClean="0"/>
              <a:t>Функції агентів</a:t>
            </a:r>
            <a:r>
              <a:rPr lang="en-US" dirty="0" smtClean="0"/>
              <a:t>: </a:t>
            </a:r>
            <a:r>
              <a:rPr lang="uk-UA" dirty="0" smtClean="0"/>
              <a:t>задаються поведінку агентів, обробку повідомлень агентами</a:t>
            </a:r>
            <a:endParaRPr lang="uk-UA" dirty="0">
              <a:solidFill>
                <a:schemeClr val="accent1"/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32280" y="1487453"/>
            <a:ext cx="8686776" cy="176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8008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385</TotalTime>
  <Words>545</Words>
  <Application>Microsoft Office PowerPoint</Application>
  <PresentationFormat>Widescreen</PresentationFormat>
  <Paragraphs>56</Paragraphs>
  <Slides>17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Cambria Math</vt:lpstr>
      <vt:lpstr>Trebuchet MS</vt:lpstr>
      <vt:lpstr>Wingdings 3</vt:lpstr>
      <vt:lpstr>Facet</vt:lpstr>
      <vt:lpstr>Мультиагентні системи на FlameGPU</vt:lpstr>
      <vt:lpstr>FlameGPU</vt:lpstr>
      <vt:lpstr>FlameGPU</vt:lpstr>
      <vt:lpstr>FlameGPU</vt:lpstr>
      <vt:lpstr>FlameGPU Процес моделювання симуляції</vt:lpstr>
      <vt:lpstr>FlameGPU – X-Model</vt:lpstr>
      <vt:lpstr>FlameGPU - Environment</vt:lpstr>
      <vt:lpstr>FlameGPU – Environment - Constants</vt:lpstr>
      <vt:lpstr>FlameGPU – Environment - Functions</vt:lpstr>
      <vt:lpstr>FlameGPU – Environment - InitFunctions</vt:lpstr>
      <vt:lpstr>FlameGPU – X-Agents – X-Agent</vt:lpstr>
      <vt:lpstr>FlameGPU – X-Agents – X-Agent - Memory</vt:lpstr>
      <vt:lpstr>FlameGPU – X-Agents – X-Agent – Messages - Message</vt:lpstr>
      <vt:lpstr>FlameGPU – X-Agents – X-Agent – Functions - Function</vt:lpstr>
      <vt:lpstr>FlameGPU – X-Agents – X-Agent – Layers- Layer</vt:lpstr>
      <vt:lpstr>FlameGPU – X-Agents – X-Agent – Initial Data</vt:lpstr>
      <vt:lpstr>FlameGPU – X-Agents – X-Agent – AgentIO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Мультиагентні системи на FlameGPU</dc:title>
  <dc:creator>Vlad Serhiienko</dc:creator>
  <cp:lastModifiedBy>Vlad Serhiienko</cp:lastModifiedBy>
  <cp:revision>38</cp:revision>
  <dcterms:created xsi:type="dcterms:W3CDTF">2015-05-29T01:34:13Z</dcterms:created>
  <dcterms:modified xsi:type="dcterms:W3CDTF">2015-05-29T07:59:26Z</dcterms:modified>
</cp:coreProperties>
</file>