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C7D30D-56C2-4683-9E42-344EE9D474B7}">
  <a:tblStyle styleId="{6FC7D30D-56C2-4683-9E42-344EE9D47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97688F-955B-400F-9F8B-2AE994925F2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4d6667d7e2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4d6667d7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4d6667d7e2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4d6667d7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d88a36a2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d88a36a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d88a36a2f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d88a36a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d88a36a2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d88a36a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d88a36a2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d88a36a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4d6667d7e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4d6667d7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d6667d7e2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d6667d7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c9269d82b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4c9269d8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4c9269d82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4c9269d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96486fef_1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96486fef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4c9269d82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4c9269d8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4c9269d82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4c9269d8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4c9269d82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4c9269d8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4c9269d82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4c9269d8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4c9269d82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4c9269d8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c9269d82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c9269d8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4c9269d82b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4c9269d82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4c9269d82b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4c9269d82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4c9269d82b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4c9269d82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c9269d82b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c9269d82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4ae69caa6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4ae69caa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4c9269d82b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4c9269d82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4c9269d82b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4c9269d82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4c9269d82b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4c9269d82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c9269d82b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4c9269d82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4c9269d82b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4c9269d82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4c9269d82b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4c9269d82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494bf733f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494bf733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4610dadfe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4610dadf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49df3109e1_2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49df3109e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610dadfe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610dadf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b00961a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b0096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d6667d7e2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4d6667d7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 the notebook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4d6667d7e2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4d6667d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d6667d7e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d6667d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4d6667d7e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4d6667d7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d6667d7e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d6667d7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"/>
              <a:buChar char="▫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-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●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○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"/>
              <a:buChar char="■"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"/>
              <a:buNone/>
              <a:defRPr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coursera.org/learn/python-machine-learning" TargetMode="External"/><Relationship Id="rId4" Type="http://schemas.openxmlformats.org/officeDocument/2006/relationships/hyperlink" Target="https://scikit-learn.org/stable/modules/generated/sklearn.datasets.load_digits.html" TargetMode="External"/><Relationship Id="rId5" Type="http://schemas.openxmlformats.org/officeDocument/2006/relationships/hyperlink" Target="http://archive.ics.uci.edu/ml/datasets/Optical+Recognition+of+Handwritten+Digits" TargetMode="External"/><Relationship Id="rId6" Type="http://schemas.openxmlformats.org/officeDocument/2006/relationships/hyperlink" Target="https://scikit-learn.org/stable/modules/generated/sklearn.dummy.DummyClassifier.html" TargetMode="External"/><Relationship Id="rId7" Type="http://schemas.openxmlformats.org/officeDocument/2006/relationships/hyperlink" Target="https://scikit-learn.org/stable/modules/generated/sklearn.metrics.roc_auc_score.html" TargetMode="External"/><Relationship Id="rId8" Type="http://schemas.openxmlformats.org/officeDocument/2006/relationships/hyperlink" Target="https://scikit-learn.org/stable/modules/generated/sklearn.model_selection.cross_val_score.html#sklearn.model_selection.cross_val_scor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600450" y="1365250"/>
            <a:ext cx="30171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Evaluation</a:t>
            </a:r>
            <a:endParaRPr sz="4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1" name="Google Shape;781;p15"/>
          <p:cNvSpPr txBox="1"/>
          <p:nvPr>
            <p:ph idx="4294967295" type="title"/>
          </p:nvPr>
        </p:nvSpPr>
        <p:spPr>
          <a:xfrm>
            <a:off x="524475" y="258325"/>
            <a:ext cx="3828900" cy="7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Data Science Camp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82" name="Google Shape;7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350" y="1365250"/>
            <a:ext cx="4735825" cy="2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Confusion Matrix For Dummy Classifier</a:t>
            </a:r>
            <a:endParaRPr/>
          </a:p>
        </p:txBody>
      </p:sp>
      <p:sp>
        <p:nvSpPr>
          <p:cNvPr id="849" name="Google Shape;849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24"/>
          <p:cNvSpPr txBox="1"/>
          <p:nvPr/>
        </p:nvSpPr>
        <p:spPr>
          <a:xfrm>
            <a:off x="4659950" y="749550"/>
            <a:ext cx="42162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Let’s have training set that consists of 1347 samples: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1208 negative and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139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positive.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Thus stratified dummy classifier predicts with distribution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ratio = 0.115.  Prediction may vary on random state. Let’s consider one of them.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1" name="Google Shape;8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25" y="1333749"/>
            <a:ext cx="38576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857" name="Google Shape;857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25"/>
          <p:cNvSpPr txBox="1"/>
          <p:nvPr/>
        </p:nvSpPr>
        <p:spPr>
          <a:xfrm>
            <a:off x="4740425" y="1249800"/>
            <a:ext cx="4161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share of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correct predicted from total ?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9" name="Google Shape;8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110975"/>
            <a:ext cx="3617250" cy="21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253500"/>
            <a:ext cx="7187501" cy="14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Error</a:t>
            </a:r>
            <a:endParaRPr/>
          </a:p>
        </p:txBody>
      </p:sp>
      <p:sp>
        <p:nvSpPr>
          <p:cNvPr id="866" name="Google Shape;866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26"/>
          <p:cNvSpPr txBox="1"/>
          <p:nvPr/>
        </p:nvSpPr>
        <p:spPr>
          <a:xfrm>
            <a:off x="4527350" y="1285100"/>
            <a:ext cx="4194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of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incorrect predicted from total ?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68" name="Google Shape;8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849424"/>
            <a:ext cx="38576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3278299"/>
            <a:ext cx="57054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875" name="Google Shape;875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27"/>
          <p:cNvSpPr txBox="1"/>
          <p:nvPr/>
        </p:nvSpPr>
        <p:spPr>
          <a:xfrm>
            <a:off x="4914800" y="1085275"/>
            <a:ext cx="39231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of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correct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predicted positive 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all predicted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positive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77" name="Google Shape;8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25" y="944999"/>
            <a:ext cx="3834623" cy="226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60300"/>
            <a:ext cx="8336283" cy="13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884" name="Google Shape;884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28"/>
          <p:cNvSpPr txBox="1"/>
          <p:nvPr/>
        </p:nvSpPr>
        <p:spPr>
          <a:xfrm>
            <a:off x="4699850" y="2223600"/>
            <a:ext cx="35637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= True Positive Rate (TPR)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= Sensitivity 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= Probability Of Detection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6" name="Google Shape;886;p28"/>
          <p:cNvSpPr txBox="1"/>
          <p:nvPr/>
        </p:nvSpPr>
        <p:spPr>
          <a:xfrm>
            <a:off x="4757950" y="653238"/>
            <a:ext cx="39231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the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share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of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correct predicted positive 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 all true  positive?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7" name="Google Shape;8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13" y="943049"/>
            <a:ext cx="3834623" cy="226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50" y="3583725"/>
            <a:ext cx="7350850" cy="1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</a:t>
            </a:r>
            <a:endParaRPr/>
          </a:p>
        </p:txBody>
      </p:sp>
      <p:sp>
        <p:nvSpPr>
          <p:cNvPr id="894" name="Google Shape;894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29"/>
          <p:cNvSpPr txBox="1"/>
          <p:nvPr/>
        </p:nvSpPr>
        <p:spPr>
          <a:xfrm>
            <a:off x="5355200" y="1562575"/>
            <a:ext cx="2029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=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Specificity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6" name="Google Shape;8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50" y="1023774"/>
            <a:ext cx="38576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2650"/>
            <a:ext cx="7625950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type="title"/>
          </p:nvPr>
        </p:nvSpPr>
        <p:spPr>
          <a:xfrm>
            <a:off x="739675" y="0"/>
            <a:ext cx="78468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for Synthetic Data Set</a:t>
            </a:r>
            <a:endParaRPr/>
          </a:p>
        </p:txBody>
      </p:sp>
      <p:sp>
        <p:nvSpPr>
          <p:cNvPr id="903" name="Google Shape;903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4" name="Google Shape;9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5" y="808550"/>
            <a:ext cx="3312751" cy="2451926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30"/>
          <p:cNvSpPr/>
          <p:nvPr/>
        </p:nvSpPr>
        <p:spPr>
          <a:xfrm>
            <a:off x="4093475" y="1000800"/>
            <a:ext cx="2116500" cy="779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</a:t>
            </a: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6" name="Google Shape;9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675" y="1867000"/>
            <a:ext cx="3670375" cy="2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Test Set</a:t>
            </a:r>
            <a:endParaRPr/>
          </a:p>
        </p:txBody>
      </p:sp>
      <p:sp>
        <p:nvSpPr>
          <p:cNvPr id="912" name="Google Shape;912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13" name="Google Shape;913;p31"/>
          <p:cNvGraphicFramePr/>
          <p:nvPr/>
        </p:nvGraphicFramePr>
        <p:xfrm>
          <a:off x="5286400" y="1091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{6FC7D30D-56C2-4683-9E42-344EE9D474B7}</a:tableStyleId>
              </a:tblPr>
              <a:tblGrid>
                <a:gridCol w="954025"/>
                <a:gridCol w="1253400"/>
                <a:gridCol w="1181425"/>
              </a:tblGrid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Positive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True Negative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TN = 37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FP = 1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True Positive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FN = 2 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TP = 10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4" name="Google Shape;914;p31"/>
          <p:cNvSpPr txBox="1"/>
          <p:nvPr/>
        </p:nvSpPr>
        <p:spPr>
          <a:xfrm>
            <a:off x="5286425" y="3089600"/>
            <a:ext cx="33888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Recall 		= 	0.91 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 	= 	0.83 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5" name="Google Shape;9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00" y="868800"/>
            <a:ext cx="4403151" cy="33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21" name="Google Shape;921;p32"/>
          <p:cNvGraphicFramePr/>
          <p:nvPr/>
        </p:nvGraphicFramePr>
        <p:xfrm>
          <a:off x="411500" y="100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{7B97688F-955B-400F-9F8B-2AE994925F2F}</a:tableStyleId>
              </a:tblPr>
              <a:tblGrid>
                <a:gridCol w="980375"/>
                <a:gridCol w="956250"/>
                <a:gridCol w="855700"/>
                <a:gridCol w="1252450"/>
                <a:gridCol w="1374575"/>
              </a:tblGrid>
              <a:tr h="29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index</a:t>
                      </a:r>
                      <a:endParaRPr sz="1200">
                        <a:solidFill>
                          <a:srgbClr val="6D9EEB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true_value</a:t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predicted</a:t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probability of 0</a:t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probability of 1</a:t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0.215176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0.784824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0.554316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0.445684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0.982009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0.017991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0.042861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0.957139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0.077809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0.922191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0.948227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0.051773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31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0.956127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0.043873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42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0.213881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0.786119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0.532526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0.467474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0.252123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0.747877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2" name="Google Shape;922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Prediction</a:t>
            </a:r>
            <a:endParaRPr/>
          </a:p>
        </p:txBody>
      </p:sp>
      <p:sp>
        <p:nvSpPr>
          <p:cNvPr id="923" name="Google Shape;923;p32"/>
          <p:cNvSpPr txBox="1"/>
          <p:nvPr/>
        </p:nvSpPr>
        <p:spPr>
          <a:xfrm>
            <a:off x="6106750" y="1087975"/>
            <a:ext cx="2761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clf.predict_proba(X_test)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4" name="Google Shape;924;p32"/>
          <p:cNvSpPr txBox="1"/>
          <p:nvPr/>
        </p:nvSpPr>
        <p:spPr>
          <a:xfrm>
            <a:off x="6106750" y="1926175"/>
            <a:ext cx="2761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Threshold = 0.5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3"/>
          <p:cNvSpPr txBox="1"/>
          <p:nvPr>
            <p:ph type="title"/>
          </p:nvPr>
        </p:nvSpPr>
        <p:spPr>
          <a:xfrm>
            <a:off x="5872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Oriented Classifier</a:t>
            </a:r>
            <a:endParaRPr/>
          </a:p>
        </p:txBody>
      </p:sp>
      <p:sp>
        <p:nvSpPr>
          <p:cNvPr id="930" name="Google Shape;930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1" name="Google Shape;931;p33"/>
          <p:cNvGraphicFramePr/>
          <p:nvPr/>
        </p:nvGraphicFramePr>
        <p:xfrm>
          <a:off x="5263025" y="85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{6FC7D30D-56C2-4683-9E42-344EE9D474B7}</a:tableStyleId>
              </a:tblPr>
              <a:tblGrid>
                <a:gridCol w="954025"/>
                <a:gridCol w="1253400"/>
                <a:gridCol w="1181425"/>
              </a:tblGrid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Positive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True Negative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TN = 35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FP = 3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True Positive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FN = 0 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TP = 12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2" name="Google Shape;932;p33"/>
          <p:cNvSpPr txBox="1"/>
          <p:nvPr/>
        </p:nvSpPr>
        <p:spPr>
          <a:xfrm>
            <a:off x="5263025" y="3568475"/>
            <a:ext cx="3563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Avoid False Negative (e.g. make sure every positive diagnose is in account)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3" name="Google Shape;933;p33"/>
          <p:cNvSpPr txBox="1"/>
          <p:nvPr/>
        </p:nvSpPr>
        <p:spPr>
          <a:xfrm>
            <a:off x="5263050" y="2742675"/>
            <a:ext cx="3388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Recall 		= 	1.00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 	= 	0.80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34" name="Google Shape;9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5" y="868800"/>
            <a:ext cx="4405326" cy="3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8" name="Google Shape;788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This Lesson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9" name="Google Shape;789;p16"/>
          <p:cNvSpPr/>
          <p:nvPr/>
        </p:nvSpPr>
        <p:spPr>
          <a:xfrm>
            <a:off x="499789" y="13015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499789" y="20118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6"/>
          <p:cNvSpPr/>
          <p:nvPr/>
        </p:nvSpPr>
        <p:spPr>
          <a:xfrm>
            <a:off x="499789" y="276305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6"/>
          <p:cNvSpPr txBox="1"/>
          <p:nvPr/>
        </p:nvSpPr>
        <p:spPr>
          <a:xfrm>
            <a:off x="1189475" y="1255125"/>
            <a:ext cx="62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Evaluation metrics for binary classification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Evaluation metrics for multi-class classification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Error analysis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4"/>
          <p:cNvSpPr txBox="1"/>
          <p:nvPr>
            <p:ph type="title"/>
          </p:nvPr>
        </p:nvSpPr>
        <p:spPr>
          <a:xfrm>
            <a:off x="5872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Focused Classifier</a:t>
            </a:r>
            <a:endParaRPr/>
          </a:p>
        </p:txBody>
      </p:sp>
      <p:sp>
        <p:nvSpPr>
          <p:cNvPr id="940" name="Google Shape;940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41" name="Google Shape;941;p34"/>
          <p:cNvGraphicFramePr/>
          <p:nvPr/>
        </p:nvGraphicFramePr>
        <p:xfrm>
          <a:off x="5263000" y="85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{6FC7D30D-56C2-4683-9E42-344EE9D474B7}</a:tableStyleId>
              </a:tblPr>
              <a:tblGrid>
                <a:gridCol w="954025"/>
                <a:gridCol w="1253400"/>
                <a:gridCol w="1181425"/>
              </a:tblGrid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Positive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True Negative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TN = 3</a:t>
                      </a:r>
                      <a:r>
                        <a:rPr lang="en">
                          <a:solidFill>
                            <a:srgbClr val="6D9EEB"/>
                          </a:solidFill>
                        </a:rPr>
                        <a:t>8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FP = 0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True Positive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FN = 4 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TP = 8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2" name="Google Shape;942;p34"/>
          <p:cNvSpPr txBox="1"/>
          <p:nvPr/>
        </p:nvSpPr>
        <p:spPr>
          <a:xfrm>
            <a:off x="5263000" y="3548400"/>
            <a:ext cx="35637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Avoid False Positive (e.g. recommend only matched movies and no partially  matched)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3" name="Google Shape;943;p34"/>
          <p:cNvSpPr txBox="1"/>
          <p:nvPr/>
        </p:nvSpPr>
        <p:spPr>
          <a:xfrm>
            <a:off x="5263050" y="2742675"/>
            <a:ext cx="3388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Recall 		= 	0.67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 	= 	1.00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44" name="Google Shape;9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5" y="762350"/>
            <a:ext cx="4421725" cy="334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Function</a:t>
            </a:r>
            <a:endParaRPr/>
          </a:p>
        </p:txBody>
      </p:sp>
      <p:sp>
        <p:nvSpPr>
          <p:cNvPr id="950" name="Google Shape;950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1" name="Google Shape;951;p35"/>
          <p:cNvGraphicFramePr/>
          <p:nvPr/>
        </p:nvGraphicFramePr>
        <p:xfrm>
          <a:off x="559200" y="8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{7B97688F-955B-400F-9F8B-2AE994925F2F}</a:tableStyleId>
              </a:tblPr>
              <a:tblGrid>
                <a:gridCol w="1125850"/>
                <a:gridCol w="1047650"/>
                <a:gridCol w="921725"/>
                <a:gridCol w="829550"/>
              </a:tblGrid>
              <a:tr h="3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index</a:t>
                      </a:r>
                      <a:endParaRPr b="1" sz="1200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true_value</a:t>
                      </a:r>
                      <a:endParaRPr b="1" sz="1200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predicted</a:t>
                      </a:r>
                      <a:endParaRPr b="1" sz="1200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score</a:t>
                      </a:r>
                      <a:endParaRPr b="1" sz="1200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0.334655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-3.080418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-3.999724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42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1.301689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-0.218125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-2.039472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-0.130288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-2.122499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-4.643650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-4.890379</a:t>
                      </a:r>
                      <a:endParaRPr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2" name="Google Shape;952;p35"/>
          <p:cNvSpPr txBox="1"/>
          <p:nvPr/>
        </p:nvSpPr>
        <p:spPr>
          <a:xfrm>
            <a:off x="4710975" y="866050"/>
            <a:ext cx="3924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y_score = clf.decision_function(X_test)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75" y="1072775"/>
            <a:ext cx="7725525" cy="1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25" y="2591188"/>
            <a:ext cx="8382576" cy="8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6"/>
          <p:cNvSpPr txBox="1"/>
          <p:nvPr>
            <p:ph idx="4294967295" type="title"/>
          </p:nvPr>
        </p:nvSpPr>
        <p:spPr>
          <a:xfrm>
            <a:off x="5263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Score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Metrics </a:t>
            </a:r>
            <a:endParaRPr/>
          </a:p>
        </p:txBody>
      </p:sp>
      <p:sp>
        <p:nvSpPr>
          <p:cNvPr id="966" name="Google Shape;966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7" name="Google Shape;967;p37"/>
          <p:cNvSpPr txBox="1"/>
          <p:nvPr/>
        </p:nvSpPr>
        <p:spPr>
          <a:xfrm>
            <a:off x="566025" y="839525"/>
            <a:ext cx="81624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sklearn.metrics import accuracy_score, precision_score, recall_score, f1_score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y_predicted = clf.predict(X_test)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 ('accuracy = {:.2}'.format(accuracy_score(y_test, y_predicted)))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 ('recall = {:.2}'.format(recall_score(y_test, y_predicted)))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 ('precision = {:.2}'.format(precision_score(y_test, y_predicted)))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 ('f1_score  = {:.2}'.format(f1_score(y_test, y_predicted)))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Out: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 = 0.94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recall = 0.83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 = 0.91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f1_score  = 0.87												       </a:t>
            </a:r>
            <a:r>
              <a:rPr lang="en" sz="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* Decision function</a:t>
            </a:r>
            <a:endParaRPr sz="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Precision-Recall Curve</a:t>
            </a:r>
            <a:endParaRPr/>
          </a:p>
        </p:txBody>
      </p:sp>
      <p:sp>
        <p:nvSpPr>
          <p:cNvPr id="973" name="Google Shape;973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74" name="Google Shape;974;p38"/>
          <p:cNvGraphicFramePr/>
          <p:nvPr/>
        </p:nvGraphicFramePr>
        <p:xfrm>
          <a:off x="611750" y="9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{7B97688F-955B-400F-9F8B-2AE994925F2F}</a:tableStyleId>
              </a:tblPr>
              <a:tblGrid>
                <a:gridCol w="1281650"/>
                <a:gridCol w="939975"/>
                <a:gridCol w="1125725"/>
              </a:tblGrid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threshold</a:t>
                      </a:r>
                      <a:endParaRPr b="1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recall</a:t>
                      </a:r>
                      <a:endParaRPr b="1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precision</a:t>
                      </a:r>
                      <a:endParaRPr b="1"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-0.017282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0.253333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0.104312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0.457831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0.225905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0.921053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0.530303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0.347498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0.842105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0.627451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0.469091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0.684211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0.702703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0.590685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0.473684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0.720000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0.712278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0.236842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0.750000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0.833871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0.184211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0.875000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0.955465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0.052632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1.000000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5" name="Google Shape;9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361" y="890050"/>
            <a:ext cx="4087438" cy="3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1" name="Google Shape;9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75" y="827775"/>
            <a:ext cx="4805449" cy="36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3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Precision-Recall Curve</a:t>
            </a:r>
            <a:endParaRPr/>
          </a:p>
        </p:txBody>
      </p:sp>
      <p:sp>
        <p:nvSpPr>
          <p:cNvPr id="983" name="Google Shape;983;p39"/>
          <p:cNvSpPr txBox="1"/>
          <p:nvPr/>
        </p:nvSpPr>
        <p:spPr>
          <a:xfrm>
            <a:off x="5512650" y="2370775"/>
            <a:ext cx="33387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rom sklearn.metrics import precision_recall_curve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y_score = clf.decision_function(X_test)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precision, recall, thresholds = precision_recall_curve(y_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y_score)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 </a:t>
            </a:r>
            <a:r>
              <a:rPr lang="en" sz="600">
                <a:solidFill>
                  <a:srgbClr val="FFFFFF"/>
                </a:solidFill>
              </a:rPr>
              <a:t>Precision Recall Curve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985" name="Google Shape;985;p39"/>
          <p:cNvSpPr txBox="1"/>
          <p:nvPr/>
        </p:nvSpPr>
        <p:spPr>
          <a:xfrm>
            <a:off x="5438825" y="827775"/>
            <a:ext cx="31827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 set (150 samples) of synthetic data set (make_blobs) after training  Logistic Regression classifier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4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Operating Characteristic (ROC) </a:t>
            </a:r>
            <a:r>
              <a:rPr lang="en"/>
              <a:t>Curve</a:t>
            </a:r>
            <a:endParaRPr/>
          </a:p>
        </p:txBody>
      </p:sp>
      <p:sp>
        <p:nvSpPr>
          <p:cNvPr id="992" name="Google Shape;992;p40"/>
          <p:cNvSpPr txBox="1"/>
          <p:nvPr/>
        </p:nvSpPr>
        <p:spPr>
          <a:xfrm>
            <a:off x="5783350" y="866050"/>
            <a:ext cx="30681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set (50 samples) of synthetic data set (make_blobs) after training  Logistic Regression classifier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93" name="Google Shape;9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5" y="827800"/>
            <a:ext cx="4987326" cy="37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0"/>
          <p:cNvSpPr txBox="1"/>
          <p:nvPr/>
        </p:nvSpPr>
        <p:spPr>
          <a:xfrm>
            <a:off x="5648050" y="2641500"/>
            <a:ext cx="33387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sklearn.metrics import roc_curve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precision, recall, thresholds =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roc_curve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(y_test, y_score)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</a:t>
            </a:r>
            <a:r>
              <a:rPr lang="en" sz="600">
                <a:solidFill>
                  <a:srgbClr val="FFFFFF"/>
                </a:solidFill>
              </a:rPr>
              <a:t>ROC curve 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Score</a:t>
            </a:r>
            <a:endParaRPr/>
          </a:p>
        </p:txBody>
      </p:sp>
      <p:sp>
        <p:nvSpPr>
          <p:cNvPr id="1001" name="Google Shape;1001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2" name="Google Shape;10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0" y="827800"/>
            <a:ext cx="4974699" cy="3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41"/>
          <p:cNvSpPr txBox="1"/>
          <p:nvPr/>
        </p:nvSpPr>
        <p:spPr>
          <a:xfrm>
            <a:off x="5840775" y="866050"/>
            <a:ext cx="3010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set (50 samples) of synthetic data set (make_blobs) after training  Logistic Regression classifier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4" name="Google Shape;1004;p41"/>
          <p:cNvSpPr txBox="1"/>
          <p:nvPr/>
        </p:nvSpPr>
        <p:spPr>
          <a:xfrm>
            <a:off x="5840775" y="2428200"/>
            <a:ext cx="31461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sklearn.metrics import auc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precision, recall, thresholds = roc_curve(y_test, y_score)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roc_auc = auc(fpr, tpr)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Out: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roc_auc = 0.99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5" name="Google Shape;1005;p41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*AUC score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4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ulti-Class Confusion Matrix</a:t>
            </a:r>
            <a:endParaRPr/>
          </a:p>
        </p:txBody>
      </p:sp>
      <p:sp>
        <p:nvSpPr>
          <p:cNvPr id="1012" name="Google Shape;1012;p42"/>
          <p:cNvSpPr txBox="1"/>
          <p:nvPr/>
        </p:nvSpPr>
        <p:spPr>
          <a:xfrm>
            <a:off x="5873600" y="866050"/>
            <a:ext cx="3221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sklearn.datasets import load_digits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sklearn.svm import SVC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kernel</a:t>
            </a:r>
            <a:b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 seaborn as sns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13" name="Google Shape;10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50" y="811375"/>
            <a:ext cx="4957275" cy="3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9" name="Google Shape;1019;p4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Confusion Matrix</a:t>
            </a:r>
            <a:endParaRPr/>
          </a:p>
        </p:txBody>
      </p:sp>
      <p:sp>
        <p:nvSpPr>
          <p:cNvPr id="1020" name="Google Shape;1020;p43"/>
          <p:cNvSpPr txBox="1"/>
          <p:nvPr/>
        </p:nvSpPr>
        <p:spPr>
          <a:xfrm>
            <a:off x="5873600" y="866050"/>
            <a:ext cx="32211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sklearn.datasets import load_digits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sklearn.svm import SVC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RBF kernel</a:t>
            </a:r>
            <a:b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 seaborn as sns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1" name="Google Shape;10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4" y="827775"/>
            <a:ext cx="5031575" cy="38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43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</a:t>
            </a:r>
            <a:r>
              <a:rPr lang="en" sz="600">
                <a:solidFill>
                  <a:srgbClr val="FFFFFF"/>
                </a:solidFill>
              </a:rPr>
              <a:t>Multi-class confusion matrix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669225"/>
            <a:ext cx="22002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025" y="1373950"/>
            <a:ext cx="33623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7"/>
          <p:cNvSpPr txBox="1"/>
          <p:nvPr>
            <p:ph type="title"/>
          </p:nvPr>
        </p:nvSpPr>
        <p:spPr>
          <a:xfrm>
            <a:off x="263875" y="65625"/>
            <a:ext cx="4699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Cycle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Macro-Average </a:t>
            </a:r>
            <a:r>
              <a:rPr lang="en"/>
              <a:t>Precision</a:t>
            </a:r>
            <a:endParaRPr/>
          </a:p>
        </p:txBody>
      </p:sp>
      <p:sp>
        <p:nvSpPr>
          <p:cNvPr id="1028" name="Google Shape;1028;p4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9" name="Google Shape;10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800973"/>
            <a:ext cx="7632575" cy="37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Micro-Average </a:t>
            </a:r>
            <a:r>
              <a:rPr lang="en"/>
              <a:t>Precision</a:t>
            </a:r>
            <a:endParaRPr/>
          </a:p>
        </p:txBody>
      </p:sp>
      <p:sp>
        <p:nvSpPr>
          <p:cNvPr id="1035" name="Google Shape;1035;p4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6" name="Google Shape;10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75" y="860599"/>
            <a:ext cx="7810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</a:t>
            </a:r>
            <a:r>
              <a:rPr lang="en"/>
              <a:t>v</a:t>
            </a:r>
            <a:r>
              <a:rPr lang="en"/>
              <a:t>s Micro Average Precision</a:t>
            </a:r>
            <a:endParaRPr/>
          </a:p>
        </p:txBody>
      </p:sp>
      <p:sp>
        <p:nvSpPr>
          <p:cNvPr id="1042" name="Google Shape;1042;p4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3" name="Google Shape;10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24" y="842575"/>
            <a:ext cx="7283074" cy="34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46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</a:t>
            </a:r>
            <a:r>
              <a:rPr lang="en" sz="600">
                <a:solidFill>
                  <a:srgbClr val="FFFFFF"/>
                </a:solidFill>
              </a:rPr>
              <a:t>Average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rain/Validation/Test Sets</a:t>
            </a:r>
            <a:endParaRPr/>
          </a:p>
        </p:txBody>
      </p:sp>
      <p:sp>
        <p:nvSpPr>
          <p:cNvPr id="1050" name="Google Shape;1050;p4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1" name="Google Shape;1051;p47"/>
          <p:cNvSpPr txBox="1"/>
          <p:nvPr/>
        </p:nvSpPr>
        <p:spPr>
          <a:xfrm>
            <a:off x="6095100" y="833250"/>
            <a:ext cx="27891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Using test set to tune the model parameters (e.g.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degree of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polynomial features ) tends  to provide the most optimistic evaluation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1052" name="Google Shape;1052;p47"/>
          <p:cNvGraphicFramePr/>
          <p:nvPr/>
        </p:nvGraphicFramePr>
        <p:xfrm>
          <a:off x="2090125" y="8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{7B97688F-955B-400F-9F8B-2AE994925F2F}</a:tableStyleId>
              </a:tblPr>
              <a:tblGrid>
                <a:gridCol w="924825"/>
                <a:gridCol w="924825"/>
                <a:gridCol w="924825"/>
                <a:gridCol w="924825"/>
              </a:tblGrid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outlook</a:t>
                      </a:r>
                      <a:endParaRPr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humidity</a:t>
                      </a:r>
                      <a:endParaRPr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wind</a:t>
                      </a:r>
                      <a:endParaRPr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play</a:t>
                      </a:r>
                      <a:endParaRPr>
                        <a:solidFill>
                          <a:srgbClr val="6D9EEB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 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overcast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rainy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rainy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rainy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overcast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rainy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overcast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overcast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weak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rainy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strong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3" name="Google Shape;1053;p47"/>
          <p:cNvSpPr/>
          <p:nvPr/>
        </p:nvSpPr>
        <p:spPr>
          <a:xfrm>
            <a:off x="1575225" y="877750"/>
            <a:ext cx="467700" cy="275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7"/>
          <p:cNvSpPr/>
          <p:nvPr/>
        </p:nvSpPr>
        <p:spPr>
          <a:xfrm>
            <a:off x="1575225" y="3666963"/>
            <a:ext cx="467700" cy="44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7"/>
          <p:cNvSpPr/>
          <p:nvPr/>
        </p:nvSpPr>
        <p:spPr>
          <a:xfrm>
            <a:off x="1575228" y="4142588"/>
            <a:ext cx="467700" cy="44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198151" y="1983225"/>
            <a:ext cx="12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</a:t>
            </a: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272436" y="3663825"/>
            <a:ext cx="12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Validation</a:t>
            </a:r>
            <a:endParaRPr/>
          </a:p>
        </p:txBody>
      </p:sp>
      <p:sp>
        <p:nvSpPr>
          <p:cNvPr id="1058" name="Google Shape;1058;p47"/>
          <p:cNvSpPr txBox="1"/>
          <p:nvPr/>
        </p:nvSpPr>
        <p:spPr>
          <a:xfrm>
            <a:off x="272436" y="4133300"/>
            <a:ext cx="12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: Bias vs Variance</a:t>
            </a:r>
            <a:endParaRPr/>
          </a:p>
        </p:txBody>
      </p:sp>
      <p:sp>
        <p:nvSpPr>
          <p:cNvPr id="1064" name="Google Shape;1064;p4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5" name="Google Shape;10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841500"/>
            <a:ext cx="3352325" cy="28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025" y="1816024"/>
            <a:ext cx="27336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687" y="3351974"/>
            <a:ext cx="28003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8"/>
          <p:cNvSpPr txBox="1"/>
          <p:nvPr/>
        </p:nvSpPr>
        <p:spPr>
          <a:xfrm>
            <a:off x="601138" y="748625"/>
            <a:ext cx="3629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Comparing classification error of Train and Validation sets depending on parameter value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9" name="Google Shape;1069;p48"/>
          <p:cNvSpPr txBox="1"/>
          <p:nvPr/>
        </p:nvSpPr>
        <p:spPr>
          <a:xfrm>
            <a:off x="5000075" y="748625"/>
            <a:ext cx="3629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Comparing classification error of Train and Test sets depending on number of training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samples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70" name="Google Shape;1070;p48"/>
          <p:cNvSpPr txBox="1"/>
          <p:nvPr/>
        </p:nvSpPr>
        <p:spPr>
          <a:xfrm>
            <a:off x="6095100" y="1783200"/>
            <a:ext cx="1933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Underfitting (high bias)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71" name="Google Shape;1071;p48"/>
          <p:cNvSpPr txBox="1"/>
          <p:nvPr/>
        </p:nvSpPr>
        <p:spPr>
          <a:xfrm>
            <a:off x="5943975" y="3282875"/>
            <a:ext cx="2237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Ov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erfitting (high variance)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7" name="Google Shape;1077;p4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Cross Validation Score </a:t>
            </a:r>
            <a:endParaRPr/>
          </a:p>
        </p:txBody>
      </p:sp>
      <p:sp>
        <p:nvSpPr>
          <p:cNvPr id="1078" name="Google Shape;1078;p49"/>
          <p:cNvSpPr txBox="1"/>
          <p:nvPr/>
        </p:nvSpPr>
        <p:spPr>
          <a:xfrm>
            <a:off x="5955525" y="4812150"/>
            <a:ext cx="31092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*</a:t>
            </a:r>
            <a:r>
              <a:rPr lang="en" sz="600">
                <a:solidFill>
                  <a:srgbClr val="FFFFFF"/>
                </a:solidFill>
              </a:rPr>
              <a:t> Cross validation score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079" name="Google Shape;1079;p49"/>
          <p:cNvSpPr txBox="1"/>
          <p:nvPr/>
        </p:nvSpPr>
        <p:spPr>
          <a:xfrm>
            <a:off x="439525" y="866075"/>
            <a:ext cx="76860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Evaluating model on the several splits (folds)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Splits the data to K folds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-&gt; Fits the data on (K-1) folds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-&gt; evaluates on remaining fold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sklearn.model_selection import cross_val_score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print('Cross-validation (accuracy)', cross_val_score(clf, X, y, cv=5))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print('Cross-validation (AUC)', cross_val_score(clf, X, y, cv=5, scoring = 'roc_auc'))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print('Cross-validation (recall)', cross_val_score(clf, X, y, cv=5, scoring = 'recall'))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Out: 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Cross-validation (accuracy) [0.91944444 0.98611111 0.97214485 0.97493036 0.96935933]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Cross-validation (AUC) [0.9641871  0.9976571  0.99372205 0.99699002 0.98675611]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Cross-validation (recall) [0.81081081 0.89189189 0.83333333 0.83333333 0.83333333]</a:t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0"/>
          <p:cNvSpPr txBox="1"/>
          <p:nvPr>
            <p:ph type="ctrTitle"/>
          </p:nvPr>
        </p:nvSpPr>
        <p:spPr>
          <a:xfrm>
            <a:off x="1616050" y="1079150"/>
            <a:ext cx="6489000" cy="1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G</a:t>
            </a: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et practice  				with various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metrics </a:t>
            </a:r>
            <a:endParaRPr sz="2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for various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datasets</a:t>
            </a: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 		for  various </a:t>
            </a:r>
            <a:r>
              <a:rPr lang="en" sz="2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models</a:t>
            </a: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85" name="Google Shape;1085;p50"/>
          <p:cNvSpPr/>
          <p:nvPr/>
        </p:nvSpPr>
        <p:spPr>
          <a:xfrm>
            <a:off x="491825" y="1403550"/>
            <a:ext cx="599204" cy="547809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86" name="Google Shape;1086;p50"/>
          <p:cNvSpPr txBox="1"/>
          <p:nvPr>
            <p:ph idx="4294967295" type="title"/>
          </p:nvPr>
        </p:nvSpPr>
        <p:spPr>
          <a:xfrm>
            <a:off x="564875" y="285025"/>
            <a:ext cx="42588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Task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1"/>
          <p:cNvSpPr txBox="1"/>
          <p:nvPr>
            <p:ph idx="4294967295" type="title"/>
          </p:nvPr>
        </p:nvSpPr>
        <p:spPr>
          <a:xfrm>
            <a:off x="564875" y="285025"/>
            <a:ext cx="42588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Lesson </a:t>
            </a:r>
            <a:endParaRPr/>
          </a:p>
        </p:txBody>
      </p:sp>
      <p:sp>
        <p:nvSpPr>
          <p:cNvPr id="1092" name="Google Shape;1092;p51"/>
          <p:cNvSpPr txBox="1"/>
          <p:nvPr>
            <p:ph type="ctrTitle"/>
          </p:nvPr>
        </p:nvSpPr>
        <p:spPr>
          <a:xfrm>
            <a:off x="1684800" y="1201125"/>
            <a:ext cx="51978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Grid search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tillium Web"/>
                <a:ea typeface="Titillium Web"/>
                <a:cs typeface="Titillium Web"/>
                <a:sym typeface="Titillium Web"/>
              </a:rPr>
              <a:t>Blight Fines Classification </a:t>
            </a:r>
            <a:endParaRPr sz="2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93" name="Google Shape;1093;p51"/>
          <p:cNvSpPr/>
          <p:nvPr/>
        </p:nvSpPr>
        <p:spPr>
          <a:xfrm>
            <a:off x="1109389" y="12965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094" name="Google Shape;1094;p51"/>
          <p:cNvGrpSpPr/>
          <p:nvPr/>
        </p:nvGrpSpPr>
        <p:grpSpPr>
          <a:xfrm>
            <a:off x="1118093" y="2002287"/>
            <a:ext cx="299911" cy="424768"/>
            <a:chOff x="3979850" y="1598950"/>
            <a:chExt cx="356825" cy="505375"/>
          </a:xfrm>
        </p:grpSpPr>
        <p:sp>
          <p:nvSpPr>
            <p:cNvPr id="1095" name="Google Shape;1095;p5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2" name="Google Shape;1102;p52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Learn more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877900" y="832650"/>
            <a:ext cx="7202400" cy="39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Applied Machine Learning in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https://www.coursera.org/learn/python-machine-learning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Sklearn.datasets.load_digits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https://scikit-learn.org/stable/modules/generated/sklearn.datasets.load_digits.html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Optical Recognition of Handwritten Digits Data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http://archive.ics.uci.edu/ml/datasets/Optical+Recognition+of+Handwritten+Digits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sklearn.dummy.DummyClassifier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https://scikit-learn.org/stable/modules/generated/sklearn.dummy.DummyClassifier.html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sklearn.metrics.roc_auc_score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https://scikit-learn.org/stable/modules/generated/sklearn.metrics.roc_auc_score.html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sklearn.model_selection.cross_val_score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https://scikit-learn.org/stable/modules/generated/sklearn.model_selection.cross_val_score.html#sklearn.model_selection.cross_val_score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9" name="Google Shape;1109;p5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110" name="Google Shape;1110;p53"/>
          <p:cNvSpPr txBox="1"/>
          <p:nvPr>
            <p:ph idx="1" type="body"/>
          </p:nvPr>
        </p:nvSpPr>
        <p:spPr>
          <a:xfrm>
            <a:off x="452725" y="2116475"/>
            <a:ext cx="39852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</a:t>
            </a:r>
            <a:endParaRPr/>
          </a:p>
        </p:txBody>
      </p:sp>
      <p:sp>
        <p:nvSpPr>
          <p:cNvPr id="806" name="Google Shape;806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18"/>
          <p:cNvSpPr txBox="1"/>
          <p:nvPr/>
        </p:nvSpPr>
        <p:spPr>
          <a:xfrm>
            <a:off x="739675" y="802650"/>
            <a:ext cx="78468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 - is the most popular metric 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 may induce different metrics e.g.: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Users satisfaction (web search)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(e-commerce) 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Patient </a:t>
            </a: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</a:t>
            </a: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rvival rates (medical)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Some domains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 require shifted threshold of classification e.g. check for cancer requires high accuracy on positive (cover all for sure) though with low accuracy of negative (some false negative prediction)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Classes</a:t>
            </a:r>
            <a:endParaRPr/>
          </a:p>
        </p:txBody>
      </p:sp>
      <p:sp>
        <p:nvSpPr>
          <p:cNvPr id="813" name="Google Shape;813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19"/>
          <p:cNvSpPr txBox="1"/>
          <p:nvPr/>
        </p:nvSpPr>
        <p:spPr>
          <a:xfrm>
            <a:off x="739675" y="802650"/>
            <a:ext cx="80952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E.g. Fraudulent transaction detection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 of 1,000  random;uy selected: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fraudulent (relevant)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999  are normal (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irrelevant)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Dummy classifier that always predicts the majority class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Accuracy: 99.9% 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 is not good measure for this case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108450" lvl="0" marL="766394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*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5" name="Google Shape;8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74" y="1069324"/>
            <a:ext cx="2325300" cy="1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</a:t>
            </a:r>
            <a:endParaRPr/>
          </a:p>
        </p:txBody>
      </p:sp>
      <p:sp>
        <p:nvSpPr>
          <p:cNvPr id="821" name="Google Shape;821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520200" y="828550"/>
            <a:ext cx="83148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Completely ignores input data (X)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it as sanity check of your classifier performance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Consider it as null-metric (baseline)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Don’t use for real problem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sklearn.dummy import  DummyClassifier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DummyClassifier(strategy='most_frequent').fit(X_train, y_train)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clf.predict(X_test)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print("train accuracy= {:.3%}".format(clf.score (X_train, y_train)))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print("test accuracy= {:.3%}".format(clf.score (X_test, y_test)))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7772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*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 Parameters</a:t>
            </a:r>
            <a:endParaRPr/>
          </a:p>
        </p:txBody>
      </p:sp>
      <p:sp>
        <p:nvSpPr>
          <p:cNvPr id="828" name="Google Shape;828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21"/>
          <p:cNvSpPr txBox="1"/>
          <p:nvPr/>
        </p:nvSpPr>
        <p:spPr>
          <a:xfrm>
            <a:off x="520200" y="810850"/>
            <a:ext cx="8314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Parameters:	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strategy : str, default=”stratified”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“most_frequent”: always predicts the most frequent label in the training set.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“stratified”: generates predictions by respecting the training set’s class distribution.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“uniform”: generates predictions uniformly at random.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“constant”: always predicts a constant label that is provided by the user.  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(useful for metrics that evaluate a non-majority class)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random_state : int, default=None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constant : int or str or array of shape = [n_outputs]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Null-Metic Cases</a:t>
            </a:r>
            <a:endParaRPr/>
          </a:p>
        </p:txBody>
      </p:sp>
      <p:sp>
        <p:nvSpPr>
          <p:cNvPr id="835" name="Google Shape;835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22"/>
          <p:cNvSpPr txBox="1"/>
          <p:nvPr/>
        </p:nvSpPr>
        <p:spPr>
          <a:xfrm>
            <a:off x="520200" y="810850"/>
            <a:ext cx="8314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Reasons of your classifier accuracy is close to dummy classifier accuracy: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wrong/missed relevant features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wrong parameters (e.g. kernel)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"/>
              <a:buChar char="●"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Imbalanced data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i</a:t>
            </a:r>
            <a:r>
              <a:rPr lang="en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mbalanced data use another evaluation metric </a:t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/>
          <p:nvPr>
            <p:ph type="title"/>
          </p:nvPr>
        </p:nvSpPr>
        <p:spPr>
          <a:xfrm>
            <a:off x="5266875" y="1570175"/>
            <a:ext cx="32283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</a:t>
            </a:r>
            <a:endParaRPr/>
          </a:p>
        </p:txBody>
      </p:sp>
      <p:sp>
        <p:nvSpPr>
          <p:cNvPr id="842" name="Google Shape;842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3" name="Google Shape;8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00" y="1301225"/>
            <a:ext cx="38576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