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Titillium Web"/>
      <p:regular r:id="rId30"/>
      <p:bold r:id="rId31"/>
      <p:italic r:id="rId32"/>
      <p:boldItalic r:id="rId33"/>
    </p:embeddedFont>
    <p:embeddedFont>
      <p:font typeface="Titillium Web ExtraLight"/>
      <p:regular r:id="rId34"/>
      <p:bold r:id="rId35"/>
      <p:italic r:id="rId36"/>
      <p:boldItalic r:id="rId37"/>
    </p:embeddedFont>
    <p:embeddedFont>
      <p:font typeface="Titillium Web Ligh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itilliumWebLight-italic.fntdata"/><Relationship Id="rId20" Type="http://schemas.openxmlformats.org/officeDocument/2006/relationships/slide" Target="slides/slide16.xml"/><Relationship Id="rId41" Type="http://schemas.openxmlformats.org/officeDocument/2006/relationships/font" Target="fonts/TitilliumWebLight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TitilliumWeb-bold.fntdata"/><Relationship Id="rId30" Type="http://schemas.openxmlformats.org/officeDocument/2006/relationships/font" Target="fonts/TitilliumWeb-regular.fntdata"/><Relationship Id="rId11" Type="http://schemas.openxmlformats.org/officeDocument/2006/relationships/slide" Target="slides/slide7.xml"/><Relationship Id="rId33" Type="http://schemas.openxmlformats.org/officeDocument/2006/relationships/font" Target="fonts/TitilliumWeb-boldItalic.fntdata"/><Relationship Id="rId10" Type="http://schemas.openxmlformats.org/officeDocument/2006/relationships/slide" Target="slides/slide6.xml"/><Relationship Id="rId32" Type="http://schemas.openxmlformats.org/officeDocument/2006/relationships/font" Target="fonts/TitilliumWeb-italic.fntdata"/><Relationship Id="rId13" Type="http://schemas.openxmlformats.org/officeDocument/2006/relationships/slide" Target="slides/slide9.xml"/><Relationship Id="rId35" Type="http://schemas.openxmlformats.org/officeDocument/2006/relationships/font" Target="fonts/TitilliumWebExtraLight-bold.fntdata"/><Relationship Id="rId12" Type="http://schemas.openxmlformats.org/officeDocument/2006/relationships/slide" Target="slides/slide8.xml"/><Relationship Id="rId34" Type="http://schemas.openxmlformats.org/officeDocument/2006/relationships/font" Target="fonts/TitilliumWebExtraLight-regular.fntdata"/><Relationship Id="rId15" Type="http://schemas.openxmlformats.org/officeDocument/2006/relationships/slide" Target="slides/slide11.xml"/><Relationship Id="rId37" Type="http://schemas.openxmlformats.org/officeDocument/2006/relationships/font" Target="fonts/TitilliumWebExtraLight-boldItalic.fntdata"/><Relationship Id="rId14" Type="http://schemas.openxmlformats.org/officeDocument/2006/relationships/slide" Target="slides/slide10.xml"/><Relationship Id="rId36" Type="http://schemas.openxmlformats.org/officeDocument/2006/relationships/font" Target="fonts/TitilliumWebExtraLight-italic.fntdata"/><Relationship Id="rId17" Type="http://schemas.openxmlformats.org/officeDocument/2006/relationships/slide" Target="slides/slide13.xml"/><Relationship Id="rId39" Type="http://schemas.openxmlformats.org/officeDocument/2006/relationships/font" Target="fonts/TitilliumWebLight-bold.fntdata"/><Relationship Id="rId16" Type="http://schemas.openxmlformats.org/officeDocument/2006/relationships/slide" Target="slides/slide12.xml"/><Relationship Id="rId38" Type="http://schemas.openxmlformats.org/officeDocument/2006/relationships/font" Target="fonts/TitilliumWebLight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4b96486fef_1_1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4b96486fef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 works better than sigmoid unless output layer where you need value between 0 and 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ReLU is faster for learning  and gives  almost the same results as tanh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Leaky ReLU is slightly better  than ReLu but used less in practice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4b96486fef_1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4b96486fef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4b96486fef_1_1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4b96486fef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4b96486fef_1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4b96486fef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4b96486fef_1_1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4b96486fef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4b96486fef_1_1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4b96486fef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4b96486fef_1_1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4b96486fef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4b96486fef_1_1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4b96486fef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4b96486fef_1_2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4b96486fef_1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4b96486fef_1_2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4b96486fef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4b96486fef_1_3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4b96486fef_1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4b96486fef_1_2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4b96486fef_1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4b96486fef_1_1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4b96486fef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494bf733f1_1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494bf733f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4610dadfe5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4610dadfe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49df3109e1_2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49df3109e1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home task text is provided in handouts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4610dadfe5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4610dadfe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4ade05e2fc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4ade05e2f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4b96486fef_1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4b96486fe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4b96486fef_1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4b96486fef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4b96486fef_1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4b96486fef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4b96486fef_1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4b96486fe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4b96486fef_1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4b96486fe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 works better than sigmoid unless output layer where you need value between 0 and 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ReLU is faster for learning  and gives  almost the same results as tanh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Leaky ReLU is slightly better  than ReLu but used less in practice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4b96486fef_1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4b96486fef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 works better than sigmoid unless output layer where you need value between 0 and 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ReLU is faster for learning  and gives  almost the same results as tanh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Leaky ReLU is slightly better  than ReLu but used less in practice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1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5" name="Google Shape;665;p1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aphs">
  <p:cSld name="BLANK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rame">
  <p:cSld name="BLANK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46557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/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221" name="Google Shape;221;p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5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6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0" name="Google Shape;440;p7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1" name="Google Shape;441;p7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2" name="Google Shape;442;p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8" name="Google Shape;548;p8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9" name="Google Shape;549;p8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0" name="Google Shape;550;p8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1" name="Google Shape;551;p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7" name="Google Shape;657;p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no graph">
  <p:cSld name="TITLE_ONLY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1" name="Google Shape;661;p1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46557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38.png"/><Relationship Id="rId5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Relationship Id="rId4" Type="http://schemas.openxmlformats.org/officeDocument/2006/relationships/image" Target="../media/image34.png"/><Relationship Id="rId5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coursera.org/learn/python-machine-learning" TargetMode="External"/><Relationship Id="rId4" Type="http://schemas.openxmlformats.org/officeDocument/2006/relationships/hyperlink" Target="https://www.coursera.org/learn/neural-networks-deep-learning" TargetMode="External"/><Relationship Id="rId5" Type="http://schemas.openxmlformats.org/officeDocument/2006/relationships/hyperlink" Target="https://en.wikipedia.org/wiki/Limited-memory_BFGS" TargetMode="External"/><Relationship Id="rId6" Type="http://schemas.openxmlformats.org/officeDocument/2006/relationships/hyperlink" Target="https://scikit-learn.org/stable/modules/generated/sklearn.neural_network.MLPClassifier.html" TargetMode="External"/><Relationship Id="rId7" Type="http://schemas.openxmlformats.org/officeDocument/2006/relationships/hyperlink" Target="https://devblogs.nvidia.com/deep-learning-nutshell-core-concepts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7.png"/><Relationship Id="rId7" Type="http://schemas.openxmlformats.org/officeDocument/2006/relationships/image" Target="../media/image20.png"/><Relationship Id="rId8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37.png"/><Relationship Id="rId5" Type="http://schemas.openxmlformats.org/officeDocument/2006/relationships/image" Target="../media/image29.png"/><Relationship Id="rId6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0" name="Google Shape;780;p15"/>
          <p:cNvSpPr txBox="1"/>
          <p:nvPr/>
        </p:nvSpPr>
        <p:spPr>
          <a:xfrm>
            <a:off x="600450" y="1365250"/>
            <a:ext cx="4805700" cy="22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Neural Network</a:t>
            </a:r>
            <a:endParaRPr sz="48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781" name="Google Shape;781;p15"/>
          <p:cNvSpPr txBox="1"/>
          <p:nvPr>
            <p:ph idx="4294967295" type="title"/>
          </p:nvPr>
        </p:nvSpPr>
        <p:spPr>
          <a:xfrm>
            <a:off x="524475" y="258325"/>
            <a:ext cx="3828900" cy="7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Data Science Camp 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782" name="Google Shape;7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3100" y="749075"/>
            <a:ext cx="285750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24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Two-Layer Model</a:t>
            </a:r>
            <a:endParaRPr/>
          </a:p>
        </p:txBody>
      </p:sp>
      <p:sp>
        <p:nvSpPr>
          <p:cNvPr id="894" name="Google Shape;894;p2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5" name="Google Shape;895;p24"/>
          <p:cNvSpPr txBox="1"/>
          <p:nvPr>
            <p:ph type="title"/>
          </p:nvPr>
        </p:nvSpPr>
        <p:spPr>
          <a:xfrm>
            <a:off x="489225" y="2433150"/>
            <a:ext cx="3515100" cy="19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Forward Propagation</a:t>
            </a:r>
            <a:endParaRPr sz="1800">
              <a:solidFill>
                <a:srgbClr val="6D9EE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</a:t>
            </a: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Z1 = W1 @ X + b1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A1 = np.tanh(Z1)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Z2 = W2 @ A1 + b2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A2 = sigmoid(Z2)  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</a:t>
            </a: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loss = Y * np.log(A2) + (1-Y) * np.log(1-A2)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cost = -1/m* np.sum(loss)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96" name="Google Shape;896;p24"/>
          <p:cNvSpPr txBox="1"/>
          <p:nvPr>
            <p:ph type="title"/>
          </p:nvPr>
        </p:nvSpPr>
        <p:spPr>
          <a:xfrm>
            <a:off x="4576000" y="836775"/>
            <a:ext cx="4411200" cy="21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Backward</a:t>
            </a:r>
            <a:r>
              <a:rPr lang="en" sz="18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 Propagation</a:t>
            </a:r>
            <a:endParaRPr sz="1800">
              <a:solidFill>
                <a:srgbClr val="6D9EE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</a:t>
            </a: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dJ_Z2 = A2-Y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dJ_W2 = 1/m * dJ_Z2 @ </a:t>
            </a:r>
            <a:r>
              <a:rPr lang="en" sz="18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A1</a:t>
            </a: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.T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dJ_b2 = 1/m * np.sum(dJ_Z2, axis=1, keepdims= True)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dJ_Z1 = </a:t>
            </a:r>
            <a:r>
              <a:rPr lang="en" sz="14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W2</a:t>
            </a: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.T @ dJ_Z2 * (1 - </a:t>
            </a:r>
            <a:r>
              <a:rPr lang="en" sz="18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A1</a:t>
            </a: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**2)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dJ_W1 = 1/m * dJ_Z1 @ </a:t>
            </a:r>
            <a:r>
              <a:rPr lang="en" sz="18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X</a:t>
            </a: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.T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dJ_b1 = 1/m * np.sum(dJ_Z1, axis=1, keepdims= True)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97" name="Google Shape;897;p24"/>
          <p:cNvSpPr txBox="1"/>
          <p:nvPr>
            <p:ph type="title"/>
          </p:nvPr>
        </p:nvSpPr>
        <p:spPr>
          <a:xfrm>
            <a:off x="4658950" y="4229575"/>
            <a:ext cx="3395400" cy="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Predict</a:t>
            </a:r>
            <a:endParaRPr sz="1800">
              <a:solidFill>
                <a:srgbClr val="6D9EE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predictions = A2 &gt; 0.5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98" name="Google Shape;898;p24"/>
          <p:cNvSpPr txBox="1"/>
          <p:nvPr>
            <p:ph type="title"/>
          </p:nvPr>
        </p:nvSpPr>
        <p:spPr>
          <a:xfrm>
            <a:off x="4576000" y="2912175"/>
            <a:ext cx="3395400" cy="12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Update parameters </a:t>
            </a:r>
            <a:endParaRPr sz="1400">
              <a:solidFill>
                <a:srgbClr val="6D9EE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W1 = W1 - learning_rate * dW1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b1 = b1 - learning_rate * db1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W2 = W2 - learning_rate * dW2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b2 = b2 - learning_rate * db2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99" name="Google Shape;899;p24"/>
          <p:cNvSpPr txBox="1"/>
          <p:nvPr>
            <p:ph type="title"/>
          </p:nvPr>
        </p:nvSpPr>
        <p:spPr>
          <a:xfrm>
            <a:off x="7329700" y="1064100"/>
            <a:ext cx="978000" cy="486300"/>
          </a:xfrm>
          <a:prstGeom prst="rect">
            <a:avLst/>
          </a:prstGeom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18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Cache</a:t>
            </a:r>
            <a:endParaRPr sz="1800">
              <a:solidFill>
                <a:srgbClr val="6D9EE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00" name="Google Shape;900;p24"/>
          <p:cNvSpPr txBox="1"/>
          <p:nvPr>
            <p:ph type="title"/>
          </p:nvPr>
        </p:nvSpPr>
        <p:spPr>
          <a:xfrm>
            <a:off x="532675" y="836775"/>
            <a:ext cx="3741300" cy="13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Init parameters </a:t>
            </a:r>
            <a:endParaRPr sz="1800">
              <a:solidFill>
                <a:srgbClr val="6D9EE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W1 = np.</a:t>
            </a:r>
            <a:r>
              <a:rPr lang="en" sz="18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random.randn</a:t>
            </a: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(n_h, n_x)*0.01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b1 = np.zeros(shape=(n_h, 1))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W2 = np.</a:t>
            </a:r>
            <a:r>
              <a:rPr lang="en" sz="18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random.randn</a:t>
            </a: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(n_y, n_h) *0.01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b2 = np.zeros(shape=(n_y, 1))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25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Sklearn Implementation</a:t>
            </a:r>
            <a:endParaRPr/>
          </a:p>
        </p:txBody>
      </p:sp>
      <p:sp>
        <p:nvSpPr>
          <p:cNvPr id="906" name="Google Shape;906;p2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7" name="Google Shape;907;p25"/>
          <p:cNvSpPr txBox="1"/>
          <p:nvPr>
            <p:ph type="title"/>
          </p:nvPr>
        </p:nvSpPr>
        <p:spPr>
          <a:xfrm>
            <a:off x="532675" y="836775"/>
            <a:ext cx="78429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tillium Web"/>
                <a:ea typeface="Titillium Web"/>
                <a:cs typeface="Titillium Web"/>
                <a:sym typeface="Titillium Web"/>
              </a:rPr>
              <a:t>from sklearn.neural_network import MLPClassifier</a:t>
            </a:r>
            <a:endParaRPr sz="18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clf= MLPClassifier(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solver= 'lbfgs',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random_state=20,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hidden_layer_sizes=(20,7,10),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#     alpha=.1, 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max_iter=30,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)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clf.fit(X_train_scaled,Y_train)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print("train accuracy= {:.3%}".format(clf.score (X_train_scaled, Y_train)))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print("test accuracy= {:.3%}".format(clf.score (X_test_scaled, Y_test)))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2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3" name="Google Shape;913;p26"/>
          <p:cNvSpPr txBox="1"/>
          <p:nvPr>
            <p:ph type="title"/>
          </p:nvPr>
        </p:nvSpPr>
        <p:spPr>
          <a:xfrm>
            <a:off x="5840775" y="811375"/>
            <a:ext cx="2674200" cy="26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X_mk8, y_mk8 = make_blobs(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n_samples = 200,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n_features = 2,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centers = 8, 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cluster_std</a:t>
            </a: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= 2,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random_state = 4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)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Y_train =  y_mk8 % 2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14" name="Google Shape;914;p26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Synthetic Data</a:t>
            </a:r>
            <a:endParaRPr/>
          </a:p>
        </p:txBody>
      </p:sp>
      <p:pic>
        <p:nvPicPr>
          <p:cNvPr id="915" name="Google Shape;9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25" y="811375"/>
            <a:ext cx="4473276" cy="34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27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Hidden Layer </a:t>
            </a:r>
            <a:endParaRPr/>
          </a:p>
        </p:txBody>
      </p:sp>
      <p:sp>
        <p:nvSpPr>
          <p:cNvPr id="921" name="Google Shape;921;p2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2" name="Google Shape;9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650" y="860600"/>
            <a:ext cx="7995925" cy="3230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28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Regularization</a:t>
            </a:r>
            <a:endParaRPr/>
          </a:p>
        </p:txBody>
      </p:sp>
      <p:sp>
        <p:nvSpPr>
          <p:cNvPr id="928" name="Google Shape;928;p2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9" name="Google Shape;9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800" y="827775"/>
            <a:ext cx="6307974" cy="378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29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Functions </a:t>
            </a:r>
            <a:endParaRPr/>
          </a:p>
        </p:txBody>
      </p:sp>
      <p:sp>
        <p:nvSpPr>
          <p:cNvPr id="935" name="Google Shape;935;p2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6" name="Google Shape;9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175" y="836000"/>
            <a:ext cx="6290725" cy="37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3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 </a:t>
            </a:r>
            <a:endParaRPr/>
          </a:p>
        </p:txBody>
      </p:sp>
      <p:sp>
        <p:nvSpPr>
          <p:cNvPr id="942" name="Google Shape;942;p30"/>
          <p:cNvSpPr txBox="1"/>
          <p:nvPr>
            <p:ph type="title"/>
          </p:nvPr>
        </p:nvSpPr>
        <p:spPr>
          <a:xfrm>
            <a:off x="532675" y="836775"/>
            <a:ext cx="7834800" cy="3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clf= MLPClassifier(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solver= 'lbfgs',    #  {‘lbfgs’, ‘sgd’, ‘adam’}, default ‘adam’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hidden_layer_sizes=(20,7,10),   # default (100)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activation = ‘tanh’, 	# {‘identity’, ‘logistic’, ‘tanh’, ‘relu’}, default ‘relu’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alpha=0.1,  	# default 0.0001 - The larger alpha the stronger regularization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max_iter=30,    # default 200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random_state=0,    # default None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)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43" name="Google Shape;943;p3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31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r>
              <a:rPr lang="en"/>
              <a:t> and Cons</a:t>
            </a:r>
            <a:endParaRPr/>
          </a:p>
        </p:txBody>
      </p:sp>
      <p:sp>
        <p:nvSpPr>
          <p:cNvPr id="949" name="Google Shape;949;p3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0" name="Google Shape;950;p31"/>
          <p:cNvSpPr txBox="1"/>
          <p:nvPr/>
        </p:nvSpPr>
        <p:spPr>
          <a:xfrm>
            <a:off x="739675" y="760809"/>
            <a:ext cx="3730800" cy="28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Pros</a:t>
            </a:r>
            <a:endParaRPr sz="3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tillium Web ExtraLight"/>
              <a:buChar char="●"/>
            </a:pPr>
            <a:r>
              <a:rPr lang="en" sz="24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Captures complex decision boundaries </a:t>
            </a:r>
            <a:endParaRPr sz="240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tillium Web ExtraLight"/>
              <a:buChar char="●"/>
            </a:pPr>
            <a:r>
              <a:rPr lang="en" sz="24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Can be used in regression</a:t>
            </a:r>
            <a:endParaRPr sz="240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sp>
        <p:nvSpPr>
          <p:cNvPr id="951" name="Google Shape;951;p31"/>
          <p:cNvSpPr txBox="1"/>
          <p:nvPr/>
        </p:nvSpPr>
        <p:spPr>
          <a:xfrm>
            <a:off x="4694997" y="760809"/>
            <a:ext cx="3730800" cy="28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Cons</a:t>
            </a:r>
            <a:endParaRPr sz="3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tillium Web ExtraLight"/>
              <a:buChar char="●"/>
            </a:pPr>
            <a:r>
              <a:rPr lang="en" sz="24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Require more data </a:t>
            </a:r>
            <a:endParaRPr sz="240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tillium Web ExtraLight"/>
              <a:buChar char="●"/>
            </a:pPr>
            <a:r>
              <a:rPr lang="en" sz="24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Require </a:t>
            </a:r>
            <a:r>
              <a:rPr lang="en" sz="24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more time for  training </a:t>
            </a:r>
            <a:endParaRPr sz="240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ExtraLight"/>
              <a:buChar char="●"/>
            </a:pPr>
            <a:r>
              <a:rPr lang="en" sz="24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Require careful data preprocessing </a:t>
            </a:r>
            <a:endParaRPr sz="2400">
              <a:solidFill>
                <a:schemeClr val="lt1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ExtraLight"/>
              <a:buChar char="●"/>
            </a:pPr>
            <a:r>
              <a:rPr lang="en" sz="24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Require model tuning </a:t>
            </a:r>
            <a:endParaRPr sz="240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sp>
        <p:nvSpPr>
          <p:cNvPr id="952" name="Google Shape;952;p31"/>
          <p:cNvSpPr/>
          <p:nvPr/>
        </p:nvSpPr>
        <p:spPr>
          <a:xfrm>
            <a:off x="1208541" y="991478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905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31"/>
          <p:cNvSpPr/>
          <p:nvPr/>
        </p:nvSpPr>
        <p:spPr>
          <a:xfrm>
            <a:off x="5171786" y="1012974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905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2"/>
          <p:cNvSpPr txBox="1"/>
          <p:nvPr>
            <p:ph idx="4294967295" type="body"/>
          </p:nvPr>
        </p:nvSpPr>
        <p:spPr>
          <a:xfrm>
            <a:off x="566025" y="817425"/>
            <a:ext cx="8020500" cy="40746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For linear regression:</a:t>
            </a:r>
            <a:endParaRPr/>
          </a:p>
        </p:txBody>
      </p:sp>
      <p:sp>
        <p:nvSpPr>
          <p:cNvPr id="959" name="Google Shape;959;p32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Neurons </a:t>
            </a:r>
            <a:endParaRPr/>
          </a:p>
        </p:txBody>
      </p:sp>
      <p:sp>
        <p:nvSpPr>
          <p:cNvPr id="960" name="Google Shape;960;p3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1" name="Google Shape;9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492" y="982325"/>
            <a:ext cx="3311183" cy="22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Google Shape;96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1675" y="2431550"/>
            <a:ext cx="2816524" cy="230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3" name="Google Shape;96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250" y="893625"/>
            <a:ext cx="3260550" cy="17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3"/>
          <p:cNvSpPr txBox="1"/>
          <p:nvPr>
            <p:ph idx="4294967295" type="body"/>
          </p:nvPr>
        </p:nvSpPr>
        <p:spPr>
          <a:xfrm>
            <a:off x="566025" y="817425"/>
            <a:ext cx="8020500" cy="40746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For linear regression:</a:t>
            </a:r>
            <a:endParaRPr/>
          </a:p>
        </p:txBody>
      </p:sp>
      <p:sp>
        <p:nvSpPr>
          <p:cNvPr id="969" name="Google Shape;969;p33"/>
          <p:cNvSpPr txBox="1"/>
          <p:nvPr>
            <p:ph idx="4294967295"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Types</a:t>
            </a:r>
            <a:endParaRPr/>
          </a:p>
        </p:txBody>
      </p:sp>
      <p:pic>
        <p:nvPicPr>
          <p:cNvPr id="970" name="Google Shape;97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0150" y="3241112"/>
            <a:ext cx="4941800" cy="1297225"/>
          </a:xfrm>
          <a:prstGeom prst="rect">
            <a:avLst/>
          </a:prstGeom>
          <a:noFill/>
          <a:ln>
            <a:noFill/>
          </a:ln>
        </p:spPr>
      </p:pic>
      <p:sp>
        <p:nvSpPr>
          <p:cNvPr id="971" name="Google Shape;971;p3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2" name="Google Shape;97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225" y="1407399"/>
            <a:ext cx="3319908" cy="1628476"/>
          </a:xfrm>
          <a:prstGeom prst="rect">
            <a:avLst/>
          </a:prstGeom>
          <a:noFill/>
          <a:ln>
            <a:noFill/>
          </a:ln>
        </p:spPr>
      </p:pic>
      <p:sp>
        <p:nvSpPr>
          <p:cNvPr id="973" name="Google Shape;973;p33"/>
          <p:cNvSpPr txBox="1"/>
          <p:nvPr>
            <p:ph idx="4294967295" type="title"/>
          </p:nvPr>
        </p:nvSpPr>
        <p:spPr>
          <a:xfrm>
            <a:off x="739675" y="817425"/>
            <a:ext cx="2937000" cy="54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Standard</a:t>
            </a:r>
            <a:r>
              <a:rPr lang="en" sz="2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 NN</a:t>
            </a:r>
            <a:endParaRPr sz="2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74" name="Google Shape;974;p33"/>
          <p:cNvSpPr txBox="1"/>
          <p:nvPr>
            <p:ph idx="4294967295" type="title"/>
          </p:nvPr>
        </p:nvSpPr>
        <p:spPr>
          <a:xfrm>
            <a:off x="4442550" y="835988"/>
            <a:ext cx="2937000" cy="54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Convolutional</a:t>
            </a:r>
            <a:r>
              <a:rPr lang="en" sz="2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 NN</a:t>
            </a:r>
            <a:endParaRPr sz="2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75" name="Google Shape;975;p33"/>
          <p:cNvSpPr txBox="1"/>
          <p:nvPr>
            <p:ph idx="4294967295" type="title"/>
          </p:nvPr>
        </p:nvSpPr>
        <p:spPr>
          <a:xfrm>
            <a:off x="1150525" y="3531425"/>
            <a:ext cx="2115300" cy="54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Recurrent</a:t>
            </a:r>
            <a:r>
              <a:rPr lang="en" sz="2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 NN</a:t>
            </a:r>
            <a:endParaRPr sz="2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976" name="Google Shape;97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8050" y="1383801"/>
            <a:ext cx="3845224" cy="15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7" name="Google Shape;787;p16"/>
          <p:cNvGrpSpPr/>
          <p:nvPr/>
        </p:nvGrpSpPr>
        <p:grpSpPr>
          <a:xfrm>
            <a:off x="6386449" y="916979"/>
            <a:ext cx="2049541" cy="2049503"/>
            <a:chOff x="6643075" y="3664250"/>
            <a:chExt cx="407950" cy="407975"/>
          </a:xfrm>
        </p:grpSpPr>
        <p:sp>
          <p:nvSpPr>
            <p:cNvPr id="788" name="Google Shape;788;p16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6"/>
          <p:cNvGrpSpPr/>
          <p:nvPr/>
        </p:nvGrpSpPr>
        <p:grpSpPr>
          <a:xfrm rot="-587398">
            <a:off x="6265771" y="3309529"/>
            <a:ext cx="842620" cy="842572"/>
            <a:chOff x="576250" y="4319400"/>
            <a:chExt cx="442075" cy="442050"/>
          </a:xfrm>
        </p:grpSpPr>
        <p:sp>
          <p:nvSpPr>
            <p:cNvPr id="791" name="Google Shape;791;p16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5" name="Google Shape;795;p16"/>
          <p:cNvSpPr/>
          <p:nvPr/>
        </p:nvSpPr>
        <p:spPr>
          <a:xfrm>
            <a:off x="6124581" y="1009302"/>
            <a:ext cx="320368" cy="30589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16"/>
          <p:cNvSpPr/>
          <p:nvPr/>
        </p:nvSpPr>
        <p:spPr>
          <a:xfrm rot="2697547">
            <a:off x="7644830" y="2989158"/>
            <a:ext cx="486304" cy="46434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16"/>
          <p:cNvSpPr/>
          <p:nvPr/>
        </p:nvSpPr>
        <p:spPr>
          <a:xfrm>
            <a:off x="8391773" y="3072235"/>
            <a:ext cx="194803" cy="186077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16"/>
          <p:cNvSpPr/>
          <p:nvPr/>
        </p:nvSpPr>
        <p:spPr>
          <a:xfrm rot="1280241">
            <a:off x="5826428" y="1855759"/>
            <a:ext cx="194750" cy="18604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1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0" name="Google Shape;800;p16"/>
          <p:cNvSpPr txBox="1"/>
          <p:nvPr>
            <p:ph idx="4294967295" type="body"/>
          </p:nvPr>
        </p:nvSpPr>
        <p:spPr>
          <a:xfrm>
            <a:off x="1153350" y="1337875"/>
            <a:ext cx="4251000" cy="1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Classic Neural Network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Handwritten digits recognition</a:t>
            </a:r>
            <a:endParaRPr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801" name="Google Shape;801;p16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This Lesson 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802" name="Google Shape;802;p16"/>
          <p:cNvSpPr/>
          <p:nvPr/>
        </p:nvSpPr>
        <p:spPr>
          <a:xfrm>
            <a:off x="608814" y="1461904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3" name="Google Shape;803;p16"/>
          <p:cNvGrpSpPr/>
          <p:nvPr/>
        </p:nvGrpSpPr>
        <p:grpSpPr>
          <a:xfrm>
            <a:off x="617518" y="2142812"/>
            <a:ext cx="299911" cy="424768"/>
            <a:chOff x="3979850" y="1598950"/>
            <a:chExt cx="356825" cy="505375"/>
          </a:xfrm>
        </p:grpSpPr>
        <p:sp>
          <p:nvSpPr>
            <p:cNvPr id="804" name="Google Shape;804;p16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9050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6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9050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34"/>
          <p:cNvSpPr txBox="1"/>
          <p:nvPr>
            <p:ph idx="4294967295" type="body"/>
          </p:nvPr>
        </p:nvSpPr>
        <p:spPr>
          <a:xfrm>
            <a:off x="566025" y="689075"/>
            <a:ext cx="7940700" cy="4203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For linear regression:</a:t>
            </a:r>
            <a:endParaRPr/>
          </a:p>
        </p:txBody>
      </p:sp>
      <p:sp>
        <p:nvSpPr>
          <p:cNvPr id="982" name="Google Shape;982;p3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3" name="Google Shape;9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713" y="703700"/>
            <a:ext cx="5757749" cy="19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9000" y="2830574"/>
            <a:ext cx="5659974" cy="2061499"/>
          </a:xfrm>
          <a:prstGeom prst="rect">
            <a:avLst/>
          </a:prstGeom>
          <a:noFill/>
          <a:ln>
            <a:noFill/>
          </a:ln>
        </p:spPr>
      </p:pic>
      <p:sp>
        <p:nvSpPr>
          <p:cNvPr id="985" name="Google Shape;985;p34"/>
          <p:cNvSpPr txBox="1"/>
          <p:nvPr>
            <p:ph idx="4294967295" type="title"/>
          </p:nvPr>
        </p:nvSpPr>
        <p:spPr>
          <a:xfrm>
            <a:off x="739675" y="100200"/>
            <a:ext cx="7686000" cy="54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35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Handwritten Digits Sample </a:t>
            </a:r>
            <a:endParaRPr/>
          </a:p>
        </p:txBody>
      </p:sp>
      <p:sp>
        <p:nvSpPr>
          <p:cNvPr id="991" name="Google Shape;991;p3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2" name="Google Shape;9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100" y="852487"/>
            <a:ext cx="601027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36"/>
          <p:cNvSpPr txBox="1"/>
          <p:nvPr>
            <p:ph type="title"/>
          </p:nvPr>
        </p:nvSpPr>
        <p:spPr>
          <a:xfrm>
            <a:off x="1197700" y="1286825"/>
            <a:ext cx="3412500" cy="26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Use </a:t>
            </a:r>
            <a:r>
              <a:rPr lang="en" sz="2400">
                <a:latin typeface="Titillium Web Light"/>
                <a:ea typeface="Titillium Web Light"/>
                <a:cs typeface="Titillium Web Light"/>
                <a:sym typeface="Titillium Web Light"/>
              </a:rPr>
              <a:t>load_breast_cancer</a:t>
            </a:r>
            <a:endParaRPr sz="24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and </a:t>
            </a:r>
            <a:r>
              <a:rPr lang="en" sz="2400">
                <a:latin typeface="Titillium Web Light"/>
                <a:ea typeface="Titillium Web Light"/>
                <a:cs typeface="Titillium Web Light"/>
                <a:sym typeface="Titillium Web Light"/>
              </a:rPr>
              <a:t>classify with MLP  </a:t>
            </a:r>
            <a:endParaRPr sz="24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Titillium Web Light"/>
                <a:ea typeface="Titillium Web Light"/>
                <a:cs typeface="Titillium Web Light"/>
                <a:sym typeface="Titillium Web Light"/>
              </a:rPr>
              <a:t>Use the signs data set </a:t>
            </a:r>
            <a:endParaRPr sz="24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tillium Web Light"/>
                <a:ea typeface="Titillium Web Light"/>
                <a:cs typeface="Titillium Web Light"/>
                <a:sym typeface="Titillium Web Light"/>
              </a:rPr>
              <a:t>and classify with MLP  </a:t>
            </a:r>
            <a:endParaRPr sz="24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998" name="Google Shape;9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3875" y="1286825"/>
            <a:ext cx="3580600" cy="2756831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Google Shape;999;p3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0" name="Google Shape;1000;p36"/>
          <p:cNvSpPr txBox="1"/>
          <p:nvPr>
            <p:ph type="title"/>
          </p:nvPr>
        </p:nvSpPr>
        <p:spPr>
          <a:xfrm>
            <a:off x="599350" y="182350"/>
            <a:ext cx="44622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Home Task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001" name="Google Shape;1001;p36"/>
          <p:cNvSpPr/>
          <p:nvPr/>
        </p:nvSpPr>
        <p:spPr>
          <a:xfrm>
            <a:off x="6792001" y="320696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2" name="Google Shape;1002;p36"/>
          <p:cNvGrpSpPr/>
          <p:nvPr/>
        </p:nvGrpSpPr>
        <p:grpSpPr>
          <a:xfrm>
            <a:off x="599343" y="2729162"/>
            <a:ext cx="299911" cy="424768"/>
            <a:chOff x="3979850" y="1598950"/>
            <a:chExt cx="356825" cy="505375"/>
          </a:xfrm>
        </p:grpSpPr>
        <p:sp>
          <p:nvSpPr>
            <p:cNvPr id="1003" name="Google Shape;1003;p36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9050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6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9050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5" name="Google Shape;1005;p36"/>
          <p:cNvGrpSpPr/>
          <p:nvPr/>
        </p:nvGrpSpPr>
        <p:grpSpPr>
          <a:xfrm>
            <a:off x="599343" y="1495187"/>
            <a:ext cx="299911" cy="424768"/>
            <a:chOff x="3979850" y="1598950"/>
            <a:chExt cx="356825" cy="505375"/>
          </a:xfrm>
        </p:grpSpPr>
        <p:sp>
          <p:nvSpPr>
            <p:cNvPr id="1006" name="Google Shape;1006;p36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9050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6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9050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37"/>
          <p:cNvSpPr/>
          <p:nvPr/>
        </p:nvSpPr>
        <p:spPr>
          <a:xfrm>
            <a:off x="1109389" y="130157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13" name="Google Shape;1013;p37"/>
          <p:cNvSpPr/>
          <p:nvPr/>
        </p:nvSpPr>
        <p:spPr>
          <a:xfrm>
            <a:off x="1109389" y="2011804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37"/>
          <p:cNvSpPr/>
          <p:nvPr/>
        </p:nvSpPr>
        <p:spPr>
          <a:xfrm>
            <a:off x="1109389" y="2763054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7"/>
          <p:cNvSpPr txBox="1"/>
          <p:nvPr>
            <p:ph idx="4294967295" type="title"/>
          </p:nvPr>
        </p:nvSpPr>
        <p:spPr>
          <a:xfrm>
            <a:off x="564875" y="285025"/>
            <a:ext cx="42588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Lesson </a:t>
            </a:r>
            <a:endParaRPr/>
          </a:p>
        </p:txBody>
      </p:sp>
      <p:sp>
        <p:nvSpPr>
          <p:cNvPr id="1016" name="Google Shape;1016;p37"/>
          <p:cNvSpPr txBox="1"/>
          <p:nvPr/>
        </p:nvSpPr>
        <p:spPr>
          <a:xfrm>
            <a:off x="1887350" y="1205850"/>
            <a:ext cx="5011800" cy="27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Decision Trees</a:t>
            </a:r>
            <a:endParaRPr sz="2400">
              <a:solidFill>
                <a:srgbClr val="FFFFFF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Random Forests</a:t>
            </a:r>
            <a:endParaRPr sz="2400">
              <a:solidFill>
                <a:srgbClr val="FFFFFF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Gradient Boosting Decision Trees  </a:t>
            </a:r>
            <a:endParaRPr sz="2400">
              <a:solidFill>
                <a:srgbClr val="FFFFFF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3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2" name="Google Shape;1022;p38"/>
          <p:cNvSpPr txBox="1"/>
          <p:nvPr>
            <p:ph type="title"/>
          </p:nvPr>
        </p:nvSpPr>
        <p:spPr>
          <a:xfrm>
            <a:off x="508900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Learn more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023" name="Google Shape;1023;p38"/>
          <p:cNvSpPr/>
          <p:nvPr/>
        </p:nvSpPr>
        <p:spPr>
          <a:xfrm>
            <a:off x="877900" y="832650"/>
            <a:ext cx="7202400" cy="378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Applied Machine Learning in Python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https://www.coursera.org/learn/python-machine-learning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Neural Networks and Deep Learning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https://www.coursera.org/learn/neural-networks-deep-learning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Limited-memory BFGS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https://en.wikipedia.org/wiki/Limited-memory_BFGS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sklearn.neural_network.MLPClassifier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https://scikit-learn.org/stable/modules/generated/sklearn.neural_network.MLPClassifier.html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Deep Learning in a Nutshell: Core Concepts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https://devblogs.nvidia.com/deep-learning-nutshell-core-concepts/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3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9" name="Google Shape;1029;p39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1030" name="Google Shape;1030;p39"/>
          <p:cNvSpPr txBox="1"/>
          <p:nvPr>
            <p:ph idx="1" type="body"/>
          </p:nvPr>
        </p:nvSpPr>
        <p:spPr>
          <a:xfrm>
            <a:off x="452725" y="2116475"/>
            <a:ext cx="3985200" cy="9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Any questions?</a:t>
            </a:r>
            <a:endParaRPr b="1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1" name="Google Shape;1031;p39"/>
          <p:cNvPicPr preferRelativeResize="0"/>
          <p:nvPr/>
        </p:nvPicPr>
        <p:blipFill rotWithShape="1">
          <a:blip r:embed="rId3">
            <a:alphaModFix/>
          </a:blip>
          <a:srcRect b="6947" l="29032" r="24357" t="-74"/>
          <a:stretch/>
        </p:blipFill>
        <p:spPr>
          <a:xfrm>
            <a:off x="5546725" y="544875"/>
            <a:ext cx="3039850" cy="404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7"/>
          <p:cNvSpPr txBox="1"/>
          <p:nvPr>
            <p:ph idx="4294967295" type="body"/>
          </p:nvPr>
        </p:nvSpPr>
        <p:spPr>
          <a:xfrm>
            <a:off x="557850" y="844950"/>
            <a:ext cx="8028600" cy="37161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For linear regression:</a:t>
            </a:r>
            <a:endParaRPr/>
          </a:p>
        </p:txBody>
      </p:sp>
      <p:sp>
        <p:nvSpPr>
          <p:cNvPr id="811" name="Google Shape;811;p17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vs Logistic Regression</a:t>
            </a:r>
            <a:endParaRPr/>
          </a:p>
        </p:txBody>
      </p:sp>
      <p:sp>
        <p:nvSpPr>
          <p:cNvPr id="812" name="Google Shape;812;p1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3" name="Google Shape;8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375" y="1456825"/>
            <a:ext cx="3608446" cy="206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17"/>
          <p:cNvSpPr txBox="1"/>
          <p:nvPr>
            <p:ph type="title"/>
          </p:nvPr>
        </p:nvSpPr>
        <p:spPr>
          <a:xfrm>
            <a:off x="813225" y="844950"/>
            <a:ext cx="7686000" cy="54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Logistic Regression			</a:t>
            </a:r>
            <a:r>
              <a:rPr lang="en" sz="2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Neural Network</a:t>
            </a:r>
            <a:endParaRPr sz="2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15" name="Google Shape;8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225" y="1423775"/>
            <a:ext cx="3288450" cy="213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17"/>
          <p:cNvSpPr txBox="1"/>
          <p:nvPr>
            <p:ph type="title"/>
          </p:nvPr>
        </p:nvSpPr>
        <p:spPr>
          <a:xfrm>
            <a:off x="813225" y="3934150"/>
            <a:ext cx="7686000" cy="54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X</a:t>
            </a:r>
            <a:r>
              <a:rPr lang="en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.shape = (n, m)		index [l] corresponds to  layer number l = (1,L) </a:t>
            </a:r>
            <a:endParaRPr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index </a:t>
            </a:r>
            <a:r>
              <a:rPr lang="en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(i) </a:t>
            </a:r>
            <a:r>
              <a:rPr lang="en" sz="1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corresponds</a:t>
            </a:r>
            <a:r>
              <a:rPr lang="en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 to sample number i = (1,m)</a:t>
            </a:r>
            <a:endParaRPr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8"/>
          <p:cNvSpPr txBox="1"/>
          <p:nvPr>
            <p:ph idx="4294967295" type="body"/>
          </p:nvPr>
        </p:nvSpPr>
        <p:spPr>
          <a:xfrm>
            <a:off x="262525" y="803925"/>
            <a:ext cx="8589000" cy="37653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For linear regression:</a:t>
            </a:r>
            <a:endParaRPr/>
          </a:p>
        </p:txBody>
      </p:sp>
      <p:sp>
        <p:nvSpPr>
          <p:cNvPr id="822" name="Google Shape;822;p1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3" name="Google Shape;8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25" y="1396050"/>
            <a:ext cx="5195624" cy="9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18"/>
          <p:cNvSpPr txBox="1"/>
          <p:nvPr>
            <p:ph type="title"/>
          </p:nvPr>
        </p:nvSpPr>
        <p:spPr>
          <a:xfrm>
            <a:off x="508425" y="844950"/>
            <a:ext cx="7686000" cy="54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Logistic Regression</a:t>
            </a:r>
            <a:endParaRPr sz="2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25" name="Google Shape;825;p18"/>
          <p:cNvSpPr txBox="1"/>
          <p:nvPr>
            <p:ph type="title"/>
          </p:nvPr>
        </p:nvSpPr>
        <p:spPr>
          <a:xfrm>
            <a:off x="407800" y="2467625"/>
            <a:ext cx="7686000" cy="54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Neural Network</a:t>
            </a:r>
            <a:endParaRPr sz="2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26" name="Google Shape;826;p18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vs Logistic Regression</a:t>
            </a:r>
            <a:endParaRPr/>
          </a:p>
        </p:txBody>
      </p:sp>
      <p:pic>
        <p:nvPicPr>
          <p:cNvPr id="827" name="Google Shape;8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000" y="3167842"/>
            <a:ext cx="8102575" cy="955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9"/>
          <p:cNvSpPr txBox="1"/>
          <p:nvPr>
            <p:ph idx="4294967295" type="body"/>
          </p:nvPr>
        </p:nvSpPr>
        <p:spPr>
          <a:xfrm>
            <a:off x="557825" y="803925"/>
            <a:ext cx="8028900" cy="37653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For linear regression:</a:t>
            </a:r>
            <a:endParaRPr/>
          </a:p>
        </p:txBody>
      </p:sp>
      <p:sp>
        <p:nvSpPr>
          <p:cNvPr id="833" name="Google Shape;833;p1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4" name="Google Shape;834;p19"/>
          <p:cNvSpPr txBox="1"/>
          <p:nvPr>
            <p:ph type="title"/>
          </p:nvPr>
        </p:nvSpPr>
        <p:spPr>
          <a:xfrm>
            <a:off x="776975" y="900775"/>
            <a:ext cx="7686000" cy="54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For all samples </a:t>
            </a:r>
            <a:endParaRPr sz="2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35" name="Google Shape;835;p19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Shallow </a:t>
            </a:r>
            <a:r>
              <a:rPr lang="en"/>
              <a:t>Neural Network </a:t>
            </a:r>
            <a:endParaRPr/>
          </a:p>
        </p:txBody>
      </p:sp>
      <p:pic>
        <p:nvPicPr>
          <p:cNvPr id="836" name="Google Shape;8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750" y="1591925"/>
            <a:ext cx="422910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8675" y="1000975"/>
            <a:ext cx="26670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" name="Google Shape;83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8675" y="2452600"/>
            <a:ext cx="2592249" cy="88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0"/>
          <p:cNvSpPr txBox="1"/>
          <p:nvPr>
            <p:ph idx="4294967295" type="body"/>
          </p:nvPr>
        </p:nvSpPr>
        <p:spPr>
          <a:xfrm>
            <a:off x="557825" y="803925"/>
            <a:ext cx="8028900" cy="3773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For linear regression:</a:t>
            </a:r>
            <a:endParaRPr/>
          </a:p>
        </p:txBody>
      </p:sp>
      <p:sp>
        <p:nvSpPr>
          <p:cNvPr id="844" name="Google Shape;844;p2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5" name="Google Shape;845;p2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2-Layers Neural Network </a:t>
            </a:r>
            <a:endParaRPr/>
          </a:p>
        </p:txBody>
      </p:sp>
      <p:pic>
        <p:nvPicPr>
          <p:cNvPr id="846" name="Google Shape;8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" y="900775"/>
            <a:ext cx="4890475" cy="360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7" name="Google Shape;8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6675" y="3207500"/>
            <a:ext cx="1941650" cy="85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6665" y="1148475"/>
            <a:ext cx="1852310" cy="1888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21"/>
          <p:cNvSpPr txBox="1"/>
          <p:nvPr>
            <p:ph idx="1" type="body"/>
          </p:nvPr>
        </p:nvSpPr>
        <p:spPr>
          <a:xfrm>
            <a:off x="287125" y="820325"/>
            <a:ext cx="4388700" cy="3781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For linear regression:</a:t>
            </a:r>
            <a:endParaRPr/>
          </a:p>
        </p:txBody>
      </p:sp>
      <p:sp>
        <p:nvSpPr>
          <p:cNvPr id="854" name="Google Shape;854;p2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5" name="Google Shape;8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572" y="535925"/>
            <a:ext cx="3849027" cy="435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Google Shape;8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000" y="1120099"/>
            <a:ext cx="3607250" cy="34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Google Shape;857;p21"/>
          <p:cNvSpPr txBox="1"/>
          <p:nvPr>
            <p:ph type="title"/>
          </p:nvPr>
        </p:nvSpPr>
        <p:spPr>
          <a:xfrm>
            <a:off x="739675" y="0"/>
            <a:ext cx="3099600" cy="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Shapes Sample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22"/>
          <p:cNvSpPr txBox="1"/>
          <p:nvPr>
            <p:ph idx="4294967295" type="body"/>
          </p:nvPr>
        </p:nvSpPr>
        <p:spPr>
          <a:xfrm>
            <a:off x="531475" y="803925"/>
            <a:ext cx="8188800" cy="38853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For linear regression:</a:t>
            </a:r>
            <a:endParaRPr/>
          </a:p>
        </p:txBody>
      </p:sp>
      <p:sp>
        <p:nvSpPr>
          <p:cNvPr id="863" name="Google Shape;863;p22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Functions</a:t>
            </a:r>
            <a:endParaRPr/>
          </a:p>
        </p:txBody>
      </p:sp>
      <p:sp>
        <p:nvSpPr>
          <p:cNvPr id="864" name="Google Shape;864;p2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5" name="Google Shape;8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734" y="2817548"/>
            <a:ext cx="2298641" cy="1748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6" name="Google Shape;8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1419" y="819690"/>
            <a:ext cx="2327224" cy="1749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7" name="Google Shape;86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475" y="2822232"/>
            <a:ext cx="2298641" cy="1739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756" y="818675"/>
            <a:ext cx="2298650" cy="176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11347" y="1048300"/>
            <a:ext cx="1546200" cy="4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97150" y="994368"/>
            <a:ext cx="2189625" cy="48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68550" y="3049875"/>
            <a:ext cx="2551850" cy="2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75499" y="3045175"/>
            <a:ext cx="1481925" cy="3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22"/>
          <p:cNvSpPr txBox="1"/>
          <p:nvPr>
            <p:ph type="title"/>
          </p:nvPr>
        </p:nvSpPr>
        <p:spPr>
          <a:xfrm>
            <a:off x="783525" y="2504425"/>
            <a:ext cx="1800600" cy="3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Rectified Linear Unit</a:t>
            </a:r>
            <a:endParaRPr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23"/>
          <p:cNvSpPr txBox="1"/>
          <p:nvPr>
            <p:ph idx="4294967295" type="body"/>
          </p:nvPr>
        </p:nvSpPr>
        <p:spPr>
          <a:xfrm>
            <a:off x="564300" y="779325"/>
            <a:ext cx="7786800" cy="38853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For linear regression:</a:t>
            </a:r>
            <a:endParaRPr/>
          </a:p>
        </p:txBody>
      </p:sp>
      <p:sp>
        <p:nvSpPr>
          <p:cNvPr id="879" name="Google Shape;879;p23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Derivatives Of </a:t>
            </a:r>
            <a:r>
              <a:rPr lang="en"/>
              <a:t>Activation Functions</a:t>
            </a:r>
            <a:endParaRPr/>
          </a:p>
        </p:txBody>
      </p:sp>
      <p:sp>
        <p:nvSpPr>
          <p:cNvPr id="880" name="Google Shape;880;p2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1" name="Google Shape;8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725" y="1261825"/>
            <a:ext cx="1725705" cy="11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Google Shape;882;p23"/>
          <p:cNvSpPr txBox="1"/>
          <p:nvPr>
            <p:ph type="title"/>
          </p:nvPr>
        </p:nvSpPr>
        <p:spPr>
          <a:xfrm>
            <a:off x="837475" y="1065375"/>
            <a:ext cx="1800600" cy="3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SIgmoid</a:t>
            </a:r>
            <a:endParaRPr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83" name="Google Shape;883;p23"/>
          <p:cNvSpPr txBox="1"/>
          <p:nvPr>
            <p:ph type="title"/>
          </p:nvPr>
        </p:nvSpPr>
        <p:spPr>
          <a:xfrm>
            <a:off x="903750" y="2635025"/>
            <a:ext cx="1800600" cy="3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ReLU</a:t>
            </a:r>
            <a:endParaRPr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84" name="Google Shape;88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3400" y="1275775"/>
            <a:ext cx="2420126" cy="11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2275" y="3069163"/>
            <a:ext cx="1800600" cy="880922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23"/>
          <p:cNvSpPr txBox="1"/>
          <p:nvPr>
            <p:ph type="title"/>
          </p:nvPr>
        </p:nvSpPr>
        <p:spPr>
          <a:xfrm>
            <a:off x="3890425" y="2635025"/>
            <a:ext cx="1800600" cy="3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Leaky </a:t>
            </a:r>
            <a:r>
              <a:rPr lang="en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ReLU</a:t>
            </a:r>
            <a:endParaRPr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87" name="Google Shape;88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76774" y="3011299"/>
            <a:ext cx="1858400" cy="844248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Google Shape;888;p23"/>
          <p:cNvSpPr txBox="1"/>
          <p:nvPr>
            <p:ph type="title"/>
          </p:nvPr>
        </p:nvSpPr>
        <p:spPr>
          <a:xfrm>
            <a:off x="3890425" y="1065375"/>
            <a:ext cx="1800600" cy="3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Tanh</a:t>
            </a:r>
            <a:endParaRPr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