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Titillium Web ExtraLight"/>
      <p:regular r:id="rId29"/>
      <p:bold r:id="rId30"/>
      <p:italic r:id="rId31"/>
      <p:boldItalic r:id="rId32"/>
    </p:embeddedFont>
    <p:embeddedFont>
      <p:font typeface="Titillium Web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ExtraLight-italic.fntdata"/><Relationship Id="rId30" Type="http://schemas.openxmlformats.org/officeDocument/2006/relationships/font" Target="fonts/TitilliumWebExtraLight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regular.fntdata"/><Relationship Id="rId10" Type="http://schemas.openxmlformats.org/officeDocument/2006/relationships/slide" Target="slides/slide6.xml"/><Relationship Id="rId32" Type="http://schemas.openxmlformats.org/officeDocument/2006/relationships/font" Target="fonts/TitilliumWebExtra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itilliumWeb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f56bf34a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df56bf34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f56bf34a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f56bf34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f56bf34af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f56bf34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f56bf34a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f56bf34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df56bf34a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df56bf34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to remind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f56bf34a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f56bf34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df56bf34af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df56bf34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df56bf34af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df56bf34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94bf733f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94bf733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df56bf34af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df56bf34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644ae17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644ae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610dadfe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610dad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644ae1791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644ae17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44ae1791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644ae17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644ae179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644ae17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6468bd9a1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46468bd9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6468bd9a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6468bd9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df56bf34a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df56bf34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f56bf34a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f56bf34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ikit-learn.org/stable/modules/generated/sklearn.model_selection.train_test_split.html" TargetMode="External"/><Relationship Id="rId4" Type="http://schemas.openxmlformats.org/officeDocument/2006/relationships/hyperlink" Target="https://scikit-learn.org/stable/modules/generated/sklearn.datasets.load_boston.html#sklearn.datasets.load_boston" TargetMode="External"/><Relationship Id="rId5" Type="http://schemas.openxmlformats.org/officeDocument/2006/relationships/hyperlink" Target="https://en.wikipedia.org/wiki/Coefficient_of_determination" TargetMode="External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title"/>
          </p:nvPr>
        </p:nvSpPr>
        <p:spPr>
          <a:xfrm>
            <a:off x="415900" y="284075"/>
            <a:ext cx="44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Data Science Camp 2021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80" name="Google Shape;780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5"/>
          <p:cNvSpPr txBox="1"/>
          <p:nvPr/>
        </p:nvSpPr>
        <p:spPr>
          <a:xfrm>
            <a:off x="5161500" y="1654175"/>
            <a:ext cx="3744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 </a:t>
            </a:r>
            <a:r>
              <a:rPr lang="en" sz="5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 N  </a:t>
            </a:r>
            <a:endParaRPr sz="54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782" name="Google Shape;7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50" y="1366325"/>
            <a:ext cx="2442150" cy="22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860" name="Google Shape;860;p24"/>
          <p:cNvSpPr txBox="1"/>
          <p:nvPr>
            <p:ph idx="4294967295" type="body"/>
          </p:nvPr>
        </p:nvSpPr>
        <p:spPr>
          <a:xfrm>
            <a:off x="285600" y="806900"/>
            <a:ext cx="73803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KNN regression executes the following basic steps: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Calculate distance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Find closest neighbors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strike="sngStrike">
                <a:latin typeface="Titillium Web Light"/>
                <a:ea typeface="Titillium Web Light"/>
                <a:cs typeface="Titillium Web Light"/>
                <a:sym typeface="Titillium Web Light"/>
              </a:rPr>
              <a:t>Vote for labels (</a:t>
            </a:r>
            <a:r>
              <a:rPr lang="en" sz="800" strike="sngStrike">
                <a:solidFill>
                  <a:schemeClr val="lt1"/>
                </a:solidFill>
              </a:rPr>
              <a:t> simple majority </a:t>
            </a:r>
            <a:r>
              <a:rPr lang="en" sz="800" strike="sngStrike"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 sz="800" strike="sngStrike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Calculate average 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75" y="1519500"/>
            <a:ext cx="4546801" cy="30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68" name="Google Shape;8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425" y="841550"/>
            <a:ext cx="5257651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best K</a:t>
            </a:r>
            <a:endParaRPr/>
          </a:p>
        </p:txBody>
      </p:sp>
      <p:pic>
        <p:nvPicPr>
          <p:cNvPr id="875" name="Google Shape;8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348" y="2903408"/>
            <a:ext cx="2624427" cy="197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874" y="830718"/>
            <a:ext cx="2565258" cy="19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790" y="826175"/>
            <a:ext cx="2565270" cy="1932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700" y="2903408"/>
            <a:ext cx="2624427" cy="198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1512" y="2903408"/>
            <a:ext cx="2624427" cy="19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894" y="853375"/>
            <a:ext cx="2469782" cy="1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27"/>
          <p:cNvSpPr/>
          <p:nvPr/>
        </p:nvSpPr>
        <p:spPr>
          <a:xfrm>
            <a:off x="611275" y="1349575"/>
            <a:ext cx="6618000" cy="31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sklearn.neighbors import KNeighborsRegressor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n_neighbors =5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knn_reg = KNeighborsRegressor(n_neighbors = n_neighbors).fit(X_train, y_train)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knn_reg.score(X_test, y_test)  # R2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X_predict_input = np.linspace(-3, 3, 50).reshape(-1,1)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y_predict_output= knn_reg.predict(X_predict_input)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R2 score from  </a:t>
            </a:r>
            <a:r>
              <a:rPr lang="en">
                <a:solidFill>
                  <a:schemeClr val="dk1"/>
                </a:solidFill>
              </a:rPr>
              <a:t>sklearn.metrics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knn_reg.predict(X_test)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sklearn.metrics.scorer import r2_score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(r2_score(y_test,  z))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KNN Regression</a:t>
            </a:r>
            <a:endParaRPr/>
          </a:p>
        </p:txBody>
      </p:sp>
      <p:pic>
        <p:nvPicPr>
          <p:cNvPr id="888" name="Google Shape;8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450" y="1862562"/>
            <a:ext cx="1096525" cy="1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KNN Regression parameters</a:t>
            </a:r>
            <a:endParaRPr/>
          </a:p>
        </p:txBody>
      </p:sp>
      <p:pic>
        <p:nvPicPr>
          <p:cNvPr id="895" name="Google Shape;8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450" y="1862562"/>
            <a:ext cx="1096525" cy="10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00" y="1332925"/>
            <a:ext cx="6401749" cy="29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(R2 score)</a:t>
            </a:r>
            <a:endParaRPr/>
          </a:p>
        </p:txBody>
      </p:sp>
      <p:sp>
        <p:nvSpPr>
          <p:cNvPr id="903" name="Google Shape;903;p29"/>
          <p:cNvSpPr/>
          <p:nvPr/>
        </p:nvSpPr>
        <p:spPr>
          <a:xfrm>
            <a:off x="349800" y="822500"/>
            <a:ext cx="8460300" cy="390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R2 gives information about the goodness of fit of a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statistical measure of how well the regression predictions approximate the real data points.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R2 equals 1 indicates the regression predictions perfectly fit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total sum of squares: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sum of squares of residuals,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called the residual sum of squares: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4" name="Google Shape;9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00" y="1675525"/>
            <a:ext cx="4604474" cy="281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01" y="3062025"/>
            <a:ext cx="2245408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75" y="2001311"/>
            <a:ext cx="2004449" cy="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750" y="3657004"/>
            <a:ext cx="2028950" cy="80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30"/>
          <p:cNvSpPr txBox="1"/>
          <p:nvPr>
            <p:ph type="title"/>
          </p:nvPr>
        </p:nvSpPr>
        <p:spPr>
          <a:xfrm>
            <a:off x="729000" y="250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(R2 score)</a:t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1488450" y="1340750"/>
            <a:ext cx="6167100" cy="266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Constant prediction equals to mean gives R2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sklearn.metrics.scorer import r2_score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 np.mean(y_test)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const_pred= np.array([m]*len(y_test))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(r2_score(y_test,  const_pred))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R2 score can be negative value if the prediction is worse that mean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neg_pred = [ m + len(y_test) - i for i in range (len(y_test))]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(r2_score(y_test,  neg_pred))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31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tillium Web Light"/>
                <a:ea typeface="Titillium Web Light"/>
                <a:cs typeface="Titillium Web Light"/>
                <a:sym typeface="Titillium Web Light"/>
              </a:rPr>
              <a:t>Home Task: 1. KNN classific</a:t>
            </a:r>
            <a:r>
              <a:rPr lang="en" sz="2600">
                <a:latin typeface="Titillium Web Light"/>
                <a:ea typeface="Titillium Web Light"/>
                <a:cs typeface="Titillium Web Light"/>
                <a:sym typeface="Titillium Web Light"/>
              </a:rPr>
              <a:t>ation</a:t>
            </a:r>
            <a:r>
              <a:rPr lang="en" sz="2600">
                <a:latin typeface="Titillium Web Light"/>
                <a:ea typeface="Titillium Web Light"/>
                <a:cs typeface="Titillium Web Light"/>
                <a:sym typeface="Titillium Web Light"/>
              </a:rPr>
              <a:t> for iris dataset</a:t>
            </a:r>
            <a:endParaRPr sz="26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807925" y="3088600"/>
            <a:ext cx="7109700" cy="15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2" name="Google Shape;9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632" y="3088600"/>
            <a:ext cx="3289818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5" y="817300"/>
            <a:ext cx="7109831" cy="2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32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tillium Web Light"/>
                <a:ea typeface="Titillium Web Light"/>
                <a:cs typeface="Titillium Web Light"/>
                <a:sym typeface="Titillium Web Light"/>
              </a:rPr>
              <a:t>Home Task : 2. KNN classification for  synthetic dataset </a:t>
            </a:r>
            <a:endParaRPr sz="25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30" name="Google Shape;9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25" y="1047900"/>
            <a:ext cx="2911471" cy="36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50" y="1047900"/>
            <a:ext cx="5204076" cy="36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33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Learn more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570050" y="1350700"/>
            <a:ext cx="4858500" cy="27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sklearn.model_selection.train_test_split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https://scikit-learn.org/stable/modules/generated/sklearn.model_selection.train_test_split.html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Sklearn.datasets.load_boston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https://scikit-learn.org/stable/modules/generated/sklearn.datasets.load_boston.html#sklearn.datasets.load_boston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Coefficient of determination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https://en.wikipedia.org/wiki/Coefficient_of_determination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9" name="Google Shape;93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7450" y="1350700"/>
            <a:ext cx="2640325" cy="2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8" name="Google Shape;7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75" y="1053500"/>
            <a:ext cx="4424900" cy="36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K-Nearest Neighbor (KNN)</a:t>
            </a:r>
            <a:r>
              <a:rPr lang="en"/>
              <a:t> </a:t>
            </a:r>
            <a:endParaRPr/>
          </a:p>
        </p:txBody>
      </p:sp>
      <p:sp>
        <p:nvSpPr>
          <p:cNvPr id="790" name="Google Shape;790;p16"/>
          <p:cNvSpPr txBox="1"/>
          <p:nvPr>
            <p:ph idx="4294967295" type="body"/>
          </p:nvPr>
        </p:nvSpPr>
        <p:spPr>
          <a:xfrm>
            <a:off x="285575" y="1387375"/>
            <a:ext cx="30642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KNN classification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KNN regression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5" name="Google Shape;945;p34"/>
          <p:cNvSpPr txBox="1"/>
          <p:nvPr>
            <p:ph type="title"/>
          </p:nvPr>
        </p:nvSpPr>
        <p:spPr>
          <a:xfrm>
            <a:off x="5535450" y="1044950"/>
            <a:ext cx="329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46" name="Google Shape;946;p34"/>
          <p:cNvSpPr txBox="1"/>
          <p:nvPr>
            <p:ph idx="1" type="body"/>
          </p:nvPr>
        </p:nvSpPr>
        <p:spPr>
          <a:xfrm>
            <a:off x="5779025" y="2177275"/>
            <a:ext cx="2585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7" name="Google Shape;9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044950"/>
            <a:ext cx="3845475" cy="2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6" name="Google Shape;796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Classification</a:t>
            </a:r>
            <a:endParaRPr/>
          </a:p>
        </p:txBody>
      </p:sp>
      <p:sp>
        <p:nvSpPr>
          <p:cNvPr id="797" name="Google Shape;797;p17"/>
          <p:cNvSpPr txBox="1"/>
          <p:nvPr>
            <p:ph idx="4294967295" type="body"/>
          </p:nvPr>
        </p:nvSpPr>
        <p:spPr>
          <a:xfrm>
            <a:off x="285600" y="806900"/>
            <a:ext cx="37290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KNN executes the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following basic steps: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Compute  distance to every point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Find closest neighbors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Vote for labels (</a:t>
            </a:r>
            <a:r>
              <a:rPr lang="en">
                <a:solidFill>
                  <a:schemeClr val="lt1"/>
                </a:solidFill>
              </a:rPr>
              <a:t> simple majority 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0" y="806912"/>
            <a:ext cx="4398149" cy="3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Notes</a:t>
            </a:r>
            <a:endParaRPr/>
          </a:p>
        </p:txBody>
      </p:sp>
      <p:sp>
        <p:nvSpPr>
          <p:cNvPr id="805" name="Google Shape;805;p18"/>
          <p:cNvSpPr txBox="1"/>
          <p:nvPr>
            <p:ph idx="4294967295" type="body"/>
          </p:nvPr>
        </p:nvSpPr>
        <p:spPr>
          <a:xfrm>
            <a:off x="293750" y="883100"/>
            <a:ext cx="54231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calculates distances to ALL samples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 is the only parameter  to learn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training data used for prediction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K = n (number of training samples),  prediction is always constant and resolved  to  majority label </a:t>
            </a:r>
            <a:r>
              <a:rPr lang="en"/>
              <a:t>within training samples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6" name="Google Shape;8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325" y="1093549"/>
            <a:ext cx="3236950" cy="280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13" name="Google Shape;8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962975"/>
            <a:ext cx="4114411" cy="29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92" y="962975"/>
            <a:ext cx="4112308" cy="29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 visualization</a:t>
            </a:r>
            <a:endParaRPr/>
          </a:p>
        </p:txBody>
      </p:sp>
      <p:pic>
        <p:nvPicPr>
          <p:cNvPr id="821" name="Google Shape;8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300" y="811475"/>
            <a:ext cx="2640501" cy="19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125" y="811475"/>
            <a:ext cx="2640500" cy="197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300" y="2946324"/>
            <a:ext cx="2627760" cy="19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25" y="2946325"/>
            <a:ext cx="2627751" cy="1980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20"/>
          <p:cNvSpPr/>
          <p:nvPr/>
        </p:nvSpPr>
        <p:spPr>
          <a:xfrm>
            <a:off x="695500" y="1081125"/>
            <a:ext cx="1556700" cy="12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fruit_name  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apple     	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orange     	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lemon     	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mandarin     5</a:t>
            </a:r>
            <a:endParaRPr/>
          </a:p>
        </p:txBody>
      </p:sp>
      <p:pic>
        <p:nvPicPr>
          <p:cNvPr id="826" name="Google Shape;8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13" y="3064025"/>
            <a:ext cx="1597875" cy="1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833" name="Google Shape;833;p21"/>
          <p:cNvSpPr txBox="1"/>
          <p:nvPr>
            <p:ph idx="4294967295" type="body"/>
          </p:nvPr>
        </p:nvSpPr>
        <p:spPr>
          <a:xfrm>
            <a:off x="293750" y="806900"/>
            <a:ext cx="53760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</a:t>
            </a:r>
            <a:r>
              <a:rPr lang="en" sz="1800"/>
              <a:t>lgorithm works better if features are similar ranges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StandardScaler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z = (x - mean(x)) / std(x)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MinMaxScaler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z = (x - min) / (max - min)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3881525" y="1613500"/>
            <a:ext cx="4317000" cy="28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sklearn.preprocessing import StandardScaler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scaler = StandardScaler()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X_train_scaled= scaler.fit_transform(X_train)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X_test_scaled= scaler.transform(X_train)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sklearn.preprocessing import MinMaxScaler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835" name="Google Shape;8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725" y="3819425"/>
            <a:ext cx="644375" cy="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22"/>
          <p:cNvSpPr txBox="1"/>
          <p:nvPr>
            <p:ph type="title"/>
          </p:nvPr>
        </p:nvSpPr>
        <p:spPr>
          <a:xfrm>
            <a:off x="310199" y="2970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842" name="Google Shape;842;p22"/>
          <p:cNvSpPr/>
          <p:nvPr/>
        </p:nvSpPr>
        <p:spPr>
          <a:xfrm>
            <a:off x="484200" y="1100650"/>
            <a:ext cx="3955200" cy="16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sklearn.datasets import make_regression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X_R1, y_R1 = make_regression(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n_samples = 100,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n_features=1,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n_informative=1,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bias = 0,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noise = 10)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Google Shape;8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3279750"/>
            <a:ext cx="1096525" cy="10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025" y="1100650"/>
            <a:ext cx="3546075" cy="23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 and Test sets </a:t>
            </a:r>
            <a:endParaRPr/>
          </a:p>
        </p:txBody>
      </p:sp>
      <p:sp>
        <p:nvSpPr>
          <p:cNvPr id="851" name="Google Shape;851;p23"/>
          <p:cNvSpPr/>
          <p:nvPr/>
        </p:nvSpPr>
        <p:spPr>
          <a:xfrm>
            <a:off x="553525" y="833463"/>
            <a:ext cx="52878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sklearn.model_selection import train_test_split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X_train, X_test, y_train, y_test = train_test_split(X_R1, y_R1)</a:t>
            </a:r>
            <a:endParaRPr/>
          </a:p>
        </p:txBody>
      </p:sp>
      <p:pic>
        <p:nvPicPr>
          <p:cNvPr id="852" name="Google Shape;8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00" y="1733275"/>
            <a:ext cx="4631800" cy="31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950" y="636750"/>
            <a:ext cx="1096525" cy="1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