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ladr\Downloads\14%2012%2010%202963723035ead009.24077886&#1044;&#1086;&#1084;&#1072;&#1096;&#1085;&#1077;&#1077;&#1079;&#1072;&#1076;&#1072;&#1085;&#1080;&#1077;_&#1040;&#1076;&#1088;&#1080;&#1072;&#1085;&#1086;&#1074;&#1054;&#104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ru-RU"/>
              <a:t>График доходимости клинетов до следующей покупки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'Задача №1_6-7'!$A$2</c:f>
              <c:strCache>
                <c:ptCount val="1"/>
                <c:pt idx="0">
                  <c:v>Мегафон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'Задача №1_6-7'!$B$1:$L$1</c:f>
              <c:strCache>
                <c:ptCount val="5"/>
                <c:pt idx="0">
                  <c:v>rr_2</c:v>
                </c:pt>
                <c:pt idx="1">
                  <c:v>rr_3</c:v>
                </c:pt>
                <c:pt idx="2">
                  <c:v>rr_4</c:v>
                </c:pt>
                <c:pt idx="3">
                  <c:v>rr_5</c:v>
                </c:pt>
                <c:pt idx="4">
                  <c:v>rr_6</c:v>
                </c:pt>
              </c:strCache>
            </c:strRef>
          </c:cat>
          <c:val>
            <c:numRef>
              <c:f>'Задача №1_6-7'!$B$2:$L$2</c:f>
              <c:numCache>
                <c:formatCode>General</c:formatCode>
                <c:ptCount val="5"/>
                <c:pt idx="0">
                  <c:v>0.59722222222222221</c:v>
                </c:pt>
                <c:pt idx="1">
                  <c:v>0.21875</c:v>
                </c:pt>
                <c:pt idx="2">
                  <c:v>9.375E-2</c:v>
                </c:pt>
                <c:pt idx="3">
                  <c:v>7.2916666666666671E-2</c:v>
                </c:pt>
                <c:pt idx="4">
                  <c:v>4.5138888888888888E-2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85-4DA7-B069-6B87EC8EF7D8}"/>
            </c:ext>
          </c:extLst>
        </c:ser>
        <c:ser>
          <c:idx val="1"/>
          <c:order val="1"/>
          <c:tx>
            <c:strRef>
              <c:f>'Задача №1_6-7'!$A$3</c:f>
              <c:strCache>
                <c:ptCount val="1"/>
                <c:pt idx="0">
                  <c:v>МТС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'Задача №1_6-7'!$B$1:$L$1</c:f>
              <c:strCache>
                <c:ptCount val="5"/>
                <c:pt idx="0">
                  <c:v>rr_2</c:v>
                </c:pt>
                <c:pt idx="1">
                  <c:v>rr_3</c:v>
                </c:pt>
                <c:pt idx="2">
                  <c:v>rr_4</c:v>
                </c:pt>
                <c:pt idx="3">
                  <c:v>rr_5</c:v>
                </c:pt>
                <c:pt idx="4">
                  <c:v>rr_6</c:v>
                </c:pt>
              </c:strCache>
            </c:strRef>
          </c:cat>
          <c:val>
            <c:numRef>
              <c:f>'Задача №1_6-7'!$B$3:$L$3</c:f>
              <c:numCache>
                <c:formatCode>General</c:formatCode>
                <c:ptCount val="5"/>
                <c:pt idx="0">
                  <c:v>0.49262536873156343</c:v>
                </c:pt>
                <c:pt idx="1">
                  <c:v>0.21828908554572271</c:v>
                </c:pt>
                <c:pt idx="2">
                  <c:v>4.71976401179941E-2</c:v>
                </c:pt>
                <c:pt idx="3">
                  <c:v>4.1297935103244837E-2</c:v>
                </c:pt>
                <c:pt idx="4">
                  <c:v>1.7699115044247787E-2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85-4DA7-B069-6B87EC8EF7D8}"/>
            </c:ext>
          </c:extLst>
        </c:ser>
        <c:ser>
          <c:idx val="2"/>
          <c:order val="2"/>
          <c:tx>
            <c:strRef>
              <c:f>'Задача №1_6-7'!$A$4</c:f>
              <c:strCache>
                <c:ptCount val="1"/>
                <c:pt idx="0">
                  <c:v>Билайн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'Задача №1_6-7'!$B$1:$L$1</c:f>
              <c:strCache>
                <c:ptCount val="5"/>
                <c:pt idx="0">
                  <c:v>rr_2</c:v>
                </c:pt>
                <c:pt idx="1">
                  <c:v>rr_3</c:v>
                </c:pt>
                <c:pt idx="2">
                  <c:v>rr_4</c:v>
                </c:pt>
                <c:pt idx="3">
                  <c:v>rr_5</c:v>
                </c:pt>
                <c:pt idx="4">
                  <c:v>rr_6</c:v>
                </c:pt>
              </c:strCache>
            </c:strRef>
          </c:cat>
          <c:val>
            <c:numRef>
              <c:f>'Задача №1_6-7'!$B$4:$L$4</c:f>
              <c:numCache>
                <c:formatCode>General</c:formatCode>
                <c:ptCount val="5"/>
                <c:pt idx="0">
                  <c:v>0.64597701149425291</c:v>
                </c:pt>
                <c:pt idx="1">
                  <c:v>0.24367816091954023</c:v>
                </c:pt>
                <c:pt idx="2">
                  <c:v>7.3563218390804597E-2</c:v>
                </c:pt>
                <c:pt idx="3">
                  <c:v>6.2068965517241378E-2</c:v>
                </c:pt>
                <c:pt idx="4">
                  <c:v>4.5977011494252873E-2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85-4DA7-B069-6B87EC8EF7D8}"/>
            </c:ext>
          </c:extLst>
        </c:ser>
        <c:ser>
          <c:idx val="3"/>
          <c:order val="3"/>
          <c:tx>
            <c:strRef>
              <c:f>'Задача №1_6-7'!$A$5</c:f>
              <c:strCache>
                <c:ptCount val="1"/>
                <c:pt idx="0">
                  <c:v>Хоум Кредит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'Задача №1_6-7'!$B$1:$L$1</c:f>
              <c:strCache>
                <c:ptCount val="5"/>
                <c:pt idx="0">
                  <c:v>rr_2</c:v>
                </c:pt>
                <c:pt idx="1">
                  <c:v>rr_3</c:v>
                </c:pt>
                <c:pt idx="2">
                  <c:v>rr_4</c:v>
                </c:pt>
                <c:pt idx="3">
                  <c:v>rr_5</c:v>
                </c:pt>
                <c:pt idx="4">
                  <c:v>rr_6</c:v>
                </c:pt>
              </c:strCache>
            </c:strRef>
          </c:cat>
          <c:val>
            <c:numRef>
              <c:f>'Задача №1_6-7'!$B$5:$L$5</c:f>
              <c:numCache>
                <c:formatCode>General</c:formatCode>
                <c:ptCount val="5"/>
                <c:pt idx="0">
                  <c:v>0.58843537414965985</c:v>
                </c:pt>
                <c:pt idx="1">
                  <c:v>0.24489795918367346</c:v>
                </c:pt>
                <c:pt idx="2">
                  <c:v>0.10204081632653061</c:v>
                </c:pt>
                <c:pt idx="3">
                  <c:v>9.1836734693877556E-2</c:v>
                </c:pt>
                <c:pt idx="4">
                  <c:v>6.1224489795918366E-2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D85-4DA7-B069-6B87EC8EF7D8}"/>
            </c:ext>
          </c:extLst>
        </c:ser>
        <c:ser>
          <c:idx val="4"/>
          <c:order val="4"/>
          <c:tx>
            <c:strRef>
              <c:f>'Задача №1_6-7'!$A$6</c:f>
              <c:strCache>
                <c:ptCount val="1"/>
                <c:pt idx="0">
                  <c:v>Альфа Банк</c:v>
                </c:pt>
              </c:strCache>
            </c:strRef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'Задача №1_6-7'!$B$1:$L$1</c:f>
              <c:strCache>
                <c:ptCount val="5"/>
                <c:pt idx="0">
                  <c:v>rr_2</c:v>
                </c:pt>
                <c:pt idx="1">
                  <c:v>rr_3</c:v>
                </c:pt>
                <c:pt idx="2">
                  <c:v>rr_4</c:v>
                </c:pt>
                <c:pt idx="3">
                  <c:v>rr_5</c:v>
                </c:pt>
                <c:pt idx="4">
                  <c:v>rr_6</c:v>
                </c:pt>
              </c:strCache>
            </c:strRef>
          </c:cat>
          <c:val>
            <c:numRef>
              <c:f>'Задача №1_6-7'!$B$6:$L$6</c:f>
              <c:numCache>
                <c:formatCode>General</c:formatCode>
                <c:ptCount val="5"/>
                <c:pt idx="0">
                  <c:v>0.32534246575342468</c:v>
                </c:pt>
                <c:pt idx="1">
                  <c:v>0.14726027397260275</c:v>
                </c:pt>
                <c:pt idx="2">
                  <c:v>3.4246575342465752E-2</c:v>
                </c:pt>
                <c:pt idx="3">
                  <c:v>2.7397260273972601E-2</c:v>
                </c:pt>
                <c:pt idx="4">
                  <c:v>1.7123287671232876E-2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D85-4DA7-B069-6B87EC8EF7D8}"/>
            </c:ext>
          </c:extLst>
        </c:ser>
        <c:ser>
          <c:idx val="5"/>
          <c:order val="5"/>
          <c:tx>
            <c:strRef>
              <c:f>'Задача №1_6-7'!$A$7</c:f>
              <c:strCache>
                <c:ptCount val="1"/>
                <c:pt idx="0">
                  <c:v>Органическая покупка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'Задача №1_6-7'!$B$1:$L$1</c:f>
              <c:strCache>
                <c:ptCount val="5"/>
                <c:pt idx="0">
                  <c:v>rr_2</c:v>
                </c:pt>
                <c:pt idx="1">
                  <c:v>rr_3</c:v>
                </c:pt>
                <c:pt idx="2">
                  <c:v>rr_4</c:v>
                </c:pt>
                <c:pt idx="3">
                  <c:v>rr_5</c:v>
                </c:pt>
                <c:pt idx="4">
                  <c:v>rr_6</c:v>
                </c:pt>
              </c:strCache>
            </c:strRef>
          </c:cat>
          <c:val>
            <c:numRef>
              <c:f>'Задача №1_6-7'!$B$7:$L$7</c:f>
              <c:numCache>
                <c:formatCode>General</c:formatCode>
                <c:ptCount val="5"/>
                <c:pt idx="0">
                  <c:v>0.74700493305144466</c:v>
                </c:pt>
                <c:pt idx="1">
                  <c:v>0.31501057082452433</c:v>
                </c:pt>
                <c:pt idx="2">
                  <c:v>0.10570824524312897</c:v>
                </c:pt>
                <c:pt idx="3">
                  <c:v>7.8224101479915431E-2</c:v>
                </c:pt>
                <c:pt idx="4">
                  <c:v>4.7921071176885127E-2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D85-4DA7-B069-6B87EC8EF7D8}"/>
            </c:ext>
          </c:extLst>
        </c:ser>
        <c:ser>
          <c:idx val="6"/>
          <c:order val="6"/>
          <c:tx>
            <c:strRef>
              <c:f>'Задача №1_6-7'!$A$8</c:f>
              <c:strCache>
                <c:ptCount val="1"/>
                <c:pt idx="0">
                  <c:v>Тинькофф</c:v>
                </c:pt>
              </c:strCache>
            </c:strRef>
          </c:tx>
          <c:spPr>
            <a:ln w="3810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'Задача №1_6-7'!$B$1:$L$1</c:f>
              <c:strCache>
                <c:ptCount val="5"/>
                <c:pt idx="0">
                  <c:v>rr_2</c:v>
                </c:pt>
                <c:pt idx="1">
                  <c:v>rr_3</c:v>
                </c:pt>
                <c:pt idx="2">
                  <c:v>rr_4</c:v>
                </c:pt>
                <c:pt idx="3">
                  <c:v>rr_5</c:v>
                </c:pt>
                <c:pt idx="4">
                  <c:v>rr_6</c:v>
                </c:pt>
              </c:strCache>
            </c:strRef>
          </c:cat>
          <c:val>
            <c:numRef>
              <c:f>'Задача №1_6-7'!$B$8:$L$8</c:f>
              <c:numCache>
                <c:formatCode>General</c:formatCode>
                <c:ptCount val="5"/>
                <c:pt idx="0">
                  <c:v>0.67320261437908502</c:v>
                </c:pt>
                <c:pt idx="1">
                  <c:v>0.33986928104575165</c:v>
                </c:pt>
                <c:pt idx="2">
                  <c:v>0.22549019607843138</c:v>
                </c:pt>
                <c:pt idx="3">
                  <c:v>0.14052287581699346</c:v>
                </c:pt>
                <c:pt idx="4">
                  <c:v>9.4771241830065356E-2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D85-4DA7-B069-6B87EC8EF7D8}"/>
            </c:ext>
          </c:extLst>
        </c:ser>
        <c:ser>
          <c:idx val="7"/>
          <c:order val="7"/>
          <c:tx>
            <c:strRef>
              <c:f>'Задача №1_6-7'!$A$9</c:f>
              <c:strCache>
                <c:ptCount val="1"/>
                <c:pt idx="0">
                  <c:v>Теле2</c:v>
                </c:pt>
              </c:strCache>
            </c:strRef>
          </c:tx>
          <c:spPr>
            <a:ln w="3810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'Задача №1_6-7'!$B$1:$L$1</c:f>
              <c:strCache>
                <c:ptCount val="5"/>
                <c:pt idx="0">
                  <c:v>rr_2</c:v>
                </c:pt>
                <c:pt idx="1">
                  <c:v>rr_3</c:v>
                </c:pt>
                <c:pt idx="2">
                  <c:v>rr_4</c:v>
                </c:pt>
                <c:pt idx="3">
                  <c:v>rr_5</c:v>
                </c:pt>
                <c:pt idx="4">
                  <c:v>rr_6</c:v>
                </c:pt>
              </c:strCache>
            </c:strRef>
          </c:cat>
          <c:val>
            <c:numRef>
              <c:f>'Задача №1_6-7'!$B$9:$L$9</c:f>
              <c:numCache>
                <c:formatCode>General</c:formatCode>
                <c:ptCount val="5"/>
                <c:pt idx="0">
                  <c:v>0.65068493150684936</c:v>
                </c:pt>
                <c:pt idx="1">
                  <c:v>0.29794520547945208</c:v>
                </c:pt>
                <c:pt idx="2">
                  <c:v>7.8767123287671229E-2</c:v>
                </c:pt>
                <c:pt idx="3">
                  <c:v>5.8219178082191778E-2</c:v>
                </c:pt>
                <c:pt idx="4">
                  <c:v>3.0821917808219176E-2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D85-4DA7-B069-6B87EC8EF7D8}"/>
            </c:ext>
          </c:extLst>
        </c:ser>
        <c:ser>
          <c:idx val="8"/>
          <c:order val="8"/>
          <c:tx>
            <c:strRef>
              <c:f>'Задача №1_6-7'!$A$10</c:f>
              <c:strCache>
                <c:ptCount val="1"/>
                <c:pt idx="0">
                  <c:v>ВТБ</c:v>
                </c:pt>
              </c:strCache>
            </c:strRef>
          </c:tx>
          <c:spPr>
            <a:ln w="3810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'Задача №1_6-7'!$B$1:$L$1</c:f>
              <c:strCache>
                <c:ptCount val="5"/>
                <c:pt idx="0">
                  <c:v>rr_2</c:v>
                </c:pt>
                <c:pt idx="1">
                  <c:v>rr_3</c:v>
                </c:pt>
                <c:pt idx="2">
                  <c:v>rr_4</c:v>
                </c:pt>
                <c:pt idx="3">
                  <c:v>rr_5</c:v>
                </c:pt>
                <c:pt idx="4">
                  <c:v>rr_6</c:v>
                </c:pt>
              </c:strCache>
            </c:strRef>
          </c:cat>
          <c:val>
            <c:numRef>
              <c:f>'Задача №1_6-7'!$B$10:$L$10</c:f>
              <c:numCache>
                <c:formatCode>General</c:formatCode>
                <c:ptCount val="5"/>
                <c:pt idx="0">
                  <c:v>0.6404833836858006</c:v>
                </c:pt>
                <c:pt idx="1">
                  <c:v>0.2809667673716012</c:v>
                </c:pt>
                <c:pt idx="2">
                  <c:v>7.8549848942598186E-2</c:v>
                </c:pt>
                <c:pt idx="3">
                  <c:v>6.3444108761329304E-2</c:v>
                </c:pt>
                <c:pt idx="4">
                  <c:v>5.4380664652567974E-2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D85-4DA7-B069-6B87EC8EF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1617807"/>
        <c:axId val="1671619055"/>
      </c:lineChart>
      <c:catAx>
        <c:axId val="1671617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71619055"/>
        <c:crosses val="autoZero"/>
        <c:auto val="1"/>
        <c:lblAlgn val="ctr"/>
        <c:lblOffset val="100"/>
        <c:noMultiLvlLbl val="0"/>
      </c:catAx>
      <c:valAx>
        <c:axId val="1671619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71617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790C-B507-4AF8-BF37-970EE6B5F2FF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222C-FF51-4BB9-9600-1C1007A26EE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76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790C-B507-4AF8-BF37-970EE6B5F2FF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222C-FF51-4BB9-9600-1C1007A26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81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790C-B507-4AF8-BF37-970EE6B5F2FF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222C-FF51-4BB9-9600-1C1007A26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72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790C-B507-4AF8-BF37-970EE6B5F2FF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222C-FF51-4BB9-9600-1C1007A26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20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790C-B507-4AF8-BF37-970EE6B5F2FF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222C-FF51-4BB9-9600-1C1007A26EE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64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790C-B507-4AF8-BF37-970EE6B5F2FF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222C-FF51-4BB9-9600-1C1007A26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75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790C-B507-4AF8-BF37-970EE6B5F2FF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222C-FF51-4BB9-9600-1C1007A26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3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790C-B507-4AF8-BF37-970EE6B5F2FF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222C-FF51-4BB9-9600-1C1007A26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6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790C-B507-4AF8-BF37-970EE6B5F2FF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222C-FF51-4BB9-9600-1C1007A26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03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AF790C-B507-4AF8-BF37-970EE6B5F2FF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13222C-FF51-4BB9-9600-1C1007A26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27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790C-B507-4AF8-BF37-970EE6B5F2FF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222C-FF51-4BB9-9600-1C1007A26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28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AF790C-B507-4AF8-BF37-970EE6B5F2FF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13222C-FF51-4BB9-9600-1C1007A26EE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8C657-685F-4746-A504-0153FDBC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4DF32B-7623-4994-8C6E-D42987EC4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Заказчик – отдел маркетинга онлайн кинотеатра</a:t>
            </a:r>
          </a:p>
          <a:p>
            <a:r>
              <a:rPr lang="ru-RU" dirty="0"/>
              <a:t>Необходимо выгрузить данные из БД и предоставить данные заказчику о винтажных </a:t>
            </a:r>
            <a:r>
              <a:rPr lang="ru-RU" dirty="0" err="1"/>
              <a:t>доходимостях</a:t>
            </a:r>
            <a:r>
              <a:rPr lang="ru-RU" dirty="0"/>
              <a:t>, т.е. для каждого партнера(реферальной программы) необходимо рассчитать, какой процент клиентов дошел до второй покупки, до третьей покупки и </a:t>
            </a:r>
            <a:r>
              <a:rPr lang="ru-RU" dirty="0" err="1"/>
              <a:t>тд</a:t>
            </a:r>
            <a:r>
              <a:rPr lang="ru-RU" dirty="0"/>
              <a:t>.</a:t>
            </a:r>
          </a:p>
          <a:p>
            <a:r>
              <a:rPr lang="ru-RU" dirty="0"/>
              <a:t>Также необходимо визуализировать данные.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300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EB60D-F1DC-4CAA-9D47-292324D0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381307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Запрос - результат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53D991-23DA-4412-86EF-3D4422BC2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667910"/>
            <a:ext cx="10058400" cy="613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6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89163-EEF8-4AD6-835C-17E1FF170C1E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7947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/>
              <a:t>Визуализация</a:t>
            </a:r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0818B6CE-1DC7-47FF-80DE-254E561E77E1}"/>
              </a:ext>
            </a:extLst>
          </p:cNvPr>
          <p:cNvGraphicFramePr>
            <a:graphicFrameLocks/>
          </p:cNvGraphicFramePr>
          <p:nvPr/>
        </p:nvGraphicFramePr>
        <p:xfrm>
          <a:off x="1543050" y="864870"/>
          <a:ext cx="9105900" cy="5128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384120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</TotalTime>
  <Words>64</Words>
  <Application>Microsoft Office PowerPoint</Application>
  <PresentationFormat>Широкоэкранный</PresentationFormat>
  <Paragraphs>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Ретро</vt:lpstr>
      <vt:lpstr>Задача </vt:lpstr>
      <vt:lpstr>Запрос - результат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</dc:title>
  <dc:creator>Oleg</dc:creator>
  <cp:lastModifiedBy>Oleg</cp:lastModifiedBy>
  <cp:revision>1</cp:revision>
  <dcterms:created xsi:type="dcterms:W3CDTF">2022-12-25T10:55:37Z</dcterms:created>
  <dcterms:modified xsi:type="dcterms:W3CDTF">2022-12-25T11:07:52Z</dcterms:modified>
</cp:coreProperties>
</file>