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OneDrive\&#1056;&#1072;&#1073;&#1086;&#1095;&#1080;&#1081;%20&#1089;&#1090;&#1086;&#1083;\&#1050;&#1091;&#1088;&#1089;&#1086;&#1074;&#1072;&#1103;%20Excel_&#1074;&#1089;&#1077;_&#1040;&#1076;&#1088;&#1080;&#1072;&#1085;&#1086;&#1074;%20&#1054;.&#1040;.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Пользователи</a:t>
            </a:r>
            <a:r>
              <a:rPr lang="ru-RU" baseline="0"/>
              <a:t> и активность просмотров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Лист1!$J$11</c:f>
              <c:strCache>
                <c:ptCount val="1"/>
                <c:pt idx="0">
                  <c:v>Кол-во пользователей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9A-4346-8E22-788DB8D36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Лист1!$I$12:$I$17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Лист1!$J$12:$J$17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A-4346-8E22-788DB8D36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753072"/>
        <c:axId val="521757648"/>
      </c:barChart>
      <c:lineChart>
        <c:grouping val="standard"/>
        <c:varyColors val="0"/>
        <c:ser>
          <c:idx val="1"/>
          <c:order val="1"/>
          <c:tx>
            <c:strRef>
              <c:f>Лист1!$K$11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9A-4346-8E22-788DB8D36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Лист1!$I$12:$I$17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Лист1!$K$12:$K$17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9A-4346-8E22-788DB8D36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790512"/>
        <c:axId val="521775536"/>
      </c:lineChart>
      <c:catAx>
        <c:axId val="5217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757648"/>
        <c:crosses val="autoZero"/>
        <c:auto val="1"/>
        <c:lblAlgn val="ctr"/>
        <c:lblOffset val="100"/>
        <c:noMultiLvlLbl val="0"/>
      </c:catAx>
      <c:valAx>
        <c:axId val="52175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753072"/>
        <c:crosses val="autoZero"/>
        <c:crossBetween val="between"/>
      </c:valAx>
      <c:valAx>
        <c:axId val="521775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790512"/>
        <c:crosses val="max"/>
        <c:crossBetween val="between"/>
      </c:valAx>
      <c:catAx>
        <c:axId val="521790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1775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Финансы!$E$1</c:f>
              <c:strCache>
                <c:ptCount val="1"/>
                <c:pt idx="0">
                  <c:v>Retention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  <c:extLst/>
            </c:strRef>
          </c:cat>
          <c:val>
            <c:numRef>
              <c:f>Финансы!$E$3:$E$7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826-44F7-BCC1-F36B5C078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90569680"/>
        <c:axId val="1890570096"/>
      </c:barChart>
      <c:catAx>
        <c:axId val="189056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0570096"/>
        <c:crosses val="autoZero"/>
        <c:auto val="1"/>
        <c:lblAlgn val="ctr"/>
        <c:lblOffset val="100"/>
        <c:noMultiLvlLbl val="0"/>
      </c:catAx>
      <c:valAx>
        <c:axId val="189057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056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Распределение по часовым поясам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'П. по часовым поясам'!$E$2</c:f>
              <c:strCache>
                <c:ptCount val="1"/>
                <c:pt idx="0">
                  <c:v>Количество подписчиков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'П. по часовым поясам'!$D$3:$D$24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UTC+2</c:v>
                </c:pt>
                <c:pt idx="3">
                  <c:v>UTC+3</c:v>
                </c:pt>
                <c:pt idx="4">
                  <c:v>UTC+4</c:v>
                </c:pt>
                <c:pt idx="5">
                  <c:v>UTC+5</c:v>
                </c:pt>
                <c:pt idx="6">
                  <c:v>UTC+6</c:v>
                </c:pt>
                <c:pt idx="7">
                  <c:v>UTC+7</c:v>
                </c:pt>
                <c:pt idx="8">
                  <c:v>UTC+8</c:v>
                </c:pt>
                <c:pt idx="9">
                  <c:v>UTC+9</c:v>
                </c:pt>
                <c:pt idx="10">
                  <c:v>UTC+10</c:v>
                </c:pt>
                <c:pt idx="11">
                  <c:v>UTC+11</c:v>
                </c:pt>
                <c:pt idx="12">
                  <c:v>UTC+12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'П. по часовым поясам'!$E$3:$E$24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3214</c:v>
                </c:pt>
                <c:pt idx="3">
                  <c:v>2164</c:v>
                </c:pt>
                <c:pt idx="4">
                  <c:v>483</c:v>
                </c:pt>
                <c:pt idx="5">
                  <c:v>342</c:v>
                </c:pt>
                <c:pt idx="6">
                  <c:v>303</c:v>
                </c:pt>
                <c:pt idx="7">
                  <c:v>355</c:v>
                </c:pt>
                <c:pt idx="8">
                  <c:v>99</c:v>
                </c:pt>
                <c:pt idx="9">
                  <c:v>139</c:v>
                </c:pt>
                <c:pt idx="10">
                  <c:v>36</c:v>
                </c:pt>
                <c:pt idx="11">
                  <c:v>55</c:v>
                </c:pt>
                <c:pt idx="12">
                  <c:v>68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B-49E7-9061-5479E8333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4617663"/>
        <c:axId val="214615583"/>
      </c:barChart>
      <c:catAx>
        <c:axId val="2146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615583"/>
        <c:crosses val="autoZero"/>
        <c:auto val="1"/>
        <c:lblAlgn val="ctr"/>
        <c:lblOffset val="100"/>
        <c:noMultiLvlLbl val="0"/>
      </c:catAx>
      <c:valAx>
        <c:axId val="21461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61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Топ-20 популярных</a:t>
            </a:r>
            <a:r>
              <a:rPr lang="ru-RU" baseline="0" dirty="0"/>
              <a:t> </a:t>
            </a:r>
            <a:r>
              <a:rPr lang="ru-RU" dirty="0"/>
              <a:t>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'Популярность фильмов'!$E$8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'Популярность фильмов'!$D$9:$D$28</c:f>
              <c:numCache>
                <c:formatCode>General</c:formatCode>
                <c:ptCount val="2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</c:numCache>
            </c:numRef>
          </c:cat>
          <c:val>
            <c:numRef>
              <c:f>'Популярность фильмов'!$E$9:$E$28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1-462F-BDAD-5C6AE77E15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1892112"/>
        <c:axId val="631900432"/>
      </c:barChart>
      <c:catAx>
        <c:axId val="63189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33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1900432"/>
        <c:crosses val="autoZero"/>
        <c:auto val="1"/>
        <c:lblAlgn val="ctr"/>
        <c:lblOffset val="100"/>
        <c:noMultiLvlLbl val="0"/>
      </c:catAx>
      <c:valAx>
        <c:axId val="6319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3189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Количество просмотров по дням недели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Лист1!$E$3</c:f>
              <c:strCache>
                <c:ptCount val="1"/>
                <c:pt idx="0">
                  <c:v>Кол-во просмотров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A3B-47E6-8C09-1F9D8D487E9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A3B-47E6-8C09-1F9D8D487E9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A3B-47E6-8C09-1F9D8D487E9C}"/>
              </c:ext>
            </c:extLst>
          </c:dPt>
          <c:dLbls>
            <c:dLbl>
              <c:idx val="0"/>
              <c:layout>
                <c:manualLayout>
                  <c:x val="-2.2883295194508008E-2"/>
                  <c:y val="-6.6921606118546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3B-47E6-8C09-1F9D8D487E9C}"/>
                </c:ext>
              </c:extLst>
            </c:dLbl>
            <c:dLbl>
              <c:idx val="1"/>
              <c:layout>
                <c:manualLayout>
                  <c:x val="-2.2883295194508008E-2"/>
                  <c:y val="-3.18674314850223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3B-47E6-8C09-1F9D8D487E9C}"/>
                </c:ext>
              </c:extLst>
            </c:dLbl>
            <c:dLbl>
              <c:idx val="2"/>
              <c:layout>
                <c:manualLayout>
                  <c:x val="-1.3348588863463006E-2"/>
                  <c:y val="-3.1867431485022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3B-47E6-8C09-1F9D8D487E9C}"/>
                </c:ext>
              </c:extLst>
            </c:dLbl>
            <c:dLbl>
              <c:idx val="3"/>
              <c:layout>
                <c:manualLayout>
                  <c:x val="-1.9069412662090009E-2"/>
                  <c:y val="5.842294948230971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A3B-47E6-8C09-1F9D8D487E9C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Лист1!$D$4:$D$10</c:f>
              <c:numCache>
                <c:formatCode>dddd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1</c:v>
                </c:pt>
              </c:numCache>
            </c:numRef>
          </c:cat>
          <c:val>
            <c:numRef>
              <c:f>Лист1!$E$4:$E$10</c:f>
              <c:numCache>
                <c:formatCode>General</c:formatCode>
                <c:ptCount val="7"/>
                <c:pt idx="0">
                  <c:v>16257</c:v>
                </c:pt>
                <c:pt idx="1">
                  <c:v>15924</c:v>
                </c:pt>
                <c:pt idx="2">
                  <c:v>16830</c:v>
                </c:pt>
                <c:pt idx="3">
                  <c:v>16080</c:v>
                </c:pt>
                <c:pt idx="4">
                  <c:v>23008</c:v>
                </c:pt>
                <c:pt idx="5">
                  <c:v>27676</c:v>
                </c:pt>
                <c:pt idx="6">
                  <c:v>24793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A3B-47E6-8C09-1F9D8D487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6921680"/>
        <c:axId val="436919184"/>
      </c:barChart>
      <c:dateAx>
        <c:axId val="436921680"/>
        <c:scaling>
          <c:orientation val="minMax"/>
        </c:scaling>
        <c:delete val="0"/>
        <c:axPos val="b"/>
        <c:numFmt formatCode="dddd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6919184"/>
        <c:crosses val="autoZero"/>
        <c:auto val="1"/>
        <c:lblOffset val="100"/>
        <c:baseTimeUnit val="days"/>
      </c:dateAx>
      <c:valAx>
        <c:axId val="4369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692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 Excel_все_Адрианов О.А..xlsx]PivotChartTable2</c:name>
    <c:fmtId val="4"/>
  </c:pivotSource>
  <c:chart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6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567482963712106E-2"/>
          <c:y val="7.5998833479148445E-2"/>
          <c:w val="0.86103867177153315"/>
          <c:h val="0.81788315349470209"/>
        </c:manualLayout>
      </c:layout>
      <c:barChart>
        <c:barDir val="col"/>
        <c:grouping val="clustered"/>
        <c:varyColors val="0"/>
        <c:ser>
          <c:idx val="0"/>
          <c:order val="0"/>
          <c:tx>
            <c:v>Будни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3829</c:v>
              </c:pt>
              <c:pt idx="1">
                <c:v>2298</c:v>
              </c:pt>
              <c:pt idx="2">
                <c:v>1217</c:v>
              </c:pt>
              <c:pt idx="3">
                <c:v>610</c:v>
              </c:pt>
              <c:pt idx="4">
                <c:v>401</c:v>
              </c:pt>
              <c:pt idx="5">
                <c:v>438</c:v>
              </c:pt>
              <c:pt idx="6">
                <c:v>443</c:v>
              </c:pt>
              <c:pt idx="7">
                <c:v>415</c:v>
              </c:pt>
              <c:pt idx="8">
                <c:v>438</c:v>
              </c:pt>
              <c:pt idx="9">
                <c:v>503</c:v>
              </c:pt>
              <c:pt idx="10">
                <c:v>655</c:v>
              </c:pt>
              <c:pt idx="11">
                <c:v>869</c:v>
              </c:pt>
              <c:pt idx="12">
                <c:v>1572</c:v>
              </c:pt>
              <c:pt idx="13">
                <c:v>2425</c:v>
              </c:pt>
              <c:pt idx="14">
                <c:v>3759</c:v>
              </c:pt>
              <c:pt idx="15">
                <c:v>5193</c:v>
              </c:pt>
              <c:pt idx="16">
                <c:v>7055</c:v>
              </c:pt>
              <c:pt idx="17">
                <c:v>8371</c:v>
              </c:pt>
              <c:pt idx="18">
                <c:v>9349</c:v>
              </c:pt>
              <c:pt idx="19">
                <c:v>9068</c:v>
              </c:pt>
              <c:pt idx="20">
                <c:v>9138</c:v>
              </c:pt>
              <c:pt idx="21">
                <c:v>8149</c:v>
              </c:pt>
              <c:pt idx="22">
                <c:v>6821</c:v>
              </c:pt>
              <c:pt idx="23">
                <c:v>5083</c:v>
              </c:pt>
            </c:numLit>
          </c:val>
          <c:extLst>
            <c:ext xmlns:c16="http://schemas.microsoft.com/office/drawing/2014/chart" uri="{C3380CC4-5D6E-409C-BE32-E72D297353CC}">
              <c16:uniqueId val="{00000000-6074-4E90-BFB2-D17524EA8CBB}"/>
            </c:ext>
          </c:extLst>
        </c:ser>
        <c:ser>
          <c:idx val="1"/>
          <c:order val="1"/>
          <c:tx>
            <c:v>Выходные</c:v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2243</c:v>
              </c:pt>
              <c:pt idx="1">
                <c:v>1574</c:v>
              </c:pt>
              <c:pt idx="2">
                <c:v>1150</c:v>
              </c:pt>
              <c:pt idx="3">
                <c:v>999</c:v>
              </c:pt>
              <c:pt idx="4">
                <c:v>943</c:v>
              </c:pt>
              <c:pt idx="5">
                <c:v>957</c:v>
              </c:pt>
              <c:pt idx="6">
                <c:v>964</c:v>
              </c:pt>
              <c:pt idx="7">
                <c:v>978</c:v>
              </c:pt>
              <c:pt idx="8">
                <c:v>1038</c:v>
              </c:pt>
              <c:pt idx="9">
                <c:v>1096</c:v>
              </c:pt>
              <c:pt idx="10">
                <c:v>1088</c:v>
              </c:pt>
              <c:pt idx="11">
                <c:v>1144</c:v>
              </c:pt>
              <c:pt idx="12">
                <c:v>1384</c:v>
              </c:pt>
              <c:pt idx="13">
                <c:v>1787</c:v>
              </c:pt>
              <c:pt idx="14">
                <c:v>2326</c:v>
              </c:pt>
              <c:pt idx="15">
                <c:v>2757</c:v>
              </c:pt>
              <c:pt idx="16">
                <c:v>3341</c:v>
              </c:pt>
              <c:pt idx="17">
                <c:v>3891</c:v>
              </c:pt>
              <c:pt idx="18">
                <c:v>4311</c:v>
              </c:pt>
              <c:pt idx="19">
                <c:v>4232</c:v>
              </c:pt>
              <c:pt idx="20">
                <c:v>4201</c:v>
              </c:pt>
              <c:pt idx="21">
                <c:v>3984</c:v>
              </c:pt>
              <c:pt idx="22">
                <c:v>3449</c:v>
              </c:pt>
              <c:pt idx="23">
                <c:v>2632</c:v>
              </c:pt>
            </c:numLit>
          </c:val>
          <c:extLst>
            <c:ext xmlns:c16="http://schemas.microsoft.com/office/drawing/2014/chart" uri="{C3380CC4-5D6E-409C-BE32-E72D297353CC}">
              <c16:uniqueId val="{00000001-6074-4E90-BFB2-D17524EA8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21889920"/>
        <c:axId val="921896160"/>
      </c:barChart>
      <c:catAx>
        <c:axId val="92188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1896160"/>
        <c:crosses val="autoZero"/>
        <c:auto val="1"/>
        <c:lblAlgn val="ctr"/>
        <c:lblOffset val="100"/>
        <c:noMultiLvlLbl val="0"/>
        <c:extLst/>
      </c:catAx>
      <c:valAx>
        <c:axId val="92189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1889920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248756229226544"/>
          <c:y val="5.0361239788426375E-2"/>
          <c:w val="0.10971829068836447"/>
          <c:h val="0.12261353783738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Ю.Э. </a:t>
            </a:r>
            <a:r>
              <a:rPr lang="en-US"/>
              <a:t>AS-IS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('Юнит-экономика'!$B$13:$B$14,'Юнит-экономика'!$B$16)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('Юнит-экономика'!$C$13:$C$14,'Юнит-экономика'!$C$16)</c:f>
              <c:numCache>
                <c:formatCode>0.00%</c:formatCode>
                <c:ptCount val="3"/>
                <c:pt idx="0">
                  <c:v>1.378436383361723</c:v>
                </c:pt>
                <c:pt idx="1">
                  <c:v>0.55909013392518114</c:v>
                </c:pt>
                <c:pt idx="2">
                  <c:v>-0.93752651728690417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D-425C-B896-D657227082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09679"/>
        <c:axId val="8308431"/>
        <c:axId val="0"/>
      </c:bar3DChart>
      <c:catAx>
        <c:axId val="830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8431"/>
        <c:crosses val="autoZero"/>
        <c:auto val="1"/>
        <c:lblAlgn val="ctr"/>
        <c:lblOffset val="100"/>
        <c:noMultiLvlLbl val="0"/>
      </c:catAx>
      <c:valAx>
        <c:axId val="830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Ю.Э.</a:t>
            </a:r>
            <a:r>
              <a:rPr lang="en-US"/>
              <a:t> TO-BE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2"/>
              <c:layout>
                <c:manualLayout>
                  <c:x val="3.6806899989566641E-2"/>
                  <c:y val="-7.4452053864657086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1B20B3A-D035-40B5-BD9D-85717B438092}" type="VALUE">
                      <a:rPr lang="en-US" sz="1400" b="1"/>
                      <a:pPr>
                        <a:defRPr/>
                      </a:pPr>
                      <a:t>[ЗНАЧЕНИЕ]</a:t>
                    </a:fld>
                    <a:endParaRPr lang="ru-RU"/>
                  </a:p>
                </c:rich>
              </c:tx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856955774555888"/>
                      <c:h val="0.154848547305594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A6F-4950-BF6F-871FB679A2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('Юнит-экономика'!$B$13:$B$14,'Юнит-экономика'!$B$16)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('Юнит-экономика'!$E$13:$E$14,'Юнит-экономика'!$E$16)</c:f>
              <c:numCache>
                <c:formatCode>0.00%</c:formatCode>
                <c:ptCount val="3"/>
                <c:pt idx="0">
                  <c:v>0.41463666929242315</c:v>
                </c:pt>
                <c:pt idx="1">
                  <c:v>0.33530877435331302</c:v>
                </c:pt>
                <c:pt idx="2">
                  <c:v>0.25005455635426388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F-4950-BF6F-871FB679A2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24033247"/>
        <c:axId val="1724034911"/>
        <c:axId val="0"/>
      </c:bar3DChart>
      <c:catAx>
        <c:axId val="172403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4034911"/>
        <c:crosses val="autoZero"/>
        <c:auto val="1"/>
        <c:lblAlgn val="ctr"/>
        <c:lblOffset val="100"/>
        <c:noMultiLvlLbl val="0"/>
      </c:catAx>
      <c:valAx>
        <c:axId val="172403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403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005A7-437E-4AD3-B837-EAC0327B88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BA4D06-9EC3-432A-9EE2-82B5D3D7AB8F}">
      <dgm:prSet/>
      <dgm:spPr/>
      <dgm:t>
        <a:bodyPr/>
        <a:lstStyle/>
        <a:p>
          <a:r>
            <a:rPr lang="ru-RU" b="0" i="0" dirty="0"/>
            <a:t>На данном графике мы видим как коррелируют показатели количества уникальных пользователей и просмотры по месяцам</a:t>
          </a:r>
          <a:endParaRPr lang="ru-RU" dirty="0"/>
        </a:p>
      </dgm:t>
    </dgm:pt>
    <dgm:pt modelId="{BD420F8F-2459-4AC5-B592-ACDCB4DA92E3}" type="parTrans" cxnId="{6FC0A374-0155-4FCF-AD5C-333E7478076C}">
      <dgm:prSet/>
      <dgm:spPr/>
      <dgm:t>
        <a:bodyPr/>
        <a:lstStyle/>
        <a:p>
          <a:endParaRPr lang="ru-RU"/>
        </a:p>
      </dgm:t>
    </dgm:pt>
    <dgm:pt modelId="{4871098E-1DF1-4A64-B25A-840A217C0D56}" type="sibTrans" cxnId="{6FC0A374-0155-4FCF-AD5C-333E7478076C}">
      <dgm:prSet/>
      <dgm:spPr/>
      <dgm:t>
        <a:bodyPr/>
        <a:lstStyle/>
        <a:p>
          <a:endParaRPr lang="ru-RU"/>
        </a:p>
      </dgm:t>
    </dgm:pt>
    <dgm:pt modelId="{32054CFC-0C58-4FFA-8820-C3CAC1BFD8AE}" type="pres">
      <dgm:prSet presAssocID="{44E005A7-437E-4AD3-B837-EAC0327B889D}" presName="linear" presStyleCnt="0">
        <dgm:presLayoutVars>
          <dgm:animLvl val="lvl"/>
          <dgm:resizeHandles val="exact"/>
        </dgm:presLayoutVars>
      </dgm:prSet>
      <dgm:spPr/>
    </dgm:pt>
    <dgm:pt modelId="{E2066E69-AB61-4981-BBD8-C898A963035D}" type="pres">
      <dgm:prSet presAssocID="{58BA4D06-9EC3-432A-9EE2-82B5D3D7AB8F}" presName="parentText" presStyleLbl="node1" presStyleIdx="0" presStyleCnt="1" custScaleY="148641" custLinFactNeighborY="21859">
        <dgm:presLayoutVars>
          <dgm:chMax val="0"/>
          <dgm:bulletEnabled val="1"/>
        </dgm:presLayoutVars>
      </dgm:prSet>
      <dgm:spPr/>
    </dgm:pt>
  </dgm:ptLst>
  <dgm:cxnLst>
    <dgm:cxn modelId="{D2A80432-9980-406F-9496-936847B360E2}" type="presOf" srcId="{58BA4D06-9EC3-432A-9EE2-82B5D3D7AB8F}" destId="{E2066E69-AB61-4981-BBD8-C898A963035D}" srcOrd="0" destOrd="0" presId="urn:microsoft.com/office/officeart/2005/8/layout/vList2"/>
    <dgm:cxn modelId="{6FC0A374-0155-4FCF-AD5C-333E7478076C}" srcId="{44E005A7-437E-4AD3-B837-EAC0327B889D}" destId="{58BA4D06-9EC3-432A-9EE2-82B5D3D7AB8F}" srcOrd="0" destOrd="0" parTransId="{BD420F8F-2459-4AC5-B592-ACDCB4DA92E3}" sibTransId="{4871098E-1DF1-4A64-B25A-840A217C0D56}"/>
    <dgm:cxn modelId="{0F7B36A5-CA48-41CB-B2A4-B4BBC9F6AD1C}" type="presOf" srcId="{44E005A7-437E-4AD3-B837-EAC0327B889D}" destId="{32054CFC-0C58-4FFA-8820-C3CAC1BFD8AE}" srcOrd="0" destOrd="0" presId="urn:microsoft.com/office/officeart/2005/8/layout/vList2"/>
    <dgm:cxn modelId="{3E1F8D41-4D5C-4A73-9BF4-0DA5885C60F3}" type="presParOf" srcId="{32054CFC-0C58-4FFA-8820-C3CAC1BFD8AE}" destId="{E2066E69-AB61-4981-BBD8-C898A96303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005A7-437E-4AD3-B837-EAC0327B88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BA4D06-9EC3-432A-9EE2-82B5D3D7AB8F}">
      <dgm:prSet/>
      <dgm:spPr/>
      <dgm:t>
        <a:bodyPr/>
        <a:lstStyle/>
        <a:p>
          <a:r>
            <a:rPr lang="ru-RU" dirty="0"/>
            <a:t>Судя по данному графику пик показателя приходится на май. Далее следует спад, вероятно по причине начала «поры отпусков».</a:t>
          </a:r>
        </a:p>
      </dgm:t>
    </dgm:pt>
    <dgm:pt modelId="{BD420F8F-2459-4AC5-B592-ACDCB4DA92E3}" type="parTrans" cxnId="{6FC0A374-0155-4FCF-AD5C-333E7478076C}">
      <dgm:prSet/>
      <dgm:spPr/>
      <dgm:t>
        <a:bodyPr/>
        <a:lstStyle/>
        <a:p>
          <a:endParaRPr lang="ru-RU"/>
        </a:p>
      </dgm:t>
    </dgm:pt>
    <dgm:pt modelId="{4871098E-1DF1-4A64-B25A-840A217C0D56}" type="sibTrans" cxnId="{6FC0A374-0155-4FCF-AD5C-333E7478076C}">
      <dgm:prSet/>
      <dgm:spPr/>
      <dgm:t>
        <a:bodyPr/>
        <a:lstStyle/>
        <a:p>
          <a:endParaRPr lang="ru-RU"/>
        </a:p>
      </dgm:t>
    </dgm:pt>
    <dgm:pt modelId="{32054CFC-0C58-4FFA-8820-C3CAC1BFD8AE}" type="pres">
      <dgm:prSet presAssocID="{44E005A7-437E-4AD3-B837-EAC0327B889D}" presName="linear" presStyleCnt="0">
        <dgm:presLayoutVars>
          <dgm:animLvl val="lvl"/>
          <dgm:resizeHandles val="exact"/>
        </dgm:presLayoutVars>
      </dgm:prSet>
      <dgm:spPr/>
    </dgm:pt>
    <dgm:pt modelId="{E2066E69-AB61-4981-BBD8-C898A963035D}" type="pres">
      <dgm:prSet presAssocID="{58BA4D06-9EC3-432A-9EE2-82B5D3D7AB8F}" presName="parentText" presStyleLbl="node1" presStyleIdx="0" presStyleCnt="1" custLinFactNeighborX="-1003" custLinFactNeighborY="-23492">
        <dgm:presLayoutVars>
          <dgm:chMax val="0"/>
          <dgm:bulletEnabled val="1"/>
        </dgm:presLayoutVars>
      </dgm:prSet>
      <dgm:spPr/>
    </dgm:pt>
  </dgm:ptLst>
  <dgm:cxnLst>
    <dgm:cxn modelId="{D2A80432-9980-406F-9496-936847B360E2}" type="presOf" srcId="{58BA4D06-9EC3-432A-9EE2-82B5D3D7AB8F}" destId="{E2066E69-AB61-4981-BBD8-C898A963035D}" srcOrd="0" destOrd="0" presId="urn:microsoft.com/office/officeart/2005/8/layout/vList2"/>
    <dgm:cxn modelId="{6FC0A374-0155-4FCF-AD5C-333E7478076C}" srcId="{44E005A7-437E-4AD3-B837-EAC0327B889D}" destId="{58BA4D06-9EC3-432A-9EE2-82B5D3D7AB8F}" srcOrd="0" destOrd="0" parTransId="{BD420F8F-2459-4AC5-B592-ACDCB4DA92E3}" sibTransId="{4871098E-1DF1-4A64-B25A-840A217C0D56}"/>
    <dgm:cxn modelId="{0F7B36A5-CA48-41CB-B2A4-B4BBC9F6AD1C}" type="presOf" srcId="{44E005A7-437E-4AD3-B837-EAC0327B889D}" destId="{32054CFC-0C58-4FFA-8820-C3CAC1BFD8AE}" srcOrd="0" destOrd="0" presId="urn:microsoft.com/office/officeart/2005/8/layout/vList2"/>
    <dgm:cxn modelId="{3E1F8D41-4D5C-4A73-9BF4-0DA5885C60F3}" type="presParOf" srcId="{32054CFC-0C58-4FFA-8820-C3CAC1BFD8AE}" destId="{E2066E69-AB61-4981-BBD8-C898A96303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CA5A8-4AEC-49CD-B117-0D4A503A71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E08556D-A6E4-44BD-8D25-8A1F4F0AAB75}">
      <dgm:prSet/>
      <dgm:spPr/>
      <dgm:t>
        <a:bodyPr/>
        <a:lstStyle/>
        <a:p>
          <a:pPr algn="ctr"/>
          <a:r>
            <a:rPr lang="ru-RU" b="0" i="0" dirty="0"/>
            <a:t>ТОП 5 часовых поясов:</a:t>
          </a:r>
          <a:endParaRPr lang="ru-RU" dirty="0"/>
        </a:p>
      </dgm:t>
    </dgm:pt>
    <dgm:pt modelId="{249CA3AC-831C-413C-A412-859F26359F9F}" type="parTrans" cxnId="{BC0C6C2F-4C24-441D-8196-E5FA346F1F09}">
      <dgm:prSet/>
      <dgm:spPr/>
      <dgm:t>
        <a:bodyPr/>
        <a:lstStyle/>
        <a:p>
          <a:endParaRPr lang="ru-RU"/>
        </a:p>
      </dgm:t>
    </dgm:pt>
    <dgm:pt modelId="{C211C314-88F3-4ED2-89ED-0AF4FF55D336}" type="sibTrans" cxnId="{BC0C6C2F-4C24-441D-8196-E5FA346F1F09}">
      <dgm:prSet/>
      <dgm:spPr/>
      <dgm:t>
        <a:bodyPr/>
        <a:lstStyle/>
        <a:p>
          <a:endParaRPr lang="ru-RU"/>
        </a:p>
      </dgm:t>
    </dgm:pt>
    <dgm:pt modelId="{C2A07DB9-2726-4C81-BBF7-5C9AC6918E74}">
      <dgm:prSet/>
      <dgm:spPr/>
      <dgm:t>
        <a:bodyPr/>
        <a:lstStyle/>
        <a:p>
          <a:r>
            <a:rPr lang="en-US"/>
            <a:t>UTC+0 </a:t>
          </a:r>
          <a:r>
            <a:rPr lang="ru-RU"/>
            <a:t>– Великобритания, Португалия</a:t>
          </a:r>
        </a:p>
      </dgm:t>
    </dgm:pt>
    <dgm:pt modelId="{32E86065-9A15-4571-8F20-04B94EEFB80E}" type="parTrans" cxnId="{662BB810-C883-4CCF-9EFF-87369584784F}">
      <dgm:prSet/>
      <dgm:spPr/>
      <dgm:t>
        <a:bodyPr/>
        <a:lstStyle/>
        <a:p>
          <a:endParaRPr lang="ru-RU"/>
        </a:p>
      </dgm:t>
    </dgm:pt>
    <dgm:pt modelId="{30F184C1-B2EC-417A-A34A-A029F2DC5DBB}" type="sibTrans" cxnId="{662BB810-C883-4CCF-9EFF-87369584784F}">
      <dgm:prSet/>
      <dgm:spPr/>
      <dgm:t>
        <a:bodyPr/>
        <a:lstStyle/>
        <a:p>
          <a:endParaRPr lang="ru-RU"/>
        </a:p>
      </dgm:t>
    </dgm:pt>
    <dgm:pt modelId="{E335C119-0F86-40CC-B931-7D32BCA64CEA}">
      <dgm:prSet/>
      <dgm:spPr/>
      <dgm:t>
        <a:bodyPr/>
        <a:lstStyle/>
        <a:p>
          <a:r>
            <a:rPr lang="en-US"/>
            <a:t>UTC+</a:t>
          </a:r>
          <a:r>
            <a:rPr lang="ru-RU"/>
            <a:t>1</a:t>
          </a:r>
          <a:r>
            <a:rPr lang="en-US"/>
            <a:t> </a:t>
          </a:r>
          <a:r>
            <a:rPr lang="ru-RU"/>
            <a:t>– Швеция, Германия, Алжир</a:t>
          </a:r>
        </a:p>
      </dgm:t>
    </dgm:pt>
    <dgm:pt modelId="{0C6D26C4-B580-4915-B3D4-7C6BFB6B11FA}" type="parTrans" cxnId="{91F09627-4DA7-4A2A-8B64-2672B82E2993}">
      <dgm:prSet/>
      <dgm:spPr/>
      <dgm:t>
        <a:bodyPr/>
        <a:lstStyle/>
        <a:p>
          <a:endParaRPr lang="ru-RU"/>
        </a:p>
      </dgm:t>
    </dgm:pt>
    <dgm:pt modelId="{490073F7-BC3E-42B8-B3C8-0C6611CE0FA4}" type="sibTrans" cxnId="{91F09627-4DA7-4A2A-8B64-2672B82E2993}">
      <dgm:prSet/>
      <dgm:spPr/>
      <dgm:t>
        <a:bodyPr/>
        <a:lstStyle/>
        <a:p>
          <a:endParaRPr lang="ru-RU"/>
        </a:p>
      </dgm:t>
    </dgm:pt>
    <dgm:pt modelId="{8C270836-BA80-4C31-BD83-6A3DB82930E5}">
      <dgm:prSet/>
      <dgm:spPr/>
      <dgm:t>
        <a:bodyPr/>
        <a:lstStyle/>
        <a:p>
          <a:r>
            <a:rPr lang="en-US"/>
            <a:t>UTC+</a:t>
          </a:r>
          <a:r>
            <a:rPr lang="ru-RU"/>
            <a:t>2</a:t>
          </a:r>
          <a:r>
            <a:rPr lang="en-US"/>
            <a:t> </a:t>
          </a:r>
          <a:r>
            <a:rPr lang="ru-RU"/>
            <a:t>– Финляндия, Египет, ЮАР</a:t>
          </a:r>
        </a:p>
      </dgm:t>
    </dgm:pt>
    <dgm:pt modelId="{A59D6608-9932-4DF3-9DB4-6F98DBDD1BD8}" type="parTrans" cxnId="{D7AA7087-57DF-4911-9FCC-EB890F0AFDDC}">
      <dgm:prSet/>
      <dgm:spPr/>
      <dgm:t>
        <a:bodyPr/>
        <a:lstStyle/>
        <a:p>
          <a:endParaRPr lang="ru-RU"/>
        </a:p>
      </dgm:t>
    </dgm:pt>
    <dgm:pt modelId="{2FBBC0BC-B5D5-4D7A-9F59-ABD32C493D52}" type="sibTrans" cxnId="{D7AA7087-57DF-4911-9FCC-EB890F0AFDDC}">
      <dgm:prSet/>
      <dgm:spPr/>
      <dgm:t>
        <a:bodyPr/>
        <a:lstStyle/>
        <a:p>
          <a:endParaRPr lang="ru-RU"/>
        </a:p>
      </dgm:t>
    </dgm:pt>
    <dgm:pt modelId="{2344C726-936B-4ACE-A1FA-6CAE4B071ED5}">
      <dgm:prSet/>
      <dgm:spPr/>
      <dgm:t>
        <a:bodyPr/>
        <a:lstStyle/>
        <a:p>
          <a:r>
            <a:rPr lang="en-US"/>
            <a:t>UTC+</a:t>
          </a:r>
          <a:r>
            <a:rPr lang="ru-RU"/>
            <a:t>3</a:t>
          </a:r>
          <a:r>
            <a:rPr lang="en-US"/>
            <a:t> </a:t>
          </a:r>
          <a:r>
            <a:rPr lang="ru-RU"/>
            <a:t>– Европейская часть России, Турция</a:t>
          </a:r>
        </a:p>
      </dgm:t>
    </dgm:pt>
    <dgm:pt modelId="{3AFCC475-6577-4E38-BFBD-DEE36B6C6CD2}" type="parTrans" cxnId="{62609F4F-44D5-43AC-B294-FF0CBC7F1C28}">
      <dgm:prSet/>
      <dgm:spPr/>
      <dgm:t>
        <a:bodyPr/>
        <a:lstStyle/>
        <a:p>
          <a:endParaRPr lang="ru-RU"/>
        </a:p>
      </dgm:t>
    </dgm:pt>
    <dgm:pt modelId="{D93AABD5-7254-42ED-82C8-6F55AADF4F5E}" type="sibTrans" cxnId="{62609F4F-44D5-43AC-B294-FF0CBC7F1C28}">
      <dgm:prSet/>
      <dgm:spPr/>
      <dgm:t>
        <a:bodyPr/>
        <a:lstStyle/>
        <a:p>
          <a:endParaRPr lang="ru-RU"/>
        </a:p>
      </dgm:t>
    </dgm:pt>
    <dgm:pt modelId="{CF725723-3050-45A2-95A6-108B3C700401}">
      <dgm:prSet/>
      <dgm:spPr/>
      <dgm:t>
        <a:bodyPr/>
        <a:lstStyle/>
        <a:p>
          <a:r>
            <a:rPr lang="en-US"/>
            <a:t>UTC+</a:t>
          </a:r>
          <a:r>
            <a:rPr lang="ru-RU"/>
            <a:t>4</a:t>
          </a:r>
          <a:r>
            <a:rPr lang="en-US"/>
            <a:t> </a:t>
          </a:r>
          <a:r>
            <a:rPr lang="ru-RU"/>
            <a:t>– Армения, Грузия, ОАЭ, Россия(Самара, Астрахань)</a:t>
          </a:r>
        </a:p>
      </dgm:t>
    </dgm:pt>
    <dgm:pt modelId="{AB65F3D0-84E3-432D-9815-F512B153D4F1}" type="parTrans" cxnId="{409A2210-1087-46F1-B1D0-3A4FA6EE0D54}">
      <dgm:prSet/>
      <dgm:spPr/>
      <dgm:t>
        <a:bodyPr/>
        <a:lstStyle/>
        <a:p>
          <a:endParaRPr lang="ru-RU"/>
        </a:p>
      </dgm:t>
    </dgm:pt>
    <dgm:pt modelId="{64DCE684-F7F6-46B0-9FC1-E1DA47E9D9C1}" type="sibTrans" cxnId="{409A2210-1087-46F1-B1D0-3A4FA6EE0D54}">
      <dgm:prSet/>
      <dgm:spPr/>
      <dgm:t>
        <a:bodyPr/>
        <a:lstStyle/>
        <a:p>
          <a:endParaRPr lang="ru-RU"/>
        </a:p>
      </dgm:t>
    </dgm:pt>
    <dgm:pt modelId="{5A29053E-2F8C-4908-B4B8-84E26D4AFED8}" type="pres">
      <dgm:prSet presAssocID="{40CCA5A8-4AEC-49CD-B117-0D4A503A71F6}" presName="linear" presStyleCnt="0">
        <dgm:presLayoutVars>
          <dgm:animLvl val="lvl"/>
          <dgm:resizeHandles val="exact"/>
        </dgm:presLayoutVars>
      </dgm:prSet>
      <dgm:spPr/>
    </dgm:pt>
    <dgm:pt modelId="{534D392E-16F1-48EA-8FE3-9916D39D8AC2}" type="pres">
      <dgm:prSet presAssocID="{7E08556D-A6E4-44BD-8D25-8A1F4F0AAB75}" presName="parentText" presStyleLbl="node1" presStyleIdx="0" presStyleCnt="6" custLinFactY="-9131" custLinFactNeighborX="-47887" custLinFactNeighborY="-100000">
        <dgm:presLayoutVars>
          <dgm:chMax val="0"/>
          <dgm:bulletEnabled val="1"/>
        </dgm:presLayoutVars>
      </dgm:prSet>
      <dgm:spPr/>
    </dgm:pt>
    <dgm:pt modelId="{5B94A490-822A-4D95-9ACE-25DC9099FF86}" type="pres">
      <dgm:prSet presAssocID="{C211C314-88F3-4ED2-89ED-0AF4FF55D336}" presName="spacer" presStyleCnt="0"/>
      <dgm:spPr/>
    </dgm:pt>
    <dgm:pt modelId="{64E48063-46C5-4550-871C-44AE511C3E92}" type="pres">
      <dgm:prSet presAssocID="{C2A07DB9-2726-4C81-BBF7-5C9AC6918E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9DC3D3C-49C6-4A02-A976-860A702B922A}" type="pres">
      <dgm:prSet presAssocID="{30F184C1-B2EC-417A-A34A-A029F2DC5DBB}" presName="spacer" presStyleCnt="0"/>
      <dgm:spPr/>
    </dgm:pt>
    <dgm:pt modelId="{B7460136-8DBC-469C-BBE1-7BC6915DA3B1}" type="pres">
      <dgm:prSet presAssocID="{E335C119-0F86-40CC-B931-7D32BCA64C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9856C0-8EFE-4B1B-AD1E-850886DC9B04}" type="pres">
      <dgm:prSet presAssocID="{490073F7-BC3E-42B8-B3C8-0C6611CE0FA4}" presName="spacer" presStyleCnt="0"/>
      <dgm:spPr/>
    </dgm:pt>
    <dgm:pt modelId="{C16E8BD4-885C-4591-A9E8-21A4D69AC7B8}" type="pres">
      <dgm:prSet presAssocID="{8C270836-BA80-4C31-BD83-6A3DB82930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443CCC8-8AAF-4EC6-83DB-EB6C55BCF690}" type="pres">
      <dgm:prSet presAssocID="{2FBBC0BC-B5D5-4D7A-9F59-ABD32C493D52}" presName="spacer" presStyleCnt="0"/>
      <dgm:spPr/>
    </dgm:pt>
    <dgm:pt modelId="{0F2A9507-6A2F-4496-8742-B09D1110DAC1}" type="pres">
      <dgm:prSet presAssocID="{2344C726-936B-4ACE-A1FA-6CAE4B071ED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236997-AEFC-46AB-8EBD-2BAE391F96CF}" type="pres">
      <dgm:prSet presAssocID="{D93AABD5-7254-42ED-82C8-6F55AADF4F5E}" presName="spacer" presStyleCnt="0"/>
      <dgm:spPr/>
    </dgm:pt>
    <dgm:pt modelId="{055F91DA-E8AA-4E5A-9255-17378F7B9C3D}" type="pres">
      <dgm:prSet presAssocID="{CF725723-3050-45A2-95A6-108B3C7004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09A2210-1087-46F1-B1D0-3A4FA6EE0D54}" srcId="{40CCA5A8-4AEC-49CD-B117-0D4A503A71F6}" destId="{CF725723-3050-45A2-95A6-108B3C700401}" srcOrd="5" destOrd="0" parTransId="{AB65F3D0-84E3-432D-9815-F512B153D4F1}" sibTransId="{64DCE684-F7F6-46B0-9FC1-E1DA47E9D9C1}"/>
    <dgm:cxn modelId="{662BB810-C883-4CCF-9EFF-87369584784F}" srcId="{40CCA5A8-4AEC-49CD-B117-0D4A503A71F6}" destId="{C2A07DB9-2726-4C81-BBF7-5C9AC6918E74}" srcOrd="1" destOrd="0" parTransId="{32E86065-9A15-4571-8F20-04B94EEFB80E}" sibTransId="{30F184C1-B2EC-417A-A34A-A029F2DC5DBB}"/>
    <dgm:cxn modelId="{91F09627-4DA7-4A2A-8B64-2672B82E2993}" srcId="{40CCA5A8-4AEC-49CD-B117-0D4A503A71F6}" destId="{E335C119-0F86-40CC-B931-7D32BCA64CEA}" srcOrd="2" destOrd="0" parTransId="{0C6D26C4-B580-4915-B3D4-7C6BFB6B11FA}" sibTransId="{490073F7-BC3E-42B8-B3C8-0C6611CE0FA4}"/>
    <dgm:cxn modelId="{F2BFB02C-D4F0-4BC4-937C-F126F8DF4F26}" type="presOf" srcId="{40CCA5A8-4AEC-49CD-B117-0D4A503A71F6}" destId="{5A29053E-2F8C-4908-B4B8-84E26D4AFED8}" srcOrd="0" destOrd="0" presId="urn:microsoft.com/office/officeart/2005/8/layout/vList2"/>
    <dgm:cxn modelId="{BC0C6C2F-4C24-441D-8196-E5FA346F1F09}" srcId="{40CCA5A8-4AEC-49CD-B117-0D4A503A71F6}" destId="{7E08556D-A6E4-44BD-8D25-8A1F4F0AAB75}" srcOrd="0" destOrd="0" parTransId="{249CA3AC-831C-413C-A412-859F26359F9F}" sibTransId="{C211C314-88F3-4ED2-89ED-0AF4FF55D336}"/>
    <dgm:cxn modelId="{62609F4F-44D5-43AC-B294-FF0CBC7F1C28}" srcId="{40CCA5A8-4AEC-49CD-B117-0D4A503A71F6}" destId="{2344C726-936B-4ACE-A1FA-6CAE4B071ED5}" srcOrd="4" destOrd="0" parTransId="{3AFCC475-6577-4E38-BFBD-DEE36B6C6CD2}" sibTransId="{D93AABD5-7254-42ED-82C8-6F55AADF4F5E}"/>
    <dgm:cxn modelId="{F4C2AB4F-7D94-46C9-8CCD-7DD8523551E6}" type="presOf" srcId="{8C270836-BA80-4C31-BD83-6A3DB82930E5}" destId="{C16E8BD4-885C-4591-A9E8-21A4D69AC7B8}" srcOrd="0" destOrd="0" presId="urn:microsoft.com/office/officeart/2005/8/layout/vList2"/>
    <dgm:cxn modelId="{76A89E53-C2F0-441D-81E3-17607631CE7B}" type="presOf" srcId="{E335C119-0F86-40CC-B931-7D32BCA64CEA}" destId="{B7460136-8DBC-469C-BBE1-7BC6915DA3B1}" srcOrd="0" destOrd="0" presId="urn:microsoft.com/office/officeart/2005/8/layout/vList2"/>
    <dgm:cxn modelId="{D7AA7087-57DF-4911-9FCC-EB890F0AFDDC}" srcId="{40CCA5A8-4AEC-49CD-B117-0D4A503A71F6}" destId="{8C270836-BA80-4C31-BD83-6A3DB82930E5}" srcOrd="3" destOrd="0" parTransId="{A59D6608-9932-4DF3-9DB4-6F98DBDD1BD8}" sibTransId="{2FBBC0BC-B5D5-4D7A-9F59-ABD32C493D52}"/>
    <dgm:cxn modelId="{63C08589-B829-4B40-8401-EB30878B516D}" type="presOf" srcId="{2344C726-936B-4ACE-A1FA-6CAE4B071ED5}" destId="{0F2A9507-6A2F-4496-8742-B09D1110DAC1}" srcOrd="0" destOrd="0" presId="urn:microsoft.com/office/officeart/2005/8/layout/vList2"/>
    <dgm:cxn modelId="{07D5E29D-43E8-4B04-BBF5-DFC5CA06232D}" type="presOf" srcId="{CF725723-3050-45A2-95A6-108B3C700401}" destId="{055F91DA-E8AA-4E5A-9255-17378F7B9C3D}" srcOrd="0" destOrd="0" presId="urn:microsoft.com/office/officeart/2005/8/layout/vList2"/>
    <dgm:cxn modelId="{64BA67A4-99D6-460E-B4D9-0FC86D07A887}" type="presOf" srcId="{7E08556D-A6E4-44BD-8D25-8A1F4F0AAB75}" destId="{534D392E-16F1-48EA-8FE3-9916D39D8AC2}" srcOrd="0" destOrd="0" presId="urn:microsoft.com/office/officeart/2005/8/layout/vList2"/>
    <dgm:cxn modelId="{453F69EA-8564-44DC-91C5-C47EDADB7EA0}" type="presOf" srcId="{C2A07DB9-2726-4C81-BBF7-5C9AC6918E74}" destId="{64E48063-46C5-4550-871C-44AE511C3E92}" srcOrd="0" destOrd="0" presId="urn:microsoft.com/office/officeart/2005/8/layout/vList2"/>
    <dgm:cxn modelId="{30FED3C6-383E-42A5-9B78-8E8B500C073B}" type="presParOf" srcId="{5A29053E-2F8C-4908-B4B8-84E26D4AFED8}" destId="{534D392E-16F1-48EA-8FE3-9916D39D8AC2}" srcOrd="0" destOrd="0" presId="urn:microsoft.com/office/officeart/2005/8/layout/vList2"/>
    <dgm:cxn modelId="{1BE93A94-7DE5-4952-B58E-76B959C94172}" type="presParOf" srcId="{5A29053E-2F8C-4908-B4B8-84E26D4AFED8}" destId="{5B94A490-822A-4D95-9ACE-25DC9099FF86}" srcOrd="1" destOrd="0" presId="urn:microsoft.com/office/officeart/2005/8/layout/vList2"/>
    <dgm:cxn modelId="{402284CB-FB53-4A2C-8328-259DDF5AD3E6}" type="presParOf" srcId="{5A29053E-2F8C-4908-B4B8-84E26D4AFED8}" destId="{64E48063-46C5-4550-871C-44AE511C3E92}" srcOrd="2" destOrd="0" presId="urn:microsoft.com/office/officeart/2005/8/layout/vList2"/>
    <dgm:cxn modelId="{01FC7185-E549-4C06-A01C-67C382A9670A}" type="presParOf" srcId="{5A29053E-2F8C-4908-B4B8-84E26D4AFED8}" destId="{D9DC3D3C-49C6-4A02-A976-860A702B922A}" srcOrd="3" destOrd="0" presId="urn:microsoft.com/office/officeart/2005/8/layout/vList2"/>
    <dgm:cxn modelId="{43E7412A-341A-4795-B1C4-F72025655F64}" type="presParOf" srcId="{5A29053E-2F8C-4908-B4B8-84E26D4AFED8}" destId="{B7460136-8DBC-469C-BBE1-7BC6915DA3B1}" srcOrd="4" destOrd="0" presId="urn:microsoft.com/office/officeart/2005/8/layout/vList2"/>
    <dgm:cxn modelId="{B62C6102-3E46-4C58-B4D8-211F532B7FB5}" type="presParOf" srcId="{5A29053E-2F8C-4908-B4B8-84E26D4AFED8}" destId="{989856C0-8EFE-4B1B-AD1E-850886DC9B04}" srcOrd="5" destOrd="0" presId="urn:microsoft.com/office/officeart/2005/8/layout/vList2"/>
    <dgm:cxn modelId="{A418EB3E-4C39-4349-96AD-95F12BE85568}" type="presParOf" srcId="{5A29053E-2F8C-4908-B4B8-84E26D4AFED8}" destId="{C16E8BD4-885C-4591-A9E8-21A4D69AC7B8}" srcOrd="6" destOrd="0" presId="urn:microsoft.com/office/officeart/2005/8/layout/vList2"/>
    <dgm:cxn modelId="{35E94B68-0277-447E-80F1-083AA17E09D1}" type="presParOf" srcId="{5A29053E-2F8C-4908-B4B8-84E26D4AFED8}" destId="{4443CCC8-8AAF-4EC6-83DB-EB6C55BCF690}" srcOrd="7" destOrd="0" presId="urn:microsoft.com/office/officeart/2005/8/layout/vList2"/>
    <dgm:cxn modelId="{3C947F07-74B4-4F48-B103-DAC1DB46DD18}" type="presParOf" srcId="{5A29053E-2F8C-4908-B4B8-84E26D4AFED8}" destId="{0F2A9507-6A2F-4496-8742-B09D1110DAC1}" srcOrd="8" destOrd="0" presId="urn:microsoft.com/office/officeart/2005/8/layout/vList2"/>
    <dgm:cxn modelId="{9FD9CAA4-8316-426B-89ED-0D540E29B693}" type="presParOf" srcId="{5A29053E-2F8C-4908-B4B8-84E26D4AFED8}" destId="{0D236997-AEFC-46AB-8EBD-2BAE391F96CF}" srcOrd="9" destOrd="0" presId="urn:microsoft.com/office/officeart/2005/8/layout/vList2"/>
    <dgm:cxn modelId="{B4940FAE-9AB8-44AE-9C05-D4A5E0E2398D}" type="presParOf" srcId="{5A29053E-2F8C-4908-B4B8-84E26D4AFED8}" destId="{055F91DA-E8AA-4E5A-9255-17378F7B9C3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CD380-FCA4-4152-84AF-2846C89442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FDD1372-2AD1-471A-B238-079CC842C57C}">
      <dgm:prSet/>
      <dgm:spPr/>
      <dgm:t>
        <a:bodyPr/>
        <a:lstStyle/>
        <a:p>
          <a:r>
            <a:rPr lang="ru-RU" b="0" i="0" dirty="0"/>
            <a:t>На данному графике отображены 20 самых популярных</a:t>
          </a:r>
          <a:r>
            <a:rPr lang="en-US" b="0" i="0" dirty="0"/>
            <a:t> </a:t>
          </a:r>
          <a:r>
            <a:rPr lang="ru-RU" b="0" i="0" dirty="0"/>
            <a:t>фильмов.  Их суммарное кол-во просмотров составляет 33% от общего объема.  </a:t>
          </a:r>
          <a:endParaRPr lang="ru-RU" dirty="0"/>
        </a:p>
      </dgm:t>
    </dgm:pt>
    <dgm:pt modelId="{BBD83E3D-3935-4DBA-B0D2-A991F4EB5C01}" type="parTrans" cxnId="{0DDAE8C6-AC0C-4DF7-B7A9-0BBA6953541E}">
      <dgm:prSet/>
      <dgm:spPr/>
      <dgm:t>
        <a:bodyPr/>
        <a:lstStyle/>
        <a:p>
          <a:endParaRPr lang="ru-RU"/>
        </a:p>
      </dgm:t>
    </dgm:pt>
    <dgm:pt modelId="{330B8ED8-C890-4516-B19F-D41A2FAAF6B5}" type="sibTrans" cxnId="{0DDAE8C6-AC0C-4DF7-B7A9-0BBA6953541E}">
      <dgm:prSet/>
      <dgm:spPr/>
      <dgm:t>
        <a:bodyPr/>
        <a:lstStyle/>
        <a:p>
          <a:endParaRPr lang="ru-RU"/>
        </a:p>
      </dgm:t>
    </dgm:pt>
    <dgm:pt modelId="{ADB465C9-6ED7-4805-9FC6-B067827A9C23}" type="pres">
      <dgm:prSet presAssocID="{3B7CD380-FCA4-4152-84AF-2846C89442FB}" presName="linear" presStyleCnt="0">
        <dgm:presLayoutVars>
          <dgm:animLvl val="lvl"/>
          <dgm:resizeHandles val="exact"/>
        </dgm:presLayoutVars>
      </dgm:prSet>
      <dgm:spPr/>
    </dgm:pt>
    <dgm:pt modelId="{BC3AF616-2D95-4616-A032-04607E611BC7}" type="pres">
      <dgm:prSet presAssocID="{5FDD1372-2AD1-471A-B238-079CC842C57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6445F49-ECEC-4A1A-B6FF-7BD7DEBDB98B}" type="presOf" srcId="{5FDD1372-2AD1-471A-B238-079CC842C57C}" destId="{BC3AF616-2D95-4616-A032-04607E611BC7}" srcOrd="0" destOrd="0" presId="urn:microsoft.com/office/officeart/2005/8/layout/vList2"/>
    <dgm:cxn modelId="{553DCD4C-9CEA-423D-AB4D-8C7C7678550A}" type="presOf" srcId="{3B7CD380-FCA4-4152-84AF-2846C89442FB}" destId="{ADB465C9-6ED7-4805-9FC6-B067827A9C23}" srcOrd="0" destOrd="0" presId="urn:microsoft.com/office/officeart/2005/8/layout/vList2"/>
    <dgm:cxn modelId="{0DDAE8C6-AC0C-4DF7-B7A9-0BBA6953541E}" srcId="{3B7CD380-FCA4-4152-84AF-2846C89442FB}" destId="{5FDD1372-2AD1-471A-B238-079CC842C57C}" srcOrd="0" destOrd="0" parTransId="{BBD83E3D-3935-4DBA-B0D2-A991F4EB5C01}" sibTransId="{330B8ED8-C890-4516-B19F-D41A2FAAF6B5}"/>
    <dgm:cxn modelId="{9DB0C411-8D18-478C-8A64-326376E0F21B}" type="presParOf" srcId="{ADB465C9-6ED7-4805-9FC6-B067827A9C23}" destId="{BC3AF616-2D95-4616-A032-04607E611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BDB822-A237-4538-B38A-92DB558C40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DB80FEA-047B-4CF1-B140-75DAA4BCEB48}">
      <dgm:prSet/>
      <dgm:spPr/>
      <dgm:t>
        <a:bodyPr/>
        <a:lstStyle/>
        <a:p>
          <a:r>
            <a:rPr lang="ru-RU" b="0" i="0"/>
            <a:t>Судя по распределению просмотров по дням недели, мы видим что наш сервис пользуется большей популярностью с пятницы по воскресенье.</a:t>
          </a:r>
          <a:endParaRPr lang="ru-RU"/>
        </a:p>
      </dgm:t>
    </dgm:pt>
    <dgm:pt modelId="{8A4A9B8A-7FB4-435D-AACA-9A6FFE61B9D0}" type="parTrans" cxnId="{7451F13C-48A1-4BBB-B3F7-730CCCDEFD24}">
      <dgm:prSet/>
      <dgm:spPr/>
      <dgm:t>
        <a:bodyPr/>
        <a:lstStyle/>
        <a:p>
          <a:endParaRPr lang="ru-RU"/>
        </a:p>
      </dgm:t>
    </dgm:pt>
    <dgm:pt modelId="{F50BCE99-27F9-496A-9A38-9E87F4CAD608}" type="sibTrans" cxnId="{7451F13C-48A1-4BBB-B3F7-730CCCDEFD24}">
      <dgm:prSet/>
      <dgm:spPr/>
      <dgm:t>
        <a:bodyPr/>
        <a:lstStyle/>
        <a:p>
          <a:endParaRPr lang="ru-RU"/>
        </a:p>
      </dgm:t>
    </dgm:pt>
    <dgm:pt modelId="{408282C9-5437-4416-96C5-73CEF60331C6}" type="pres">
      <dgm:prSet presAssocID="{5ABDB822-A237-4538-B38A-92DB558C40FB}" presName="linear" presStyleCnt="0">
        <dgm:presLayoutVars>
          <dgm:animLvl val="lvl"/>
          <dgm:resizeHandles val="exact"/>
        </dgm:presLayoutVars>
      </dgm:prSet>
      <dgm:spPr/>
    </dgm:pt>
    <dgm:pt modelId="{204C9FD4-C3BB-4138-BA68-C4D5A29067FF}" type="pres">
      <dgm:prSet presAssocID="{EDB80FEA-047B-4CF1-B140-75DAA4BCE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51F13C-48A1-4BBB-B3F7-730CCCDEFD24}" srcId="{5ABDB822-A237-4538-B38A-92DB558C40FB}" destId="{EDB80FEA-047B-4CF1-B140-75DAA4BCEB48}" srcOrd="0" destOrd="0" parTransId="{8A4A9B8A-7FB4-435D-AACA-9A6FFE61B9D0}" sibTransId="{F50BCE99-27F9-496A-9A38-9E87F4CAD608}"/>
    <dgm:cxn modelId="{4E93BA82-C3B9-4C01-8977-701057950BA3}" type="presOf" srcId="{EDB80FEA-047B-4CF1-B140-75DAA4BCEB48}" destId="{204C9FD4-C3BB-4138-BA68-C4D5A29067FF}" srcOrd="0" destOrd="0" presId="urn:microsoft.com/office/officeart/2005/8/layout/vList2"/>
    <dgm:cxn modelId="{66612BCF-0324-411F-AA4E-63D5A1A4F33F}" type="presOf" srcId="{5ABDB822-A237-4538-B38A-92DB558C40FB}" destId="{408282C9-5437-4416-96C5-73CEF60331C6}" srcOrd="0" destOrd="0" presId="urn:microsoft.com/office/officeart/2005/8/layout/vList2"/>
    <dgm:cxn modelId="{A2A79520-9869-4F67-9C58-DC78F90FAC74}" type="presParOf" srcId="{408282C9-5437-4416-96C5-73CEF60331C6}" destId="{204C9FD4-C3BB-4138-BA68-C4D5A29067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732EF2-BC26-48C9-B402-80A47A3803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09B369D-83F9-4D90-BE52-70A3683185F0}">
      <dgm:prSet/>
      <dgm:spPr/>
      <dgm:t>
        <a:bodyPr/>
        <a:lstStyle/>
        <a:p>
          <a:r>
            <a:rPr lang="ru-RU" b="0" i="0"/>
            <a:t>1.Увеличить </a:t>
          </a:r>
          <a:r>
            <a:rPr lang="en-US" b="0" i="0"/>
            <a:t>retention </a:t>
          </a:r>
          <a:r>
            <a:rPr lang="ru-RU" b="0" i="0"/>
            <a:t>на 12%</a:t>
          </a:r>
          <a:endParaRPr lang="ru-RU"/>
        </a:p>
      </dgm:t>
    </dgm:pt>
    <dgm:pt modelId="{A12423C2-DE04-4F7E-8473-19E8CA561392}" type="parTrans" cxnId="{5BFCF51C-36BF-4864-8E93-E28DDB3BAC6C}">
      <dgm:prSet/>
      <dgm:spPr/>
      <dgm:t>
        <a:bodyPr/>
        <a:lstStyle/>
        <a:p>
          <a:endParaRPr lang="ru-RU"/>
        </a:p>
      </dgm:t>
    </dgm:pt>
    <dgm:pt modelId="{C6ABC558-136A-4F05-BD52-49E5A3083A1E}" type="sibTrans" cxnId="{5BFCF51C-36BF-4864-8E93-E28DDB3BAC6C}">
      <dgm:prSet/>
      <dgm:spPr/>
      <dgm:t>
        <a:bodyPr/>
        <a:lstStyle/>
        <a:p>
          <a:endParaRPr lang="ru-RU"/>
        </a:p>
      </dgm:t>
    </dgm:pt>
    <dgm:pt modelId="{1E34275E-AF1E-4D3B-B7FB-C035FF3DA606}">
      <dgm:prSet/>
      <dgm:spPr/>
      <dgm:t>
        <a:bodyPr/>
        <a:lstStyle/>
        <a:p>
          <a:r>
            <a:rPr lang="ru-RU" b="0" i="0"/>
            <a:t>2.  Увеличить базовую цену подписки на 40%, до 490 руб.</a:t>
          </a:r>
          <a:endParaRPr lang="ru-RU"/>
        </a:p>
      </dgm:t>
    </dgm:pt>
    <dgm:pt modelId="{38081E42-FF27-4AE1-9A37-C953CD463CA2}" type="parTrans" cxnId="{689ACE0A-EC8C-4BE7-B2AF-A85FE4D8CD34}">
      <dgm:prSet/>
      <dgm:spPr/>
      <dgm:t>
        <a:bodyPr/>
        <a:lstStyle/>
        <a:p>
          <a:endParaRPr lang="ru-RU"/>
        </a:p>
      </dgm:t>
    </dgm:pt>
    <dgm:pt modelId="{482DA189-4B22-46E7-A206-810934574851}" type="sibTrans" cxnId="{689ACE0A-EC8C-4BE7-B2AF-A85FE4D8CD34}">
      <dgm:prSet/>
      <dgm:spPr/>
      <dgm:t>
        <a:bodyPr/>
        <a:lstStyle/>
        <a:p>
          <a:endParaRPr lang="ru-RU"/>
        </a:p>
      </dgm:t>
    </dgm:pt>
    <dgm:pt modelId="{8E6E67EC-9028-42CF-80AC-404B322296CD}">
      <dgm:prSet/>
      <dgm:spPr/>
      <dgm:t>
        <a:bodyPr/>
        <a:lstStyle/>
        <a:p>
          <a:r>
            <a:rPr lang="ru-RU" b="0" i="0"/>
            <a:t>3. Уменьшить объем скидок на 12%</a:t>
          </a:r>
          <a:endParaRPr lang="ru-RU"/>
        </a:p>
      </dgm:t>
    </dgm:pt>
    <dgm:pt modelId="{D5694851-68DC-49DC-BAB3-D2C87B593540}" type="parTrans" cxnId="{B67D8D15-F986-44E6-9CC9-CA97FD689656}">
      <dgm:prSet/>
      <dgm:spPr/>
      <dgm:t>
        <a:bodyPr/>
        <a:lstStyle/>
        <a:p>
          <a:endParaRPr lang="ru-RU"/>
        </a:p>
      </dgm:t>
    </dgm:pt>
    <dgm:pt modelId="{C7C399B9-2279-4534-8A06-8B02EAA3B784}" type="sibTrans" cxnId="{B67D8D15-F986-44E6-9CC9-CA97FD689656}">
      <dgm:prSet/>
      <dgm:spPr/>
      <dgm:t>
        <a:bodyPr/>
        <a:lstStyle/>
        <a:p>
          <a:endParaRPr lang="ru-RU"/>
        </a:p>
      </dgm:t>
    </dgm:pt>
    <dgm:pt modelId="{A5A80595-8FF1-4E0D-B9BB-1A5E6147B3E8}">
      <dgm:prSet/>
      <dgm:spPr/>
      <dgm:t>
        <a:bodyPr/>
        <a:lstStyle/>
        <a:p>
          <a:r>
            <a:rPr lang="ru-RU" b="0" i="0"/>
            <a:t>4. Уменьшить САС на 15%</a:t>
          </a:r>
          <a:endParaRPr lang="ru-RU"/>
        </a:p>
      </dgm:t>
    </dgm:pt>
    <dgm:pt modelId="{4EE4EBB5-6B6D-4D57-95E2-30FDB0C00835}" type="parTrans" cxnId="{FF40330E-267B-467D-B098-E6E6DA902385}">
      <dgm:prSet/>
      <dgm:spPr/>
      <dgm:t>
        <a:bodyPr/>
        <a:lstStyle/>
        <a:p>
          <a:endParaRPr lang="ru-RU"/>
        </a:p>
      </dgm:t>
    </dgm:pt>
    <dgm:pt modelId="{5162C9F9-F288-4639-A483-0FC79A0C01EC}" type="sibTrans" cxnId="{FF40330E-267B-467D-B098-E6E6DA902385}">
      <dgm:prSet/>
      <dgm:spPr/>
      <dgm:t>
        <a:bodyPr/>
        <a:lstStyle/>
        <a:p>
          <a:endParaRPr lang="ru-RU"/>
        </a:p>
      </dgm:t>
    </dgm:pt>
    <dgm:pt modelId="{278F22F3-4E2A-48E5-B2E6-322046F91B0E}">
      <dgm:prSet/>
      <dgm:spPr/>
      <dgm:t>
        <a:bodyPr/>
        <a:lstStyle/>
        <a:p>
          <a:r>
            <a:rPr lang="ru-RU" b="0" i="0"/>
            <a:t>5. Уменьшить фиксированные затраты на 15%</a:t>
          </a:r>
          <a:endParaRPr lang="ru-RU"/>
        </a:p>
      </dgm:t>
    </dgm:pt>
    <dgm:pt modelId="{B977B241-5E35-4346-8EBC-C11EC136401D}" type="parTrans" cxnId="{53B8BB6F-90DD-4ED5-AAD8-30CCEA91BFA8}">
      <dgm:prSet/>
      <dgm:spPr/>
      <dgm:t>
        <a:bodyPr/>
        <a:lstStyle/>
        <a:p>
          <a:endParaRPr lang="ru-RU"/>
        </a:p>
      </dgm:t>
    </dgm:pt>
    <dgm:pt modelId="{20CB1034-C5FC-4B8C-ABF3-3634DA9ACE3D}" type="sibTrans" cxnId="{53B8BB6F-90DD-4ED5-AAD8-30CCEA91BFA8}">
      <dgm:prSet/>
      <dgm:spPr/>
      <dgm:t>
        <a:bodyPr/>
        <a:lstStyle/>
        <a:p>
          <a:endParaRPr lang="ru-RU"/>
        </a:p>
      </dgm:t>
    </dgm:pt>
    <dgm:pt modelId="{42273D9B-FBFF-4B14-8E06-0462F77BEFE4}" type="pres">
      <dgm:prSet presAssocID="{98732EF2-BC26-48C9-B402-80A47A3803F8}" presName="linear" presStyleCnt="0">
        <dgm:presLayoutVars>
          <dgm:animLvl val="lvl"/>
          <dgm:resizeHandles val="exact"/>
        </dgm:presLayoutVars>
      </dgm:prSet>
      <dgm:spPr/>
    </dgm:pt>
    <dgm:pt modelId="{FF4F12D5-B62E-411A-A15B-D1AE6B70E876}" type="pres">
      <dgm:prSet presAssocID="{109B369D-83F9-4D90-BE52-70A3683185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95432F-6137-48A2-95B9-32EB6D9635A0}" type="pres">
      <dgm:prSet presAssocID="{C6ABC558-136A-4F05-BD52-49E5A3083A1E}" presName="spacer" presStyleCnt="0"/>
      <dgm:spPr/>
    </dgm:pt>
    <dgm:pt modelId="{C454DAA7-DF33-415F-97ED-316F2DA16814}" type="pres">
      <dgm:prSet presAssocID="{1E34275E-AF1E-4D3B-B7FB-C035FF3DA6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B3BEBA-317E-4A13-9620-EB4D6C0984EE}" type="pres">
      <dgm:prSet presAssocID="{482DA189-4B22-46E7-A206-810934574851}" presName="spacer" presStyleCnt="0"/>
      <dgm:spPr/>
    </dgm:pt>
    <dgm:pt modelId="{F307DB6C-A7F3-4BD5-B266-C295D79AFF39}" type="pres">
      <dgm:prSet presAssocID="{8E6E67EC-9028-42CF-80AC-404B322296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AB2644-B37C-46EE-A922-1FDEFFA61C92}" type="pres">
      <dgm:prSet presAssocID="{C7C399B9-2279-4534-8A06-8B02EAA3B784}" presName="spacer" presStyleCnt="0"/>
      <dgm:spPr/>
    </dgm:pt>
    <dgm:pt modelId="{0B9D6EC4-27B2-419B-8E7D-2BD77A26A553}" type="pres">
      <dgm:prSet presAssocID="{A5A80595-8FF1-4E0D-B9BB-1A5E6147B3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627B81-DCA8-47BB-BB74-F87980C5A008}" type="pres">
      <dgm:prSet presAssocID="{5162C9F9-F288-4639-A483-0FC79A0C01EC}" presName="spacer" presStyleCnt="0"/>
      <dgm:spPr/>
    </dgm:pt>
    <dgm:pt modelId="{8AB35AD0-784A-4DB4-81C7-2AE4E20CC818}" type="pres">
      <dgm:prSet presAssocID="{278F22F3-4E2A-48E5-B2E6-322046F91B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9ACE0A-EC8C-4BE7-B2AF-A85FE4D8CD34}" srcId="{98732EF2-BC26-48C9-B402-80A47A3803F8}" destId="{1E34275E-AF1E-4D3B-B7FB-C035FF3DA606}" srcOrd="1" destOrd="0" parTransId="{38081E42-FF27-4AE1-9A37-C953CD463CA2}" sibTransId="{482DA189-4B22-46E7-A206-810934574851}"/>
    <dgm:cxn modelId="{02F1230E-879B-4EEC-9DC3-5B7D2B73B8FE}" type="presOf" srcId="{1E34275E-AF1E-4D3B-B7FB-C035FF3DA606}" destId="{C454DAA7-DF33-415F-97ED-316F2DA16814}" srcOrd="0" destOrd="0" presId="urn:microsoft.com/office/officeart/2005/8/layout/vList2"/>
    <dgm:cxn modelId="{FF40330E-267B-467D-B098-E6E6DA902385}" srcId="{98732EF2-BC26-48C9-B402-80A47A3803F8}" destId="{A5A80595-8FF1-4E0D-B9BB-1A5E6147B3E8}" srcOrd="3" destOrd="0" parTransId="{4EE4EBB5-6B6D-4D57-95E2-30FDB0C00835}" sibTransId="{5162C9F9-F288-4639-A483-0FC79A0C01EC}"/>
    <dgm:cxn modelId="{B67D8D15-F986-44E6-9CC9-CA97FD689656}" srcId="{98732EF2-BC26-48C9-B402-80A47A3803F8}" destId="{8E6E67EC-9028-42CF-80AC-404B322296CD}" srcOrd="2" destOrd="0" parTransId="{D5694851-68DC-49DC-BAB3-D2C87B593540}" sibTransId="{C7C399B9-2279-4534-8A06-8B02EAA3B784}"/>
    <dgm:cxn modelId="{5BFCF51C-36BF-4864-8E93-E28DDB3BAC6C}" srcId="{98732EF2-BC26-48C9-B402-80A47A3803F8}" destId="{109B369D-83F9-4D90-BE52-70A3683185F0}" srcOrd="0" destOrd="0" parTransId="{A12423C2-DE04-4F7E-8473-19E8CA561392}" sibTransId="{C6ABC558-136A-4F05-BD52-49E5A3083A1E}"/>
    <dgm:cxn modelId="{53B8BB6F-90DD-4ED5-AAD8-30CCEA91BFA8}" srcId="{98732EF2-BC26-48C9-B402-80A47A3803F8}" destId="{278F22F3-4E2A-48E5-B2E6-322046F91B0E}" srcOrd="4" destOrd="0" parTransId="{B977B241-5E35-4346-8EBC-C11EC136401D}" sibTransId="{20CB1034-C5FC-4B8C-ABF3-3634DA9ACE3D}"/>
    <dgm:cxn modelId="{E5BA9B90-C55E-4FBC-91E9-86649E356BB3}" type="presOf" srcId="{278F22F3-4E2A-48E5-B2E6-322046F91B0E}" destId="{8AB35AD0-784A-4DB4-81C7-2AE4E20CC818}" srcOrd="0" destOrd="0" presId="urn:microsoft.com/office/officeart/2005/8/layout/vList2"/>
    <dgm:cxn modelId="{4891539C-08B7-4D99-8D2C-97EED2F2DE30}" type="presOf" srcId="{A5A80595-8FF1-4E0D-B9BB-1A5E6147B3E8}" destId="{0B9D6EC4-27B2-419B-8E7D-2BD77A26A553}" srcOrd="0" destOrd="0" presId="urn:microsoft.com/office/officeart/2005/8/layout/vList2"/>
    <dgm:cxn modelId="{0876F2A2-C2EB-4465-B72A-3B817DED8585}" type="presOf" srcId="{109B369D-83F9-4D90-BE52-70A3683185F0}" destId="{FF4F12D5-B62E-411A-A15B-D1AE6B70E876}" srcOrd="0" destOrd="0" presId="urn:microsoft.com/office/officeart/2005/8/layout/vList2"/>
    <dgm:cxn modelId="{A5C1CBAF-2782-487D-AA5B-65C352612154}" type="presOf" srcId="{8E6E67EC-9028-42CF-80AC-404B322296CD}" destId="{F307DB6C-A7F3-4BD5-B266-C295D79AFF39}" srcOrd="0" destOrd="0" presId="urn:microsoft.com/office/officeart/2005/8/layout/vList2"/>
    <dgm:cxn modelId="{D10DB3C0-90EA-49F5-9178-24B358B8229B}" type="presOf" srcId="{98732EF2-BC26-48C9-B402-80A47A3803F8}" destId="{42273D9B-FBFF-4B14-8E06-0462F77BEFE4}" srcOrd="0" destOrd="0" presId="urn:microsoft.com/office/officeart/2005/8/layout/vList2"/>
    <dgm:cxn modelId="{A3607D4E-6E85-49C4-8BE0-23E542BDF3F1}" type="presParOf" srcId="{42273D9B-FBFF-4B14-8E06-0462F77BEFE4}" destId="{FF4F12D5-B62E-411A-A15B-D1AE6B70E876}" srcOrd="0" destOrd="0" presId="urn:microsoft.com/office/officeart/2005/8/layout/vList2"/>
    <dgm:cxn modelId="{6D6DF90F-C479-4BCF-8795-C4FA4491E22B}" type="presParOf" srcId="{42273D9B-FBFF-4B14-8E06-0462F77BEFE4}" destId="{9395432F-6137-48A2-95B9-32EB6D9635A0}" srcOrd="1" destOrd="0" presId="urn:microsoft.com/office/officeart/2005/8/layout/vList2"/>
    <dgm:cxn modelId="{130EA1ED-8101-48FC-B02D-ED92286EAE24}" type="presParOf" srcId="{42273D9B-FBFF-4B14-8E06-0462F77BEFE4}" destId="{C454DAA7-DF33-415F-97ED-316F2DA16814}" srcOrd="2" destOrd="0" presId="urn:microsoft.com/office/officeart/2005/8/layout/vList2"/>
    <dgm:cxn modelId="{BAB9C651-B402-47D8-ADDC-6244AC30669E}" type="presParOf" srcId="{42273D9B-FBFF-4B14-8E06-0462F77BEFE4}" destId="{9CB3BEBA-317E-4A13-9620-EB4D6C0984EE}" srcOrd="3" destOrd="0" presId="urn:microsoft.com/office/officeart/2005/8/layout/vList2"/>
    <dgm:cxn modelId="{AB6D163B-3C29-42B2-93A0-6908872D4B0F}" type="presParOf" srcId="{42273D9B-FBFF-4B14-8E06-0462F77BEFE4}" destId="{F307DB6C-A7F3-4BD5-B266-C295D79AFF39}" srcOrd="4" destOrd="0" presId="urn:microsoft.com/office/officeart/2005/8/layout/vList2"/>
    <dgm:cxn modelId="{674526FE-AFF5-44A3-A74C-0CE98F74755C}" type="presParOf" srcId="{42273D9B-FBFF-4B14-8E06-0462F77BEFE4}" destId="{4AAB2644-B37C-46EE-A922-1FDEFFA61C92}" srcOrd="5" destOrd="0" presId="urn:microsoft.com/office/officeart/2005/8/layout/vList2"/>
    <dgm:cxn modelId="{7ACB3180-7961-4713-B7A9-76F17B958EA3}" type="presParOf" srcId="{42273D9B-FBFF-4B14-8E06-0462F77BEFE4}" destId="{0B9D6EC4-27B2-419B-8E7D-2BD77A26A553}" srcOrd="6" destOrd="0" presId="urn:microsoft.com/office/officeart/2005/8/layout/vList2"/>
    <dgm:cxn modelId="{403D0705-0E05-4397-80C2-FB530A3DE171}" type="presParOf" srcId="{42273D9B-FBFF-4B14-8E06-0462F77BEFE4}" destId="{B7627B81-DCA8-47BB-BB74-F87980C5A008}" srcOrd="7" destOrd="0" presId="urn:microsoft.com/office/officeart/2005/8/layout/vList2"/>
    <dgm:cxn modelId="{B72ACB1E-C119-4C7F-B4D8-78CFBC76863F}" type="presParOf" srcId="{42273D9B-FBFF-4B14-8E06-0462F77BEFE4}" destId="{8AB35AD0-784A-4DB4-81C7-2AE4E20CC8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66E69-AB61-4981-BBD8-C898A963035D}">
      <dsp:nvSpPr>
        <dsp:cNvPr id="0" name=""/>
        <dsp:cNvSpPr/>
      </dsp:nvSpPr>
      <dsp:spPr>
        <a:xfrm>
          <a:off x="0" y="855232"/>
          <a:ext cx="3373120" cy="2907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dirty="0"/>
            <a:t>На данном графике мы видим как коррелируют показатели количества уникальных пользователей и просмотры по месяцам</a:t>
          </a:r>
          <a:endParaRPr lang="ru-RU" sz="1900" kern="1200" dirty="0"/>
        </a:p>
      </dsp:txBody>
      <dsp:txXfrm>
        <a:off x="141946" y="997178"/>
        <a:ext cx="3089228" cy="2623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66E69-AB61-4981-BBD8-C898A963035D}">
      <dsp:nvSpPr>
        <dsp:cNvPr id="0" name=""/>
        <dsp:cNvSpPr/>
      </dsp:nvSpPr>
      <dsp:spPr>
        <a:xfrm>
          <a:off x="0" y="0"/>
          <a:ext cx="4053840" cy="226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Судя по данному графику пик показателя приходится на май. Далее следует спад, вероятно по причине начала «поры отпусков».</a:t>
          </a:r>
        </a:p>
      </dsp:txBody>
      <dsp:txXfrm>
        <a:off x="110574" y="110574"/>
        <a:ext cx="3832692" cy="2043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D392E-16F1-48EA-8FE3-9916D39D8AC2}">
      <dsp:nvSpPr>
        <dsp:cNvPr id="0" name=""/>
        <dsp:cNvSpPr/>
      </dsp:nvSpPr>
      <dsp:spPr>
        <a:xfrm>
          <a:off x="0" y="0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/>
            <a:t>ТОП 5 часовых поясов:</a:t>
          </a:r>
          <a:endParaRPr lang="ru-RU" sz="1500" kern="1200" dirty="0"/>
        </a:p>
      </dsp:txBody>
      <dsp:txXfrm>
        <a:off x="29088" y="29088"/>
        <a:ext cx="3548624" cy="537701"/>
      </dsp:txXfrm>
    </dsp:sp>
    <dsp:sp modelId="{64E48063-46C5-4550-871C-44AE511C3E92}">
      <dsp:nvSpPr>
        <dsp:cNvPr id="0" name=""/>
        <dsp:cNvSpPr/>
      </dsp:nvSpPr>
      <dsp:spPr>
        <a:xfrm>
          <a:off x="0" y="695286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UTC+0 </a:t>
          </a:r>
          <a:r>
            <a:rPr lang="ru-RU" sz="1500" kern="1200"/>
            <a:t>– Великобритания, Португалия</a:t>
          </a:r>
        </a:p>
      </dsp:txBody>
      <dsp:txXfrm>
        <a:off x="29088" y="724374"/>
        <a:ext cx="3548624" cy="537701"/>
      </dsp:txXfrm>
    </dsp:sp>
    <dsp:sp modelId="{B7460136-8DBC-469C-BBE1-7BC6915DA3B1}">
      <dsp:nvSpPr>
        <dsp:cNvPr id="0" name=""/>
        <dsp:cNvSpPr/>
      </dsp:nvSpPr>
      <dsp:spPr>
        <a:xfrm>
          <a:off x="0" y="1334363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UTC+</a:t>
          </a:r>
          <a:r>
            <a:rPr lang="ru-RU" sz="1500" kern="1200"/>
            <a:t>1</a:t>
          </a:r>
          <a:r>
            <a:rPr lang="en-US" sz="1500" kern="1200"/>
            <a:t> </a:t>
          </a:r>
          <a:r>
            <a:rPr lang="ru-RU" sz="1500" kern="1200"/>
            <a:t>– Швеция, Германия, Алжир</a:t>
          </a:r>
        </a:p>
      </dsp:txBody>
      <dsp:txXfrm>
        <a:off x="29088" y="1363451"/>
        <a:ext cx="3548624" cy="537701"/>
      </dsp:txXfrm>
    </dsp:sp>
    <dsp:sp modelId="{C16E8BD4-885C-4591-A9E8-21A4D69AC7B8}">
      <dsp:nvSpPr>
        <dsp:cNvPr id="0" name=""/>
        <dsp:cNvSpPr/>
      </dsp:nvSpPr>
      <dsp:spPr>
        <a:xfrm>
          <a:off x="0" y="1973441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UTC+</a:t>
          </a:r>
          <a:r>
            <a:rPr lang="ru-RU" sz="1500" kern="1200"/>
            <a:t>2</a:t>
          </a:r>
          <a:r>
            <a:rPr lang="en-US" sz="1500" kern="1200"/>
            <a:t> </a:t>
          </a:r>
          <a:r>
            <a:rPr lang="ru-RU" sz="1500" kern="1200"/>
            <a:t>– Финляндия, Египет, ЮАР</a:t>
          </a:r>
        </a:p>
      </dsp:txBody>
      <dsp:txXfrm>
        <a:off x="29088" y="2002529"/>
        <a:ext cx="3548624" cy="537701"/>
      </dsp:txXfrm>
    </dsp:sp>
    <dsp:sp modelId="{0F2A9507-6A2F-4496-8742-B09D1110DAC1}">
      <dsp:nvSpPr>
        <dsp:cNvPr id="0" name=""/>
        <dsp:cNvSpPr/>
      </dsp:nvSpPr>
      <dsp:spPr>
        <a:xfrm>
          <a:off x="0" y="2612518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UTC+</a:t>
          </a:r>
          <a:r>
            <a:rPr lang="ru-RU" sz="1500" kern="1200"/>
            <a:t>3</a:t>
          </a:r>
          <a:r>
            <a:rPr lang="en-US" sz="1500" kern="1200"/>
            <a:t> </a:t>
          </a:r>
          <a:r>
            <a:rPr lang="ru-RU" sz="1500" kern="1200"/>
            <a:t>– Европейская часть России, Турция</a:t>
          </a:r>
        </a:p>
      </dsp:txBody>
      <dsp:txXfrm>
        <a:off x="29088" y="2641606"/>
        <a:ext cx="3548624" cy="537701"/>
      </dsp:txXfrm>
    </dsp:sp>
    <dsp:sp modelId="{055F91DA-E8AA-4E5A-9255-17378F7B9C3D}">
      <dsp:nvSpPr>
        <dsp:cNvPr id="0" name=""/>
        <dsp:cNvSpPr/>
      </dsp:nvSpPr>
      <dsp:spPr>
        <a:xfrm>
          <a:off x="0" y="3251595"/>
          <a:ext cx="3606800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UTC+</a:t>
          </a:r>
          <a:r>
            <a:rPr lang="ru-RU" sz="1500" kern="1200"/>
            <a:t>4</a:t>
          </a:r>
          <a:r>
            <a:rPr lang="en-US" sz="1500" kern="1200"/>
            <a:t> </a:t>
          </a:r>
          <a:r>
            <a:rPr lang="ru-RU" sz="1500" kern="1200"/>
            <a:t>– Армения, Грузия, ОАЭ, Россия(Самара, Астрахань)</a:t>
          </a:r>
        </a:p>
      </dsp:txBody>
      <dsp:txXfrm>
        <a:off x="29088" y="3280683"/>
        <a:ext cx="3548624" cy="537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AF616-2D95-4616-A032-04607E611BC7}">
      <dsp:nvSpPr>
        <dsp:cNvPr id="0" name=""/>
        <dsp:cNvSpPr/>
      </dsp:nvSpPr>
      <dsp:spPr>
        <a:xfrm>
          <a:off x="0" y="34920"/>
          <a:ext cx="3688080" cy="344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 dirty="0"/>
            <a:t>На данному графике отображены 20 самых популярных</a:t>
          </a:r>
          <a:r>
            <a:rPr lang="en-US" sz="2300" b="0" i="0" kern="1200" dirty="0"/>
            <a:t> </a:t>
          </a:r>
          <a:r>
            <a:rPr lang="ru-RU" sz="2300" b="0" i="0" kern="1200" dirty="0"/>
            <a:t>фильмов.  Их суммарное кол-во просмотров составляет 33% от общего объема.  </a:t>
          </a:r>
          <a:endParaRPr lang="ru-RU" sz="2300" kern="1200" dirty="0"/>
        </a:p>
      </dsp:txBody>
      <dsp:txXfrm>
        <a:off x="168146" y="203066"/>
        <a:ext cx="3351788" cy="3108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C9FD4-C3BB-4138-BA68-C4D5A29067FF}">
      <dsp:nvSpPr>
        <dsp:cNvPr id="0" name=""/>
        <dsp:cNvSpPr/>
      </dsp:nvSpPr>
      <dsp:spPr>
        <a:xfrm>
          <a:off x="0" y="60789"/>
          <a:ext cx="3943465" cy="329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/>
            <a:t>Судя по распределению просмотров по дням недели, мы видим что наш сервис пользуется большей популярностью с пятницы по воскресенье.</a:t>
          </a:r>
          <a:endParaRPr lang="ru-RU" sz="2200" kern="1200"/>
        </a:p>
      </dsp:txBody>
      <dsp:txXfrm>
        <a:off x="160835" y="221624"/>
        <a:ext cx="3621795" cy="297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F12D5-B62E-411A-A15B-D1AE6B70E876}">
      <dsp:nvSpPr>
        <dsp:cNvPr id="0" name=""/>
        <dsp:cNvSpPr/>
      </dsp:nvSpPr>
      <dsp:spPr>
        <a:xfrm>
          <a:off x="0" y="169043"/>
          <a:ext cx="495100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1.Увеличить </a:t>
          </a:r>
          <a:r>
            <a:rPr lang="en-US" sz="2300" b="0" i="0" kern="1200"/>
            <a:t>retention </a:t>
          </a:r>
          <a:r>
            <a:rPr lang="ru-RU" sz="2300" b="0" i="0" kern="1200"/>
            <a:t>на 12%</a:t>
          </a:r>
          <a:endParaRPr lang="ru-RU" sz="2300" kern="1200"/>
        </a:p>
      </dsp:txBody>
      <dsp:txXfrm>
        <a:off x="44602" y="213645"/>
        <a:ext cx="4861797" cy="824474"/>
      </dsp:txXfrm>
    </dsp:sp>
    <dsp:sp modelId="{C454DAA7-DF33-415F-97ED-316F2DA16814}">
      <dsp:nvSpPr>
        <dsp:cNvPr id="0" name=""/>
        <dsp:cNvSpPr/>
      </dsp:nvSpPr>
      <dsp:spPr>
        <a:xfrm>
          <a:off x="0" y="1148962"/>
          <a:ext cx="495100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2.  Увеличить базовую цену подписки на 40%, до 490 руб.</a:t>
          </a:r>
          <a:endParaRPr lang="ru-RU" sz="2300" kern="1200"/>
        </a:p>
      </dsp:txBody>
      <dsp:txXfrm>
        <a:off x="44602" y="1193564"/>
        <a:ext cx="4861797" cy="824474"/>
      </dsp:txXfrm>
    </dsp:sp>
    <dsp:sp modelId="{F307DB6C-A7F3-4BD5-B266-C295D79AFF39}">
      <dsp:nvSpPr>
        <dsp:cNvPr id="0" name=""/>
        <dsp:cNvSpPr/>
      </dsp:nvSpPr>
      <dsp:spPr>
        <a:xfrm>
          <a:off x="0" y="2128880"/>
          <a:ext cx="495100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3. Уменьшить объем скидок на 12%</a:t>
          </a:r>
          <a:endParaRPr lang="ru-RU" sz="2300" kern="1200"/>
        </a:p>
      </dsp:txBody>
      <dsp:txXfrm>
        <a:off x="44602" y="2173482"/>
        <a:ext cx="4861797" cy="824474"/>
      </dsp:txXfrm>
    </dsp:sp>
    <dsp:sp modelId="{0B9D6EC4-27B2-419B-8E7D-2BD77A26A553}">
      <dsp:nvSpPr>
        <dsp:cNvPr id="0" name=""/>
        <dsp:cNvSpPr/>
      </dsp:nvSpPr>
      <dsp:spPr>
        <a:xfrm>
          <a:off x="0" y="3108799"/>
          <a:ext cx="495100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4. Уменьшить САС на 15%</a:t>
          </a:r>
          <a:endParaRPr lang="ru-RU" sz="2300" kern="1200"/>
        </a:p>
      </dsp:txBody>
      <dsp:txXfrm>
        <a:off x="44602" y="3153401"/>
        <a:ext cx="4861797" cy="824474"/>
      </dsp:txXfrm>
    </dsp:sp>
    <dsp:sp modelId="{8AB35AD0-784A-4DB4-81C7-2AE4E20CC818}">
      <dsp:nvSpPr>
        <dsp:cNvPr id="0" name=""/>
        <dsp:cNvSpPr/>
      </dsp:nvSpPr>
      <dsp:spPr>
        <a:xfrm>
          <a:off x="0" y="4088717"/>
          <a:ext cx="495100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/>
            <a:t>5. Уменьшить фиксированные затраты на 15%</a:t>
          </a:r>
          <a:endParaRPr lang="ru-RU" sz="2300" kern="1200"/>
        </a:p>
      </dsp:txBody>
      <dsp:txXfrm>
        <a:off x="44602" y="4133319"/>
        <a:ext cx="4861797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2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6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1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1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6F8CE3-829C-44E0-9205-5ECBFCCE2D7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48255A-9EF6-42F5-BA9E-606ED525A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hart" Target="../charts/chart8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hart" Target="../charts/char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44B327-4DF6-45D4-A407-BF667184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87092"/>
            <a:ext cx="8825658" cy="2677648"/>
          </a:xfrm>
          <a:noFill/>
        </p:spPr>
        <p:txBody>
          <a:bodyPr numCol="1" anchor="ctr"/>
          <a:lstStyle/>
          <a:p>
            <a:pPr algn="ctr"/>
            <a:r>
              <a:rPr lang="ru-RU" dirty="0">
                <a:effectLst>
                  <a:outerShdw blurRad="101600" dir="3120000" sx="99000" sy="99000" algn="tl">
                    <a:srgbClr val="000000">
                      <a:alpha val="43137"/>
                    </a:srgbClr>
                  </a:outerShdw>
                </a:effectLst>
              </a:rPr>
              <a:t>Юнит-экономика онлайн-кинотеатра «</a:t>
            </a:r>
            <a:r>
              <a:rPr lang="ru-RU" dirty="0" err="1">
                <a:effectLst>
                  <a:outerShdw blurRad="101600" dir="3120000" sx="99000" sy="99000" algn="tl">
                    <a:srgbClr val="000000">
                      <a:alpha val="43137"/>
                    </a:srgbClr>
                  </a:outerShdw>
                </a:effectLst>
              </a:rPr>
              <a:t>Скай-синема</a:t>
            </a:r>
            <a:r>
              <a:rPr lang="ru-RU" dirty="0">
                <a:effectLst>
                  <a:outerShdw blurRad="101600" dir="3120000" sx="99000" sy="99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140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6E31B3-E4D4-4B91-A1F4-F2AA3688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409544"/>
            <a:ext cx="4351025" cy="5798216"/>
          </a:xfrm>
        </p:spPr>
        <p:txBody>
          <a:bodyPr anchor="t"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Резюме: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выхода на 25% маржинальность необходимо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DA70C8B9-B02C-4AAF-AE22-7F1FF92FD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895604"/>
              </p:ext>
            </p:extLst>
          </p:nvPr>
        </p:nvGraphicFramePr>
        <p:xfrm>
          <a:off x="6895559" y="1209040"/>
          <a:ext cx="4951001" cy="517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F911D3E-4223-4B63-B0E2-5E03C9740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986199"/>
              </p:ext>
            </p:extLst>
          </p:nvPr>
        </p:nvGraphicFramePr>
        <p:xfrm>
          <a:off x="545354" y="2838224"/>
          <a:ext cx="5003138" cy="3241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4555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49E9E-1BDD-4666-8E53-0EC1B799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40080"/>
            <a:ext cx="8761413" cy="1259840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пользователей и интенсивность просмотров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18D10ED-669A-420C-90FE-1AE5E5AE6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3840"/>
              </p:ext>
            </p:extLst>
          </p:nvPr>
        </p:nvGraphicFramePr>
        <p:xfrm>
          <a:off x="477520" y="2346960"/>
          <a:ext cx="6651514" cy="376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146EF8D-E692-43B1-BB68-796E6267E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87483"/>
              </p:ext>
            </p:extLst>
          </p:nvPr>
        </p:nvGraphicFramePr>
        <p:xfrm>
          <a:off x="7680960" y="2346960"/>
          <a:ext cx="3373120" cy="376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DD6E6-20B5-45C1-8F1C-A728051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0F21C73-9ECE-412B-B9D3-3591976D6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01372"/>
              </p:ext>
            </p:extLst>
          </p:nvPr>
        </p:nvGraphicFramePr>
        <p:xfrm>
          <a:off x="515621" y="2644140"/>
          <a:ext cx="6657340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B7DC6E19-F259-49B3-8649-EA908299D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682074"/>
              </p:ext>
            </p:extLst>
          </p:nvPr>
        </p:nvGraphicFramePr>
        <p:xfrm>
          <a:off x="7561786" y="3216910"/>
          <a:ext cx="4053840" cy="227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16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0EE2C-EFA2-4DC3-99F1-7DCD8A79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9600"/>
            <a:ext cx="8761413" cy="1071032"/>
          </a:xfrm>
        </p:spPr>
        <p:txBody>
          <a:bodyPr/>
          <a:lstStyle/>
          <a:p>
            <a:pPr algn="ctr"/>
            <a:r>
              <a:rPr lang="ru-RU" dirty="0"/>
              <a:t>Распределение пользователей по часовым поясам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E991187-629E-404F-AB6B-FFA3F1C56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99625"/>
              </p:ext>
            </p:extLst>
          </p:nvPr>
        </p:nvGraphicFramePr>
        <p:xfrm>
          <a:off x="243841" y="2603500"/>
          <a:ext cx="7894320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5CD3EA24-DD23-4A85-AC0D-9E587A050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103741"/>
              </p:ext>
            </p:extLst>
          </p:nvPr>
        </p:nvGraphicFramePr>
        <p:xfrm>
          <a:off x="8412480" y="2346960"/>
          <a:ext cx="3606800" cy="390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CF593-F8A7-4650-A3A6-CA2676F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Популярность фильмов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A597849-1511-45FF-AA43-37E559D4C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97818"/>
              </p:ext>
            </p:extLst>
          </p:nvPr>
        </p:nvGraphicFramePr>
        <p:xfrm>
          <a:off x="8209280" y="2712720"/>
          <a:ext cx="3688080" cy="3514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9B1294D-B167-47C1-A041-25101BC38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263773"/>
              </p:ext>
            </p:extLst>
          </p:nvPr>
        </p:nvGraphicFramePr>
        <p:xfrm>
          <a:off x="485370" y="2322022"/>
          <a:ext cx="7530870" cy="439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862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D47A-898C-4CF0-8A18-A5A5C398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0308"/>
            <a:ext cx="8761413" cy="706964"/>
          </a:xfrm>
        </p:spPr>
        <p:txBody>
          <a:bodyPr/>
          <a:lstStyle/>
          <a:p>
            <a:pPr algn="ctr"/>
            <a:r>
              <a:rPr lang="ru-RU" dirty="0"/>
              <a:t>Распределение просмотров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7462D0F-3FDE-451B-B149-AB3D1BB97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46441"/>
              </p:ext>
            </p:extLst>
          </p:nvPr>
        </p:nvGraphicFramePr>
        <p:xfrm>
          <a:off x="516775" y="2336799"/>
          <a:ext cx="6767946" cy="405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AB8C81E-600E-47EC-ADAC-38518F4A2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61607"/>
              </p:ext>
            </p:extLst>
          </p:nvPr>
        </p:nvGraphicFramePr>
        <p:xfrm>
          <a:off x="7731760" y="2603500"/>
          <a:ext cx="394346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795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45A4937-827B-4705-99C9-42DFE0F1B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722046"/>
              </p:ext>
            </p:extLst>
          </p:nvPr>
        </p:nvGraphicFramePr>
        <p:xfrm>
          <a:off x="0" y="772160"/>
          <a:ext cx="8676639" cy="575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575BF71-B0D7-479E-A7E8-67B48BD0F2C0}"/>
              </a:ext>
            </a:extLst>
          </p:cNvPr>
          <p:cNvGrpSpPr/>
          <p:nvPr/>
        </p:nvGrpSpPr>
        <p:grpSpPr>
          <a:xfrm>
            <a:off x="8107680" y="1781640"/>
            <a:ext cx="4084320" cy="3511720"/>
            <a:chOff x="0" y="60789"/>
            <a:chExt cx="3943465" cy="329472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DB1A7161-50C9-44DE-B8DC-05B1607428E2}"/>
                </a:ext>
              </a:extLst>
            </p:cNvPr>
            <p:cNvSpPr/>
            <p:nvPr/>
          </p:nvSpPr>
          <p:spPr>
            <a:xfrm>
              <a:off x="0" y="60789"/>
              <a:ext cx="3943465" cy="3294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рямоугольник: скругленные углы 4">
              <a:extLst>
                <a:ext uri="{FF2B5EF4-FFF2-40B4-BE49-F238E27FC236}">
                  <a16:creationId xmlns:a16="http://schemas.microsoft.com/office/drawing/2014/main" id="{8D1A1941-CA1C-43BF-835F-571DC14D8871}"/>
                </a:ext>
              </a:extLst>
            </p:cNvPr>
            <p:cNvSpPr txBox="1"/>
            <p:nvPr/>
          </p:nvSpPr>
          <p:spPr>
            <a:xfrm>
              <a:off x="160835" y="221624"/>
              <a:ext cx="3621795" cy="291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b="0" i="0" kern="1200" dirty="0"/>
                <a:t>Если анализировать просмотры по времени суток, то наш сервис пользуется популярностью с 14 до 24 часов, как в выходные так и в будние. Однако активность в эти часы по будням значительно больше.</a:t>
              </a:r>
              <a:endParaRPr lang="ru-RU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2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BC563-B23E-4716-8A58-C911D635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8160"/>
            <a:ext cx="8761413" cy="1162472"/>
          </a:xfrm>
        </p:spPr>
        <p:txBody>
          <a:bodyPr/>
          <a:lstStyle/>
          <a:p>
            <a:pPr algn="ctr"/>
            <a:r>
              <a:rPr lang="ru-RU" dirty="0"/>
              <a:t>Текущие показатели Юнит-экономики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23DA06D-DD03-4C06-9113-6FE5157F1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80895"/>
              </p:ext>
            </p:extLst>
          </p:nvPr>
        </p:nvGraphicFramePr>
        <p:xfrm>
          <a:off x="508000" y="2070076"/>
          <a:ext cx="3688080" cy="438169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318853">
                  <a:extLst>
                    <a:ext uri="{9D8B030D-6E8A-4147-A177-3AD203B41FA5}">
                      <a16:colId xmlns:a16="http://schemas.microsoft.com/office/drawing/2014/main" val="2216278811"/>
                    </a:ext>
                  </a:extLst>
                </a:gridCol>
                <a:gridCol w="1369227">
                  <a:extLst>
                    <a:ext uri="{9D8B030D-6E8A-4147-A177-3AD203B41FA5}">
                      <a16:colId xmlns:a16="http://schemas.microsoft.com/office/drawing/2014/main" val="3748035281"/>
                    </a:ext>
                  </a:extLst>
                </a:gridCol>
              </a:tblGrid>
              <a:tr h="22107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AS-IS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749136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Retention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80,60%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55945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5,15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201020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40543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Цена базовая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    350,00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6865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Цена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юнита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    317,36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61087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Объём скидок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9,33%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06426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43993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LTR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1 635,57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83337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2 254,52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82054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861071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CAC </a:t>
                      </a:r>
                      <a:r>
                        <a:rPr lang="ru-RU" sz="1400" u="none" strike="noStrike" dirty="0">
                          <a:effectLst/>
                        </a:rPr>
                        <a:t>на юнит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137,84%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08526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Fixed Costs </a:t>
                      </a:r>
                      <a:r>
                        <a:rPr lang="ru-RU" sz="1400" u="none" strike="noStrike" dirty="0">
                          <a:effectLst/>
                        </a:rPr>
                        <a:t>на юнит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55,91%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0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Fixed Costs </a:t>
                      </a:r>
                      <a:r>
                        <a:rPr lang="ru-RU" sz="1400" u="none" strike="noStrike" dirty="0">
                          <a:effectLst/>
                        </a:rPr>
                        <a:t>в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    177,43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80895"/>
                  </a:ext>
                </a:extLst>
              </a:tr>
              <a:tr h="22107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Маржинальность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-93,75%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13935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6462B55-6CAE-403D-988B-34586892EF2F}"/>
              </a:ext>
            </a:extLst>
          </p:cNvPr>
          <p:cNvGrpSpPr/>
          <p:nvPr/>
        </p:nvGrpSpPr>
        <p:grpSpPr>
          <a:xfrm>
            <a:off x="5196593" y="4829298"/>
            <a:ext cx="6426995" cy="1774156"/>
            <a:chOff x="0" y="107590"/>
            <a:chExt cx="3497350" cy="3201119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5AD08C91-7EF8-4DC0-8BC1-5D44267B7AC7}"/>
                </a:ext>
              </a:extLst>
            </p:cNvPr>
            <p:cNvSpPr/>
            <p:nvPr/>
          </p:nvSpPr>
          <p:spPr>
            <a:xfrm>
              <a:off x="0" y="107590"/>
              <a:ext cx="3497350" cy="32011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Прямоугольник: скругленные углы 4">
              <a:extLst>
                <a:ext uri="{FF2B5EF4-FFF2-40B4-BE49-F238E27FC236}">
                  <a16:creationId xmlns:a16="http://schemas.microsoft.com/office/drawing/2014/main" id="{F16F0804-FF86-4778-96C7-997F93934007}"/>
                </a:ext>
              </a:extLst>
            </p:cNvPr>
            <p:cNvSpPr txBox="1"/>
            <p:nvPr/>
          </p:nvSpPr>
          <p:spPr>
            <a:xfrm>
              <a:off x="156266" y="1044618"/>
              <a:ext cx="3184818" cy="181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b="0" i="0" kern="1200" dirty="0"/>
                <a:t>Согласно текущим данным:</a:t>
              </a:r>
            </a:p>
            <a:p>
              <a:pPr marL="457200" lvl="0" indent="-4572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arenR"/>
              </a:pPr>
              <a:r>
                <a:rPr lang="ru-RU" dirty="0"/>
                <a:t>Средний </a:t>
              </a:r>
              <a:r>
                <a:rPr lang="en-US" dirty="0"/>
                <a:t>Retention – 80,6%</a:t>
              </a:r>
              <a:endParaRPr lang="ru-RU" dirty="0"/>
            </a:p>
            <a:p>
              <a:pPr marL="457200" lvl="0" indent="-4572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arenR"/>
              </a:pPr>
              <a:r>
                <a:rPr lang="ru-RU" dirty="0"/>
                <a:t>САС на юнит – 137,84%</a:t>
              </a:r>
            </a:p>
            <a:p>
              <a:pPr marL="457200" lvl="0" indent="-4572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arenR"/>
              </a:pPr>
              <a:r>
                <a:rPr lang="ru-RU" dirty="0"/>
                <a:t>Маржинальность отрицательная: </a:t>
              </a:r>
              <a:r>
                <a:rPr lang="ru-RU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-93,75%</a:t>
              </a:r>
              <a:endPara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457200" lvl="0" indent="-4572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arenR"/>
              </a:pPr>
              <a:endParaRPr lang="ru-RU" kern="1200" dirty="0"/>
            </a:p>
          </p:txBody>
        </p:sp>
      </p:grp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19DCC04-94DD-4305-B02A-15B2A4439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160740"/>
              </p:ext>
            </p:extLst>
          </p:nvPr>
        </p:nvGraphicFramePr>
        <p:xfrm>
          <a:off x="5196594" y="2070076"/>
          <a:ext cx="6255208" cy="275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02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78636D7-B616-42A5-8386-CA78AC7C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8800"/>
            <a:ext cx="9198086" cy="1121832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Расчеты по выходу на маржинальность 25%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C65B56A6-595D-4A9B-82BC-C859BF34D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87255"/>
              </p:ext>
            </p:extLst>
          </p:nvPr>
        </p:nvGraphicFramePr>
        <p:xfrm>
          <a:off x="1154954" y="1998345"/>
          <a:ext cx="9035526" cy="444817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488952">
                  <a:extLst>
                    <a:ext uri="{9D8B030D-6E8A-4147-A177-3AD203B41FA5}">
                      <a16:colId xmlns:a16="http://schemas.microsoft.com/office/drawing/2014/main" val="731468376"/>
                    </a:ext>
                  </a:extLst>
                </a:gridCol>
                <a:gridCol w="2426206">
                  <a:extLst>
                    <a:ext uri="{9D8B030D-6E8A-4147-A177-3AD203B41FA5}">
                      <a16:colId xmlns:a16="http://schemas.microsoft.com/office/drawing/2014/main" val="2974712171"/>
                    </a:ext>
                  </a:extLst>
                </a:gridCol>
                <a:gridCol w="2413919">
                  <a:extLst>
                    <a:ext uri="{9D8B030D-6E8A-4147-A177-3AD203B41FA5}">
                      <a16:colId xmlns:a16="http://schemas.microsoft.com/office/drawing/2014/main" val="1323711151"/>
                    </a:ext>
                  </a:extLst>
                </a:gridCol>
                <a:gridCol w="1706449">
                  <a:extLst>
                    <a:ext uri="{9D8B030D-6E8A-4147-A177-3AD203B41FA5}">
                      <a16:colId xmlns:a16="http://schemas.microsoft.com/office/drawing/2014/main" val="218633092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AS-IS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% изменения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TO-BE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3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Retention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80,60%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90,27%</a:t>
                      </a:r>
                      <a:endParaRPr lang="ru-RU" sz="1400" b="1" i="0" u="none" strike="noStrik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578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5,15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10,28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60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23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Price_</a:t>
                      </a:r>
                      <a:r>
                        <a:rPr lang="ru-RU" sz="1400" u="none" strike="noStrike">
                          <a:effectLst/>
                        </a:rPr>
                        <a:t>базовая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                              350,00 ₽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        </a:t>
                      </a:r>
                      <a:r>
                        <a:rPr lang="ru-RU" sz="1400" b="1" u="none" strike="noStrik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490,00 ₽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717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Price </a:t>
                      </a:r>
                      <a:r>
                        <a:rPr lang="ru-RU" sz="1400" u="none" strike="noStrike">
                          <a:effectLst/>
                        </a:rPr>
                        <a:t>юнита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                              317,36 ₽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                              449,78 ₽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397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Объём скидок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9,33%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-12%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8,21%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36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04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LTR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1635,57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                           4621,74 ₽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11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2254,52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-15%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                            1916,34 ₽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2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12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CAC </a:t>
                      </a:r>
                      <a:r>
                        <a:rPr lang="ru-RU" sz="1400" u="none" strike="noStrike">
                          <a:effectLst/>
                        </a:rPr>
                        <a:t>на юнит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137,84%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41,46%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7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Fixed Costs </a:t>
                      </a:r>
                      <a:r>
                        <a:rPr lang="ru-RU" sz="1400" u="none" strike="noStrike">
                          <a:effectLst/>
                        </a:rPr>
                        <a:t>на юнит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55,91%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33,53%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185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Fixed Costs </a:t>
                      </a:r>
                      <a:r>
                        <a:rPr lang="ru-RU" sz="1400" u="none" strike="noStrike">
                          <a:effectLst/>
                        </a:rPr>
                        <a:t>в руб.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                              177,43 ₽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-15%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                                  150,82 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8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Маржинальность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-93,75%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u="none" strike="noStrike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25,01%</a:t>
                      </a:r>
                      <a:endParaRPr lang="ru-RU" sz="1400" b="1" i="0" u="none" strike="noStrik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08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7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477</Words>
  <Application>Microsoft Office PowerPoint</Application>
  <PresentationFormat>Широкоэкранный</PresentationFormat>
  <Paragraphs>127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Совет директоров</vt:lpstr>
      <vt:lpstr>Юнит-экономика онлайн-кинотеатра «Скай-синема»</vt:lpstr>
      <vt:lpstr>Количество пользователей и интенсивность просмотров</vt:lpstr>
      <vt:lpstr>Пользовательский Retention</vt:lpstr>
      <vt:lpstr>Распределение пользователей по часовым поясам</vt:lpstr>
      <vt:lpstr>Популярность фильмов</vt:lpstr>
      <vt:lpstr>Распределение просмотров</vt:lpstr>
      <vt:lpstr>Презентация PowerPoint</vt:lpstr>
      <vt:lpstr>Текущие показатели Юнит-экономики</vt:lpstr>
      <vt:lpstr>Расчеты по выходу на маржинальность 25%</vt:lpstr>
      <vt:lpstr>Резюме: для выхода на 25% маржинальность необходимо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Юнит-экономика онлайн-кинотеатра «Скай-синема»</dc:title>
  <dc:creator>Oleg</dc:creator>
  <cp:lastModifiedBy>Oleg</cp:lastModifiedBy>
  <cp:revision>2</cp:revision>
  <dcterms:created xsi:type="dcterms:W3CDTF">2022-10-07T19:01:14Z</dcterms:created>
  <dcterms:modified xsi:type="dcterms:W3CDTF">2022-10-07T20:44:58Z</dcterms:modified>
</cp:coreProperties>
</file>