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0" r:id="rId1"/>
  </p:sldMasterIdLst>
  <p:notesMasterIdLst>
    <p:notesMasterId r:id="rId22"/>
  </p:notesMasterIdLst>
  <p:handoutMasterIdLst>
    <p:handoutMasterId r:id="rId23"/>
  </p:handoutMasterIdLst>
  <p:sldIdLst>
    <p:sldId id="256" r:id="rId2"/>
    <p:sldId id="257" r:id="rId3"/>
    <p:sldId id="263" r:id="rId4"/>
    <p:sldId id="259" r:id="rId5"/>
    <p:sldId id="258" r:id="rId6"/>
    <p:sldId id="260" r:id="rId7"/>
    <p:sldId id="261" r:id="rId8"/>
    <p:sldId id="269" r:id="rId9"/>
    <p:sldId id="264" r:id="rId10"/>
    <p:sldId id="275" r:id="rId11"/>
    <p:sldId id="266" r:id="rId12"/>
    <p:sldId id="265" r:id="rId13"/>
    <p:sldId id="276" r:id="rId14"/>
    <p:sldId id="270" r:id="rId15"/>
    <p:sldId id="267" r:id="rId16"/>
    <p:sldId id="262" r:id="rId17"/>
    <p:sldId id="274" r:id="rId18"/>
    <p:sldId id="278" r:id="rId19"/>
    <p:sldId id="277"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AD6C"/>
    <a:srgbClr val="4AD0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7"/>
    <p:restoredTop sz="76241"/>
  </p:normalViewPr>
  <p:slideViewPr>
    <p:cSldViewPr snapToGrid="0" snapToObjects="1">
      <p:cViewPr varScale="1">
        <p:scale>
          <a:sx n="171" d="100"/>
          <a:sy n="171" d="100"/>
        </p:scale>
        <p:origin x="2920" y="176"/>
      </p:cViewPr>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124" d="100"/>
          <a:sy n="124" d="100"/>
        </p:scale>
        <p:origin x="449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E874E7-D27E-714A-8FC6-83934264D60C}" type="doc">
      <dgm:prSet loTypeId="urn:microsoft.com/office/officeart/2005/8/layout/process1" loCatId="" qsTypeId="urn:microsoft.com/office/officeart/2005/8/quickstyle/simple1" qsCatId="simple" csTypeId="urn:microsoft.com/office/officeart/2005/8/colors/accent1_2" csCatId="accent1" phldr="1"/>
      <dgm:spPr/>
    </dgm:pt>
    <dgm:pt modelId="{CA7ADCBE-739E-6A49-8570-309A3D42BC2A}">
      <dgm:prSet phldrT="[Text]"/>
      <dgm:spPr/>
      <dgm:t>
        <a:bodyPr/>
        <a:lstStyle/>
        <a:p>
          <a:r>
            <a:rPr lang="en-GB">
              <a:latin typeface="Courier New" panose="02070309020205020404" pitchFamily="49" charset="0"/>
              <a:cs typeface="Courier New" panose="02070309020205020404" pitchFamily="49" charset="0"/>
            </a:rPr>
            <a:t>Strong</a:t>
          </a:r>
        </a:p>
      </dgm:t>
    </dgm:pt>
    <dgm:pt modelId="{1BFED802-D637-CE42-BA29-A1A009C5BCED}" type="parTrans" cxnId="{9CA4B6C2-38F2-654B-9A14-D4EA6B56E382}">
      <dgm:prSet/>
      <dgm:spPr/>
      <dgm:t>
        <a:bodyPr/>
        <a:lstStyle/>
        <a:p>
          <a:endParaRPr lang="en-GB">
            <a:latin typeface="Courier New" panose="02070309020205020404" pitchFamily="49" charset="0"/>
            <a:cs typeface="Courier New" panose="02070309020205020404" pitchFamily="49" charset="0"/>
          </a:endParaRPr>
        </a:p>
      </dgm:t>
    </dgm:pt>
    <dgm:pt modelId="{5551BBFC-DB51-6E40-AF33-B31137B94440}" type="sibTrans" cxnId="{9CA4B6C2-38F2-654B-9A14-D4EA6B56E382}">
      <dgm:prSet/>
      <dgm:spPr>
        <a:solidFill>
          <a:schemeClr val="accent1"/>
        </a:solidFill>
      </dgm:spPr>
      <dgm:t>
        <a:bodyPr/>
        <a:lstStyle/>
        <a:p>
          <a:endParaRPr lang="en-GB">
            <a:latin typeface="Courier New" panose="02070309020205020404" pitchFamily="49" charset="0"/>
            <a:cs typeface="Courier New" panose="02070309020205020404" pitchFamily="49" charset="0"/>
          </a:endParaRPr>
        </a:p>
      </dgm:t>
    </dgm:pt>
    <dgm:pt modelId="{AE1F77FB-FC0F-CE49-BBD4-85EB0DA3B3A1}">
      <dgm:prSet phldrT="[Text]"/>
      <dgm:spPr>
        <a:solidFill>
          <a:schemeClr val="accent5"/>
        </a:solidFill>
      </dgm:spPr>
      <dgm:t>
        <a:bodyPr/>
        <a:lstStyle/>
        <a:p>
          <a:r>
            <a:rPr lang="en-GB" b="0" i="0">
              <a:latin typeface="Courier New" panose="02070309020205020404" pitchFamily="49" charset="0"/>
              <a:cs typeface="Courier New" panose="02070309020205020404" pitchFamily="49" charset="0"/>
            </a:rPr>
            <a:t>Bounded staleness</a:t>
          </a:r>
          <a:endParaRPr lang="en-GB" b="0">
            <a:latin typeface="Courier New" panose="02070309020205020404" pitchFamily="49" charset="0"/>
            <a:cs typeface="Courier New" panose="02070309020205020404" pitchFamily="49" charset="0"/>
          </a:endParaRPr>
        </a:p>
      </dgm:t>
    </dgm:pt>
    <dgm:pt modelId="{CBA76512-19C2-BE4E-A134-0A5E05D45AFC}" type="parTrans" cxnId="{80A3F33B-20C3-B04C-8C7A-2C7EEB1F809D}">
      <dgm:prSet/>
      <dgm:spPr/>
      <dgm:t>
        <a:bodyPr/>
        <a:lstStyle/>
        <a:p>
          <a:endParaRPr lang="en-GB">
            <a:latin typeface="Courier New" panose="02070309020205020404" pitchFamily="49" charset="0"/>
            <a:cs typeface="Courier New" panose="02070309020205020404" pitchFamily="49" charset="0"/>
          </a:endParaRPr>
        </a:p>
      </dgm:t>
    </dgm:pt>
    <dgm:pt modelId="{2B4471B4-3756-2C41-AC4D-80008A78F891}" type="sibTrans" cxnId="{80A3F33B-20C3-B04C-8C7A-2C7EEB1F809D}">
      <dgm:prSet/>
      <dgm:spPr>
        <a:solidFill>
          <a:schemeClr val="accent5"/>
        </a:solidFill>
      </dgm:spPr>
      <dgm:t>
        <a:bodyPr/>
        <a:lstStyle/>
        <a:p>
          <a:endParaRPr lang="en-GB">
            <a:latin typeface="Courier New" panose="02070309020205020404" pitchFamily="49" charset="0"/>
            <a:cs typeface="Courier New" panose="02070309020205020404" pitchFamily="49" charset="0"/>
          </a:endParaRPr>
        </a:p>
      </dgm:t>
    </dgm:pt>
    <dgm:pt modelId="{BE4B4DFF-7DC1-9149-B520-33F74B94F30F}">
      <dgm:prSet phldrT="[Text]"/>
      <dgm:spPr>
        <a:solidFill>
          <a:srgbClr val="4AD0B9"/>
        </a:solidFill>
      </dgm:spPr>
      <dgm:t>
        <a:bodyPr/>
        <a:lstStyle/>
        <a:p>
          <a:r>
            <a:rPr lang="en-GB">
              <a:latin typeface="Courier New" panose="02070309020205020404" pitchFamily="49" charset="0"/>
              <a:cs typeface="Courier New" panose="02070309020205020404" pitchFamily="49" charset="0"/>
            </a:rPr>
            <a:t>Session</a:t>
          </a:r>
        </a:p>
      </dgm:t>
    </dgm:pt>
    <dgm:pt modelId="{DC4EC002-4A1B-404E-A108-4563657D399F}" type="parTrans" cxnId="{B637144F-3FC9-F54C-AAA6-85F71F55D155}">
      <dgm:prSet/>
      <dgm:spPr/>
      <dgm:t>
        <a:bodyPr/>
        <a:lstStyle/>
        <a:p>
          <a:endParaRPr lang="en-GB">
            <a:latin typeface="Courier New" panose="02070309020205020404" pitchFamily="49" charset="0"/>
            <a:cs typeface="Courier New" panose="02070309020205020404" pitchFamily="49" charset="0"/>
          </a:endParaRPr>
        </a:p>
      </dgm:t>
    </dgm:pt>
    <dgm:pt modelId="{9EE5F4E4-0C81-1546-B6D2-047298ED287F}" type="sibTrans" cxnId="{B637144F-3FC9-F54C-AAA6-85F71F55D155}">
      <dgm:prSet/>
      <dgm:spPr>
        <a:solidFill>
          <a:srgbClr val="4AD0B9"/>
        </a:solidFill>
      </dgm:spPr>
      <dgm:t>
        <a:bodyPr/>
        <a:lstStyle/>
        <a:p>
          <a:endParaRPr lang="en-GB">
            <a:latin typeface="Courier New" panose="02070309020205020404" pitchFamily="49" charset="0"/>
            <a:cs typeface="Courier New" panose="02070309020205020404" pitchFamily="49" charset="0"/>
          </a:endParaRPr>
        </a:p>
      </dgm:t>
    </dgm:pt>
    <dgm:pt modelId="{07680FC4-77EB-0C4D-AE85-10AE6856942A}">
      <dgm:prSet/>
      <dgm:spPr>
        <a:solidFill>
          <a:srgbClr val="49AD6C"/>
        </a:solidFill>
      </dgm:spPr>
      <dgm:t>
        <a:bodyPr/>
        <a:lstStyle/>
        <a:p>
          <a:r>
            <a:rPr lang="en-GB">
              <a:latin typeface="Courier New" panose="02070309020205020404" pitchFamily="49" charset="0"/>
              <a:cs typeface="Courier New" panose="02070309020205020404" pitchFamily="49" charset="0"/>
            </a:rPr>
            <a:t>Consistent prefix</a:t>
          </a:r>
        </a:p>
      </dgm:t>
    </dgm:pt>
    <dgm:pt modelId="{A10E7FCA-2B58-544D-BBF7-6E01E0560238}" type="parTrans" cxnId="{199ED5B5-E82A-DD48-A104-32AB406D4C48}">
      <dgm:prSet/>
      <dgm:spPr/>
      <dgm:t>
        <a:bodyPr/>
        <a:lstStyle/>
        <a:p>
          <a:endParaRPr lang="en-GB">
            <a:latin typeface="Courier New" panose="02070309020205020404" pitchFamily="49" charset="0"/>
            <a:cs typeface="Courier New" panose="02070309020205020404" pitchFamily="49" charset="0"/>
          </a:endParaRPr>
        </a:p>
      </dgm:t>
    </dgm:pt>
    <dgm:pt modelId="{E19A48A5-97CE-3146-BDCE-91DBB5367578}" type="sibTrans" cxnId="{199ED5B5-E82A-DD48-A104-32AB406D4C48}">
      <dgm:prSet/>
      <dgm:spPr>
        <a:solidFill>
          <a:srgbClr val="49AD6C"/>
        </a:solidFill>
      </dgm:spPr>
      <dgm:t>
        <a:bodyPr/>
        <a:lstStyle/>
        <a:p>
          <a:endParaRPr lang="en-GB">
            <a:latin typeface="Courier New" panose="02070309020205020404" pitchFamily="49" charset="0"/>
            <a:cs typeface="Courier New" panose="02070309020205020404" pitchFamily="49" charset="0"/>
          </a:endParaRPr>
        </a:p>
      </dgm:t>
    </dgm:pt>
    <dgm:pt modelId="{4E3D94E7-0BCB-474B-B5E3-FC6021BBF62E}">
      <dgm:prSet/>
      <dgm:spPr>
        <a:solidFill>
          <a:schemeClr val="accent6"/>
        </a:solidFill>
      </dgm:spPr>
      <dgm:t>
        <a:bodyPr/>
        <a:lstStyle/>
        <a:p>
          <a:r>
            <a:rPr lang="en-GB">
              <a:latin typeface="Courier New" panose="02070309020205020404" pitchFamily="49" charset="0"/>
              <a:cs typeface="Courier New" panose="02070309020205020404" pitchFamily="49" charset="0"/>
            </a:rPr>
            <a:t>Eventual</a:t>
          </a:r>
        </a:p>
      </dgm:t>
    </dgm:pt>
    <dgm:pt modelId="{0922EC0A-74AF-1240-B2EF-1015AF269B74}" type="parTrans" cxnId="{C0A797A7-60EB-B844-9E20-63567E3E1C74}">
      <dgm:prSet/>
      <dgm:spPr/>
      <dgm:t>
        <a:bodyPr/>
        <a:lstStyle/>
        <a:p>
          <a:endParaRPr lang="en-GB">
            <a:latin typeface="Courier New" panose="02070309020205020404" pitchFamily="49" charset="0"/>
            <a:cs typeface="Courier New" panose="02070309020205020404" pitchFamily="49" charset="0"/>
          </a:endParaRPr>
        </a:p>
      </dgm:t>
    </dgm:pt>
    <dgm:pt modelId="{26065D4B-9466-4042-9FD2-542315588A17}" type="sibTrans" cxnId="{C0A797A7-60EB-B844-9E20-63567E3E1C74}">
      <dgm:prSet/>
      <dgm:spPr/>
      <dgm:t>
        <a:bodyPr/>
        <a:lstStyle/>
        <a:p>
          <a:endParaRPr lang="en-GB">
            <a:latin typeface="Courier New" panose="02070309020205020404" pitchFamily="49" charset="0"/>
            <a:cs typeface="Courier New" panose="02070309020205020404" pitchFamily="49" charset="0"/>
          </a:endParaRPr>
        </a:p>
      </dgm:t>
    </dgm:pt>
    <dgm:pt modelId="{7E0B7B7D-85EE-C841-A4B6-2F1B5A786557}" type="pres">
      <dgm:prSet presAssocID="{4CE874E7-D27E-714A-8FC6-83934264D60C}" presName="Name0" presStyleCnt="0">
        <dgm:presLayoutVars>
          <dgm:dir/>
          <dgm:resizeHandles val="exact"/>
        </dgm:presLayoutVars>
      </dgm:prSet>
      <dgm:spPr/>
    </dgm:pt>
    <dgm:pt modelId="{F835490C-BD99-234F-B3BF-6474CC5B86D0}" type="pres">
      <dgm:prSet presAssocID="{CA7ADCBE-739E-6A49-8570-309A3D42BC2A}" presName="node" presStyleLbl="node1" presStyleIdx="0" presStyleCnt="5">
        <dgm:presLayoutVars>
          <dgm:bulletEnabled val="1"/>
        </dgm:presLayoutVars>
      </dgm:prSet>
      <dgm:spPr/>
    </dgm:pt>
    <dgm:pt modelId="{B4C82318-29E4-3246-9407-48C1F5599A42}" type="pres">
      <dgm:prSet presAssocID="{5551BBFC-DB51-6E40-AF33-B31137B94440}" presName="sibTrans" presStyleLbl="sibTrans2D1" presStyleIdx="0" presStyleCnt="4"/>
      <dgm:spPr/>
    </dgm:pt>
    <dgm:pt modelId="{15DD28DD-88B5-DB45-AB04-75BB5F925A06}" type="pres">
      <dgm:prSet presAssocID="{5551BBFC-DB51-6E40-AF33-B31137B94440}" presName="connectorText" presStyleLbl="sibTrans2D1" presStyleIdx="0" presStyleCnt="4"/>
      <dgm:spPr/>
    </dgm:pt>
    <dgm:pt modelId="{DD334510-6779-5F4E-98E5-B7B5CAECD2B8}" type="pres">
      <dgm:prSet presAssocID="{AE1F77FB-FC0F-CE49-BBD4-85EB0DA3B3A1}" presName="node" presStyleLbl="node1" presStyleIdx="1" presStyleCnt="5">
        <dgm:presLayoutVars>
          <dgm:bulletEnabled val="1"/>
        </dgm:presLayoutVars>
      </dgm:prSet>
      <dgm:spPr/>
    </dgm:pt>
    <dgm:pt modelId="{97307CCB-B302-FD46-8F3F-BD96CA3AF5E5}" type="pres">
      <dgm:prSet presAssocID="{2B4471B4-3756-2C41-AC4D-80008A78F891}" presName="sibTrans" presStyleLbl="sibTrans2D1" presStyleIdx="1" presStyleCnt="4"/>
      <dgm:spPr/>
    </dgm:pt>
    <dgm:pt modelId="{6E534A4F-1BD1-5E45-A383-BC8656C32F46}" type="pres">
      <dgm:prSet presAssocID="{2B4471B4-3756-2C41-AC4D-80008A78F891}" presName="connectorText" presStyleLbl="sibTrans2D1" presStyleIdx="1" presStyleCnt="4"/>
      <dgm:spPr/>
    </dgm:pt>
    <dgm:pt modelId="{3BB45421-DCD5-F544-B86F-7FB9B58D4133}" type="pres">
      <dgm:prSet presAssocID="{BE4B4DFF-7DC1-9149-B520-33F74B94F30F}" presName="node" presStyleLbl="node1" presStyleIdx="2" presStyleCnt="5">
        <dgm:presLayoutVars>
          <dgm:bulletEnabled val="1"/>
        </dgm:presLayoutVars>
      </dgm:prSet>
      <dgm:spPr/>
    </dgm:pt>
    <dgm:pt modelId="{6CAA3F3D-7865-604D-B2E0-03DE3C0992A8}" type="pres">
      <dgm:prSet presAssocID="{9EE5F4E4-0C81-1546-B6D2-047298ED287F}" presName="sibTrans" presStyleLbl="sibTrans2D1" presStyleIdx="2" presStyleCnt="4"/>
      <dgm:spPr/>
    </dgm:pt>
    <dgm:pt modelId="{C1447825-DACE-824A-8BFA-1A180251195B}" type="pres">
      <dgm:prSet presAssocID="{9EE5F4E4-0C81-1546-B6D2-047298ED287F}" presName="connectorText" presStyleLbl="sibTrans2D1" presStyleIdx="2" presStyleCnt="4"/>
      <dgm:spPr/>
    </dgm:pt>
    <dgm:pt modelId="{67438428-97EF-494C-8643-3726345A0C2A}" type="pres">
      <dgm:prSet presAssocID="{07680FC4-77EB-0C4D-AE85-10AE6856942A}" presName="node" presStyleLbl="node1" presStyleIdx="3" presStyleCnt="5">
        <dgm:presLayoutVars>
          <dgm:bulletEnabled val="1"/>
        </dgm:presLayoutVars>
      </dgm:prSet>
      <dgm:spPr/>
    </dgm:pt>
    <dgm:pt modelId="{569B2262-EC59-DD4F-8771-DAC158DE9B97}" type="pres">
      <dgm:prSet presAssocID="{E19A48A5-97CE-3146-BDCE-91DBB5367578}" presName="sibTrans" presStyleLbl="sibTrans2D1" presStyleIdx="3" presStyleCnt="4"/>
      <dgm:spPr/>
    </dgm:pt>
    <dgm:pt modelId="{DCBBEB4C-9BE1-B94D-B40A-B84574A74757}" type="pres">
      <dgm:prSet presAssocID="{E19A48A5-97CE-3146-BDCE-91DBB5367578}" presName="connectorText" presStyleLbl="sibTrans2D1" presStyleIdx="3" presStyleCnt="4"/>
      <dgm:spPr/>
    </dgm:pt>
    <dgm:pt modelId="{FFAD5A21-AADA-E442-AB86-4CE9623371D6}" type="pres">
      <dgm:prSet presAssocID="{4E3D94E7-0BCB-474B-B5E3-FC6021BBF62E}" presName="node" presStyleLbl="node1" presStyleIdx="4" presStyleCnt="5">
        <dgm:presLayoutVars>
          <dgm:bulletEnabled val="1"/>
        </dgm:presLayoutVars>
      </dgm:prSet>
      <dgm:spPr/>
    </dgm:pt>
  </dgm:ptLst>
  <dgm:cxnLst>
    <dgm:cxn modelId="{EC784C29-C7AF-FB45-B495-DC992130225B}" type="presOf" srcId="{BE4B4DFF-7DC1-9149-B520-33F74B94F30F}" destId="{3BB45421-DCD5-F544-B86F-7FB9B58D4133}" srcOrd="0" destOrd="0" presId="urn:microsoft.com/office/officeart/2005/8/layout/process1"/>
    <dgm:cxn modelId="{80A3F33B-20C3-B04C-8C7A-2C7EEB1F809D}" srcId="{4CE874E7-D27E-714A-8FC6-83934264D60C}" destId="{AE1F77FB-FC0F-CE49-BBD4-85EB0DA3B3A1}" srcOrd="1" destOrd="0" parTransId="{CBA76512-19C2-BE4E-A134-0A5E05D45AFC}" sibTransId="{2B4471B4-3756-2C41-AC4D-80008A78F891}"/>
    <dgm:cxn modelId="{02E82C3E-3940-4B40-9E93-888378545576}" type="presOf" srcId="{4E3D94E7-0BCB-474B-B5E3-FC6021BBF62E}" destId="{FFAD5A21-AADA-E442-AB86-4CE9623371D6}" srcOrd="0" destOrd="0" presId="urn:microsoft.com/office/officeart/2005/8/layout/process1"/>
    <dgm:cxn modelId="{37887248-0C5F-E442-BEC2-5AA557EC1616}" type="presOf" srcId="{5551BBFC-DB51-6E40-AF33-B31137B94440}" destId="{B4C82318-29E4-3246-9407-48C1F5599A42}" srcOrd="0" destOrd="0" presId="urn:microsoft.com/office/officeart/2005/8/layout/process1"/>
    <dgm:cxn modelId="{B637144F-3FC9-F54C-AAA6-85F71F55D155}" srcId="{4CE874E7-D27E-714A-8FC6-83934264D60C}" destId="{BE4B4DFF-7DC1-9149-B520-33F74B94F30F}" srcOrd="2" destOrd="0" parTransId="{DC4EC002-4A1B-404E-A108-4563657D399F}" sibTransId="{9EE5F4E4-0C81-1546-B6D2-047298ED287F}"/>
    <dgm:cxn modelId="{14CB7B54-7E78-F34E-A515-6244E3E13218}" type="presOf" srcId="{07680FC4-77EB-0C4D-AE85-10AE6856942A}" destId="{67438428-97EF-494C-8643-3726345A0C2A}" srcOrd="0" destOrd="0" presId="urn:microsoft.com/office/officeart/2005/8/layout/process1"/>
    <dgm:cxn modelId="{F8047D8A-9493-274B-B384-84D0F5357359}" type="presOf" srcId="{AE1F77FB-FC0F-CE49-BBD4-85EB0DA3B3A1}" destId="{DD334510-6779-5F4E-98E5-B7B5CAECD2B8}" srcOrd="0" destOrd="0" presId="urn:microsoft.com/office/officeart/2005/8/layout/process1"/>
    <dgm:cxn modelId="{C627AA9A-35C4-014C-85AD-38B2DAB64B66}" type="presOf" srcId="{CA7ADCBE-739E-6A49-8570-309A3D42BC2A}" destId="{F835490C-BD99-234F-B3BF-6474CC5B86D0}" srcOrd="0" destOrd="0" presId="urn:microsoft.com/office/officeart/2005/8/layout/process1"/>
    <dgm:cxn modelId="{3B52E99E-31ED-304C-B378-99AF1D8AB263}" type="presOf" srcId="{5551BBFC-DB51-6E40-AF33-B31137B94440}" destId="{15DD28DD-88B5-DB45-AB04-75BB5F925A06}" srcOrd="1" destOrd="0" presId="urn:microsoft.com/office/officeart/2005/8/layout/process1"/>
    <dgm:cxn modelId="{C0A797A7-60EB-B844-9E20-63567E3E1C74}" srcId="{4CE874E7-D27E-714A-8FC6-83934264D60C}" destId="{4E3D94E7-0BCB-474B-B5E3-FC6021BBF62E}" srcOrd="4" destOrd="0" parTransId="{0922EC0A-74AF-1240-B2EF-1015AF269B74}" sibTransId="{26065D4B-9466-4042-9FD2-542315588A17}"/>
    <dgm:cxn modelId="{9E9935AB-5477-CA40-A6EC-C988CE80128F}" type="presOf" srcId="{9EE5F4E4-0C81-1546-B6D2-047298ED287F}" destId="{6CAA3F3D-7865-604D-B2E0-03DE3C0992A8}" srcOrd="0" destOrd="0" presId="urn:microsoft.com/office/officeart/2005/8/layout/process1"/>
    <dgm:cxn modelId="{199ED5B5-E82A-DD48-A104-32AB406D4C48}" srcId="{4CE874E7-D27E-714A-8FC6-83934264D60C}" destId="{07680FC4-77EB-0C4D-AE85-10AE6856942A}" srcOrd="3" destOrd="0" parTransId="{A10E7FCA-2B58-544D-BBF7-6E01E0560238}" sibTransId="{E19A48A5-97CE-3146-BDCE-91DBB5367578}"/>
    <dgm:cxn modelId="{9CA4B6C2-38F2-654B-9A14-D4EA6B56E382}" srcId="{4CE874E7-D27E-714A-8FC6-83934264D60C}" destId="{CA7ADCBE-739E-6A49-8570-309A3D42BC2A}" srcOrd="0" destOrd="0" parTransId="{1BFED802-D637-CE42-BA29-A1A009C5BCED}" sibTransId="{5551BBFC-DB51-6E40-AF33-B31137B94440}"/>
    <dgm:cxn modelId="{5985E6D0-C730-124F-A2CB-1DBEA8BCA4CF}" type="presOf" srcId="{E19A48A5-97CE-3146-BDCE-91DBB5367578}" destId="{DCBBEB4C-9BE1-B94D-B40A-B84574A74757}" srcOrd="1" destOrd="0" presId="urn:microsoft.com/office/officeart/2005/8/layout/process1"/>
    <dgm:cxn modelId="{6B8164D6-CB56-E840-B20B-7DE33D5FDF36}" type="presOf" srcId="{2B4471B4-3756-2C41-AC4D-80008A78F891}" destId="{97307CCB-B302-FD46-8F3F-BD96CA3AF5E5}" srcOrd="0" destOrd="0" presId="urn:microsoft.com/office/officeart/2005/8/layout/process1"/>
    <dgm:cxn modelId="{84360ED7-06F3-5343-BD49-DE1FCA11CC8D}" type="presOf" srcId="{2B4471B4-3756-2C41-AC4D-80008A78F891}" destId="{6E534A4F-1BD1-5E45-A383-BC8656C32F46}" srcOrd="1" destOrd="0" presId="urn:microsoft.com/office/officeart/2005/8/layout/process1"/>
    <dgm:cxn modelId="{6CEF56E1-460A-714B-8A4C-33A08AC35195}" type="presOf" srcId="{E19A48A5-97CE-3146-BDCE-91DBB5367578}" destId="{569B2262-EC59-DD4F-8771-DAC158DE9B97}" srcOrd="0" destOrd="0" presId="urn:microsoft.com/office/officeart/2005/8/layout/process1"/>
    <dgm:cxn modelId="{EB6C8DE4-207B-CA4F-9373-C98EA03555D4}" type="presOf" srcId="{4CE874E7-D27E-714A-8FC6-83934264D60C}" destId="{7E0B7B7D-85EE-C841-A4B6-2F1B5A786557}" srcOrd="0" destOrd="0" presId="urn:microsoft.com/office/officeart/2005/8/layout/process1"/>
    <dgm:cxn modelId="{61A410F8-2924-9641-8D1A-187DEEFCE655}" type="presOf" srcId="{9EE5F4E4-0C81-1546-B6D2-047298ED287F}" destId="{C1447825-DACE-824A-8BFA-1A180251195B}" srcOrd="1" destOrd="0" presId="urn:microsoft.com/office/officeart/2005/8/layout/process1"/>
    <dgm:cxn modelId="{7FC6B66C-3606-C443-B24F-AE144CC3291E}" type="presParOf" srcId="{7E0B7B7D-85EE-C841-A4B6-2F1B5A786557}" destId="{F835490C-BD99-234F-B3BF-6474CC5B86D0}" srcOrd="0" destOrd="0" presId="urn:microsoft.com/office/officeart/2005/8/layout/process1"/>
    <dgm:cxn modelId="{BF4D7946-18D6-EF40-A25F-DE5008B41703}" type="presParOf" srcId="{7E0B7B7D-85EE-C841-A4B6-2F1B5A786557}" destId="{B4C82318-29E4-3246-9407-48C1F5599A42}" srcOrd="1" destOrd="0" presId="urn:microsoft.com/office/officeart/2005/8/layout/process1"/>
    <dgm:cxn modelId="{1ACCAABC-F049-8248-A6AA-8CB9DF2CD481}" type="presParOf" srcId="{B4C82318-29E4-3246-9407-48C1F5599A42}" destId="{15DD28DD-88B5-DB45-AB04-75BB5F925A06}" srcOrd="0" destOrd="0" presId="urn:microsoft.com/office/officeart/2005/8/layout/process1"/>
    <dgm:cxn modelId="{C7172322-EB2D-8844-8C0A-58612AED5731}" type="presParOf" srcId="{7E0B7B7D-85EE-C841-A4B6-2F1B5A786557}" destId="{DD334510-6779-5F4E-98E5-B7B5CAECD2B8}" srcOrd="2" destOrd="0" presId="urn:microsoft.com/office/officeart/2005/8/layout/process1"/>
    <dgm:cxn modelId="{9929C8C4-D4DF-704E-878B-4B1BB87E78F8}" type="presParOf" srcId="{7E0B7B7D-85EE-C841-A4B6-2F1B5A786557}" destId="{97307CCB-B302-FD46-8F3F-BD96CA3AF5E5}" srcOrd="3" destOrd="0" presId="urn:microsoft.com/office/officeart/2005/8/layout/process1"/>
    <dgm:cxn modelId="{E4FB75BB-C51A-C148-BD5F-5F010B9235BE}" type="presParOf" srcId="{97307CCB-B302-FD46-8F3F-BD96CA3AF5E5}" destId="{6E534A4F-1BD1-5E45-A383-BC8656C32F46}" srcOrd="0" destOrd="0" presId="urn:microsoft.com/office/officeart/2005/8/layout/process1"/>
    <dgm:cxn modelId="{DA5ED56D-2EE1-DB4A-AC7F-D8CA15AFEE23}" type="presParOf" srcId="{7E0B7B7D-85EE-C841-A4B6-2F1B5A786557}" destId="{3BB45421-DCD5-F544-B86F-7FB9B58D4133}" srcOrd="4" destOrd="0" presId="urn:microsoft.com/office/officeart/2005/8/layout/process1"/>
    <dgm:cxn modelId="{830CC835-8067-244B-BAAA-BE132CEF92F7}" type="presParOf" srcId="{7E0B7B7D-85EE-C841-A4B6-2F1B5A786557}" destId="{6CAA3F3D-7865-604D-B2E0-03DE3C0992A8}" srcOrd="5" destOrd="0" presId="urn:microsoft.com/office/officeart/2005/8/layout/process1"/>
    <dgm:cxn modelId="{132E75F0-3107-E342-81C3-38C2EA26A102}" type="presParOf" srcId="{6CAA3F3D-7865-604D-B2E0-03DE3C0992A8}" destId="{C1447825-DACE-824A-8BFA-1A180251195B}" srcOrd="0" destOrd="0" presId="urn:microsoft.com/office/officeart/2005/8/layout/process1"/>
    <dgm:cxn modelId="{060202F7-D415-7A4C-A21E-53D46AA203C8}" type="presParOf" srcId="{7E0B7B7D-85EE-C841-A4B6-2F1B5A786557}" destId="{67438428-97EF-494C-8643-3726345A0C2A}" srcOrd="6" destOrd="0" presId="urn:microsoft.com/office/officeart/2005/8/layout/process1"/>
    <dgm:cxn modelId="{5C45E68D-ED4A-7645-BA03-494377E43484}" type="presParOf" srcId="{7E0B7B7D-85EE-C841-A4B6-2F1B5A786557}" destId="{569B2262-EC59-DD4F-8771-DAC158DE9B97}" srcOrd="7" destOrd="0" presId="urn:microsoft.com/office/officeart/2005/8/layout/process1"/>
    <dgm:cxn modelId="{C464B2C0-79BF-564F-9B03-DBD253DE5F22}" type="presParOf" srcId="{569B2262-EC59-DD4F-8771-DAC158DE9B97}" destId="{DCBBEB4C-9BE1-B94D-B40A-B84574A74757}" srcOrd="0" destOrd="0" presId="urn:microsoft.com/office/officeart/2005/8/layout/process1"/>
    <dgm:cxn modelId="{07BA9F03-C2B2-7149-AE0D-E7074C89AE7A}" type="presParOf" srcId="{7E0B7B7D-85EE-C841-A4B6-2F1B5A786557}" destId="{FFAD5A21-AADA-E442-AB86-4CE9623371D6}"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5490C-BD99-234F-B3BF-6474CC5B86D0}">
      <dsp:nvSpPr>
        <dsp:cNvPr id="0" name=""/>
        <dsp:cNvSpPr/>
      </dsp:nvSpPr>
      <dsp:spPr>
        <a:xfrm>
          <a:off x="5528" y="2604480"/>
          <a:ext cx="1713810" cy="102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latin typeface="Courier New" panose="02070309020205020404" pitchFamily="49" charset="0"/>
              <a:cs typeface="Courier New" panose="02070309020205020404" pitchFamily="49" charset="0"/>
            </a:rPr>
            <a:t>Strong</a:t>
          </a:r>
        </a:p>
      </dsp:txBody>
      <dsp:txXfrm>
        <a:off x="35645" y="2634597"/>
        <a:ext cx="1653576" cy="968052"/>
      </dsp:txXfrm>
    </dsp:sp>
    <dsp:sp modelId="{B4C82318-29E4-3246-9407-48C1F5599A42}">
      <dsp:nvSpPr>
        <dsp:cNvPr id="0" name=""/>
        <dsp:cNvSpPr/>
      </dsp:nvSpPr>
      <dsp:spPr>
        <a:xfrm>
          <a:off x="1890719" y="2906111"/>
          <a:ext cx="363327" cy="425024"/>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1890719" y="2991116"/>
        <a:ext cx="254329" cy="255014"/>
      </dsp:txXfrm>
    </dsp:sp>
    <dsp:sp modelId="{DD334510-6779-5F4E-98E5-B7B5CAECD2B8}">
      <dsp:nvSpPr>
        <dsp:cNvPr id="0" name=""/>
        <dsp:cNvSpPr/>
      </dsp:nvSpPr>
      <dsp:spPr>
        <a:xfrm>
          <a:off x="2404863" y="2604480"/>
          <a:ext cx="1713810" cy="1028286"/>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latin typeface="Courier New" panose="02070309020205020404" pitchFamily="49" charset="0"/>
              <a:cs typeface="Courier New" panose="02070309020205020404" pitchFamily="49" charset="0"/>
            </a:rPr>
            <a:t>Bounded staleness</a:t>
          </a:r>
          <a:endParaRPr lang="en-GB" sz="1900" b="0" kern="1200">
            <a:latin typeface="Courier New" panose="02070309020205020404" pitchFamily="49" charset="0"/>
            <a:cs typeface="Courier New" panose="02070309020205020404" pitchFamily="49" charset="0"/>
          </a:endParaRPr>
        </a:p>
      </dsp:txBody>
      <dsp:txXfrm>
        <a:off x="2434980" y="2634597"/>
        <a:ext cx="1653576" cy="968052"/>
      </dsp:txXfrm>
    </dsp:sp>
    <dsp:sp modelId="{97307CCB-B302-FD46-8F3F-BD96CA3AF5E5}">
      <dsp:nvSpPr>
        <dsp:cNvPr id="0" name=""/>
        <dsp:cNvSpPr/>
      </dsp:nvSpPr>
      <dsp:spPr>
        <a:xfrm>
          <a:off x="4290054" y="2906111"/>
          <a:ext cx="363327" cy="425024"/>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4290054" y="2991116"/>
        <a:ext cx="254329" cy="255014"/>
      </dsp:txXfrm>
    </dsp:sp>
    <dsp:sp modelId="{3BB45421-DCD5-F544-B86F-7FB9B58D4133}">
      <dsp:nvSpPr>
        <dsp:cNvPr id="0" name=""/>
        <dsp:cNvSpPr/>
      </dsp:nvSpPr>
      <dsp:spPr>
        <a:xfrm>
          <a:off x="4804197" y="2604480"/>
          <a:ext cx="1713810" cy="1028286"/>
        </a:xfrm>
        <a:prstGeom prst="roundRect">
          <a:avLst>
            <a:gd name="adj" fmla="val 10000"/>
          </a:avLst>
        </a:prstGeom>
        <a:solidFill>
          <a:srgbClr val="4AD0B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latin typeface="Courier New" panose="02070309020205020404" pitchFamily="49" charset="0"/>
              <a:cs typeface="Courier New" panose="02070309020205020404" pitchFamily="49" charset="0"/>
            </a:rPr>
            <a:t>Session</a:t>
          </a:r>
        </a:p>
      </dsp:txBody>
      <dsp:txXfrm>
        <a:off x="4834314" y="2634597"/>
        <a:ext cx="1653576" cy="968052"/>
      </dsp:txXfrm>
    </dsp:sp>
    <dsp:sp modelId="{6CAA3F3D-7865-604D-B2E0-03DE3C0992A8}">
      <dsp:nvSpPr>
        <dsp:cNvPr id="0" name=""/>
        <dsp:cNvSpPr/>
      </dsp:nvSpPr>
      <dsp:spPr>
        <a:xfrm>
          <a:off x="6689389" y="2906111"/>
          <a:ext cx="363327" cy="425024"/>
        </a:xfrm>
        <a:prstGeom prst="rightArrow">
          <a:avLst>
            <a:gd name="adj1" fmla="val 60000"/>
            <a:gd name="adj2" fmla="val 50000"/>
          </a:avLst>
        </a:prstGeom>
        <a:solidFill>
          <a:srgbClr val="4AD0B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6689389" y="2991116"/>
        <a:ext cx="254329" cy="255014"/>
      </dsp:txXfrm>
    </dsp:sp>
    <dsp:sp modelId="{67438428-97EF-494C-8643-3726345A0C2A}">
      <dsp:nvSpPr>
        <dsp:cNvPr id="0" name=""/>
        <dsp:cNvSpPr/>
      </dsp:nvSpPr>
      <dsp:spPr>
        <a:xfrm>
          <a:off x="7203532" y="2604480"/>
          <a:ext cx="1713810" cy="1028286"/>
        </a:xfrm>
        <a:prstGeom prst="roundRect">
          <a:avLst>
            <a:gd name="adj" fmla="val 10000"/>
          </a:avLst>
        </a:prstGeom>
        <a:solidFill>
          <a:srgbClr val="49AD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latin typeface="Courier New" panose="02070309020205020404" pitchFamily="49" charset="0"/>
              <a:cs typeface="Courier New" panose="02070309020205020404" pitchFamily="49" charset="0"/>
            </a:rPr>
            <a:t>Consistent prefix</a:t>
          </a:r>
        </a:p>
      </dsp:txBody>
      <dsp:txXfrm>
        <a:off x="7233649" y="2634597"/>
        <a:ext cx="1653576" cy="968052"/>
      </dsp:txXfrm>
    </dsp:sp>
    <dsp:sp modelId="{569B2262-EC59-DD4F-8771-DAC158DE9B97}">
      <dsp:nvSpPr>
        <dsp:cNvPr id="0" name=""/>
        <dsp:cNvSpPr/>
      </dsp:nvSpPr>
      <dsp:spPr>
        <a:xfrm>
          <a:off x="9088723" y="2906111"/>
          <a:ext cx="363327" cy="425024"/>
        </a:xfrm>
        <a:prstGeom prst="rightArrow">
          <a:avLst>
            <a:gd name="adj1" fmla="val 60000"/>
            <a:gd name="adj2" fmla="val 50000"/>
          </a:avLst>
        </a:prstGeom>
        <a:solidFill>
          <a:srgbClr val="49AD6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9088723" y="2991116"/>
        <a:ext cx="254329" cy="255014"/>
      </dsp:txXfrm>
    </dsp:sp>
    <dsp:sp modelId="{FFAD5A21-AADA-E442-AB86-4CE9623371D6}">
      <dsp:nvSpPr>
        <dsp:cNvPr id="0" name=""/>
        <dsp:cNvSpPr/>
      </dsp:nvSpPr>
      <dsp:spPr>
        <a:xfrm>
          <a:off x="9602867" y="2604480"/>
          <a:ext cx="1713810" cy="1028286"/>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latin typeface="Courier New" panose="02070309020205020404" pitchFamily="49" charset="0"/>
              <a:cs typeface="Courier New" panose="02070309020205020404" pitchFamily="49" charset="0"/>
            </a:rPr>
            <a:t>Eventual</a:t>
          </a:r>
        </a:p>
      </dsp:txBody>
      <dsp:txXfrm>
        <a:off x="9632984" y="2634597"/>
        <a:ext cx="1653576" cy="9680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5AD82A-BC2B-FA4D-828E-F9E4E602DF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2A83D04C-90C2-F14D-9ACB-5CD8716334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36D4C-C798-834F-90AA-143E39A3B782}" type="datetimeFigureOut">
              <a:rPr lang="en-DE" smtClean="0"/>
              <a:t>09.05.21</a:t>
            </a:fld>
            <a:endParaRPr lang="en-DE"/>
          </a:p>
        </p:txBody>
      </p:sp>
      <p:sp>
        <p:nvSpPr>
          <p:cNvPr id="4" name="Footer Placeholder 3">
            <a:extLst>
              <a:ext uri="{FF2B5EF4-FFF2-40B4-BE49-F238E27FC236}">
                <a16:creationId xmlns:a16="http://schemas.microsoft.com/office/drawing/2014/main" id="{5604B488-22BF-234B-9A56-59C7A80604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3FA3244D-C9E3-9642-BA3A-7B2CCD7868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0C18F6-7B11-ED4E-894F-CE417647C2BF}" type="slidenum">
              <a:rPr lang="en-DE" smtClean="0"/>
              <a:t>‹#›</a:t>
            </a:fld>
            <a:endParaRPr lang="en-DE"/>
          </a:p>
        </p:txBody>
      </p:sp>
    </p:spTree>
    <p:extLst>
      <p:ext uri="{BB962C8B-B14F-4D97-AF65-F5344CB8AC3E}">
        <p14:creationId xmlns:p14="http://schemas.microsoft.com/office/powerpoint/2010/main" val="261656404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A3DB6-A7B6-6146-8CCF-ACA95E1805BF}" type="datetimeFigureOut">
              <a:rPr lang="en-DE" smtClean="0"/>
              <a:t>09.05.21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DFC72-051E-C74A-941D-B03F4145FA08}" type="slidenum">
              <a:rPr lang="en-DE" smtClean="0"/>
              <a:t>‹#›</a:t>
            </a:fld>
            <a:endParaRPr lang="en-DE"/>
          </a:p>
        </p:txBody>
      </p:sp>
    </p:spTree>
    <p:extLst>
      <p:ext uri="{BB962C8B-B14F-4D97-AF65-F5344CB8AC3E}">
        <p14:creationId xmlns:p14="http://schemas.microsoft.com/office/powerpoint/2010/main" val="399605166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Welcome everyone. My name is Olena Borzenko. You can find me on twitter </a:t>
            </a:r>
            <a:r>
              <a:rPr lang="en-GB" sz="1200" dirty="0">
                <a:solidFill>
                  <a:srgbClr val="FFFFFF"/>
                </a:solidFill>
                <a:effectLst/>
                <a:latin typeface="Courier New" panose="02070309020205020404" pitchFamily="49" charset="0"/>
              </a:rPr>
              <a:t>@</a:t>
            </a:r>
            <a:r>
              <a:rPr lang="en-GB" sz="1200" dirty="0" err="1">
                <a:solidFill>
                  <a:srgbClr val="FFFFFF"/>
                </a:solidFill>
                <a:effectLst/>
                <a:latin typeface="Courier New" panose="02070309020205020404" pitchFamily="49" charset="0"/>
              </a:rPr>
              <a:t>borzenko_lena</a:t>
            </a:r>
            <a:r>
              <a:rPr lang="en-GB" sz="1200" dirty="0">
                <a:solidFill>
                  <a:srgbClr val="FFFFFF"/>
                </a:solidFill>
                <a:effectLst/>
                <a:latin typeface="Courier New" panose="02070309020205020404" pitchFamily="49" charset="0"/>
              </a:rPr>
              <a:t>. If you have any questions or comments, feel free to text 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effectLst/>
                <a:latin typeface="Courier New" panose="02070309020205020404" pitchFamily="49" charset="0"/>
              </a:rPr>
              <a:t>A little introduction. I’m a senior backend engineer in a company called </a:t>
            </a:r>
            <a:r>
              <a:rPr lang="en-GB" sz="1200" dirty="0" err="1">
                <a:solidFill>
                  <a:srgbClr val="FFFFFF"/>
                </a:solidFill>
                <a:effectLst/>
                <a:latin typeface="Courier New" panose="02070309020205020404" pitchFamily="49" charset="0"/>
              </a:rPr>
              <a:t>Durstexpress</a:t>
            </a:r>
            <a:r>
              <a:rPr lang="en-GB" sz="1200" dirty="0">
                <a:solidFill>
                  <a:srgbClr val="FFFFFF"/>
                </a:solidFill>
                <a:effectLst/>
                <a:latin typeface="Courier New" panose="02070309020205020404" pitchFamily="49" charset="0"/>
              </a:rPr>
              <a:t>. It’s beverages delivery service based in Germany. And I started at this company as a part of the logistics team but now I’m working with a warehouse team.</a:t>
            </a:r>
            <a:br>
              <a:rPr lang="en-GB" sz="1200" dirty="0">
                <a:solidFill>
                  <a:srgbClr val="FFFFFF"/>
                </a:solidFill>
                <a:effectLst/>
                <a:latin typeface="Courier New" panose="02070309020205020404" pitchFamily="49" charset="0"/>
              </a:rPr>
            </a:br>
            <a:r>
              <a:rPr lang="en-GB" sz="1200" dirty="0">
                <a:solidFill>
                  <a:srgbClr val="FFFFFF"/>
                </a:solidFill>
                <a:effectLst/>
                <a:latin typeface="Courier New" panose="02070309020205020404" pitchFamily="49" charset="0"/>
              </a:rPr>
              <a:t>I live in Berlin and you might have thought that I'm German as well, I know it's shocking but I'm not, I’m originally from Ukraine. </a:t>
            </a:r>
            <a:br>
              <a:rPr lang="en-GB" sz="1200" dirty="0">
                <a:solidFill>
                  <a:srgbClr val="FFFFFF"/>
                </a:solidFill>
                <a:effectLst/>
                <a:latin typeface="Courier New" panose="02070309020205020404" pitchFamily="49" charset="0"/>
              </a:rPr>
            </a:br>
            <a:r>
              <a:rPr lang="en-GB" sz="1200" dirty="0">
                <a:solidFill>
                  <a:srgbClr val="FFFFFF"/>
                </a:solidFill>
                <a:effectLst/>
                <a:latin typeface="Courier New" panose="02070309020205020404" pitchFamily="49" charset="0"/>
              </a:rPr>
              <a:t>I got the idea for this talk after the latest event which happened in my company. When I had an opportunity to learn first of all how I shouldn’t work with </a:t>
            </a:r>
            <a:r>
              <a:rPr lang="en-GB" sz="1200" dirty="0" err="1">
                <a:solidFill>
                  <a:srgbClr val="FFFFFF"/>
                </a:solidFill>
                <a:effectLst/>
                <a:latin typeface="Courier New" panose="02070309020205020404" pitchFamily="49" charset="0"/>
              </a:rPr>
              <a:t>CosmosDB</a:t>
            </a:r>
            <a:r>
              <a:rPr lang="en-GB" sz="1200" dirty="0">
                <a:solidFill>
                  <a:srgbClr val="FFFFFF"/>
                </a:solidFill>
                <a:effectLst/>
                <a:latin typeface="Courier New" panose="02070309020205020404" pitchFamily="49" charset="0"/>
              </a:rPr>
              <a:t> and today I want to share this story.</a:t>
            </a:r>
            <a:br>
              <a:rPr lang="en-GB" sz="1200" dirty="0">
                <a:solidFill>
                  <a:srgbClr val="FFFFFF"/>
                </a:solidFill>
                <a:effectLst/>
                <a:latin typeface="Courier New" panose="02070309020205020404" pitchFamily="49" charset="0"/>
              </a:rPr>
            </a:br>
            <a:endParaRPr lang="en-DE" dirty="0"/>
          </a:p>
          <a:p>
            <a:r>
              <a:rPr lang="en-DE" dirty="0"/>
              <a:t>I’ll start from a story behind all this. There were two companies on the same market and doing the same business and they were doing great. But one day </a:t>
            </a:r>
            <a:r>
              <a:rPr lang="en-GB" dirty="0"/>
              <a:t>decisions</a:t>
            </a:r>
            <a:r>
              <a:rPr lang="en-DE" dirty="0"/>
              <a:t> were taken and mistakes were made.</a:t>
            </a:r>
          </a:p>
          <a:p>
            <a:endParaRPr lang="en-DE" dirty="0"/>
          </a:p>
        </p:txBody>
      </p:sp>
    </p:spTree>
    <p:extLst>
      <p:ext uri="{BB962C8B-B14F-4D97-AF65-F5344CB8AC3E}">
        <p14:creationId xmlns:p14="http://schemas.microsoft.com/office/powerpoint/2010/main" val="3914257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2300382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Trigger </a:t>
            </a:r>
            <a:r>
              <a:rPr lang="en-GB" sz="1200" b="0" i="0" kern="1200" dirty="0" err="1">
                <a:solidFill>
                  <a:schemeClr val="tx1"/>
                </a:solidFill>
                <a:effectLst/>
                <a:latin typeface="+mn-lt"/>
                <a:ea typeface="+mn-ea"/>
                <a:cs typeface="+mn-cs"/>
              </a:rPr>
              <a:t>api</a:t>
            </a:r>
            <a:r>
              <a:rPr lang="en-GB" sz="1200" b="0" i="0" kern="1200" dirty="0">
                <a:solidFill>
                  <a:schemeClr val="tx1"/>
                </a:solidFill>
                <a:effectLst/>
                <a:latin typeface="+mn-lt"/>
                <a:ea typeface="+mn-ea"/>
                <a:cs typeface="+mn-cs"/>
              </a:rPr>
              <a:t> call when a document is inserted or modified;</a:t>
            </a:r>
          </a:p>
          <a:p>
            <a:r>
              <a:rPr lang="en-GB" sz="1200" b="0" i="0" kern="1200" dirty="0">
                <a:solidFill>
                  <a:schemeClr val="tx1"/>
                </a:solidFill>
                <a:effectLst/>
                <a:latin typeface="+mn-lt"/>
                <a:ea typeface="+mn-ea"/>
                <a:cs typeface="+mn-cs"/>
              </a:rPr>
              <a:t>Perform real-time processing on updates;</a:t>
            </a:r>
          </a:p>
          <a:p>
            <a:r>
              <a:rPr lang="en-GB" sz="1200" b="0" i="0" kern="1200" dirty="0">
                <a:solidFill>
                  <a:schemeClr val="tx1"/>
                </a:solidFill>
                <a:effectLst/>
                <a:latin typeface="+mn-lt"/>
                <a:ea typeface="+mn-ea"/>
                <a:cs typeface="+mn-cs"/>
              </a:rPr>
              <a:t>Zero downtime migration;</a:t>
            </a:r>
            <a:endParaRPr lang="en-DE" dirty="0"/>
          </a:p>
          <a:p>
            <a:endParaRPr lang="en-DE" dirty="0"/>
          </a:p>
        </p:txBody>
      </p:sp>
    </p:spTree>
    <p:extLst>
      <p:ext uri="{BB962C8B-B14F-4D97-AF65-F5344CB8AC3E}">
        <p14:creationId xmlns:p14="http://schemas.microsoft.com/office/powerpoint/2010/main" val="5249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DE" dirty="0"/>
              <a:t>Strong consistency </a:t>
            </a:r>
            <a:r>
              <a:rPr lang="en-GB" sz="1200" b="0" i="0" kern="1200" dirty="0">
                <a:solidFill>
                  <a:schemeClr val="tx1"/>
                </a:solidFill>
                <a:effectLst/>
                <a:latin typeface="+mn-lt"/>
                <a:ea typeface="+mn-ea"/>
                <a:cs typeface="+mn-cs"/>
              </a:rPr>
              <a:t>is useful for applications that cannot tolerate any data loss in case of downtime. </a:t>
            </a:r>
          </a:p>
          <a:p>
            <a:pPr fontAlgn="base"/>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performance of bounded staleness is better than the strong consistency however the availability is still low. This level is used for apps that don't need to fetch data in real-time, but order of writes is important.</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session consistency</a:t>
            </a:r>
            <a:r>
              <a:rPr lang="en-GB" sz="1200" b="0" i="0" kern="1200" dirty="0">
                <a:solidFill>
                  <a:schemeClr val="tx1"/>
                </a:solidFill>
                <a:effectLst/>
                <a:latin typeface="+mn-lt"/>
                <a:ea typeface="+mn-ea"/>
                <a:cs typeface="+mn-cs"/>
              </a:rPr>
              <a:t> is the default model. It ensures a strong consistency for an application session with the same session token. </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consistent prefix</a:t>
            </a:r>
            <a:r>
              <a:rPr lang="en-GB" sz="1200" b="0" i="0" kern="1200" dirty="0">
                <a:solidFill>
                  <a:schemeClr val="tx1"/>
                </a:solidFill>
                <a:effectLst/>
                <a:latin typeface="+mn-lt"/>
                <a:ea typeface="+mn-ea"/>
                <a:cs typeface="+mn-cs"/>
              </a:rPr>
              <a:t> model is similar to bounded staleness. The replicas guarantee the consistency and order of the writes however the data is not always current. </a:t>
            </a:r>
          </a:p>
          <a:p>
            <a:pPr fontAlgn="base"/>
            <a:br>
              <a:rPr lang="en-DE" dirty="0"/>
            </a:br>
            <a:r>
              <a:rPr lang="en-GB" sz="1200" b="1" i="0" kern="1200" dirty="0">
                <a:solidFill>
                  <a:schemeClr val="tx1"/>
                </a:solidFill>
                <a:effectLst/>
                <a:latin typeface="+mn-lt"/>
                <a:ea typeface="+mn-ea"/>
                <a:cs typeface="+mn-cs"/>
              </a:rPr>
              <a:t>Eventual consistency</a:t>
            </a:r>
            <a:r>
              <a:rPr lang="en-GB" sz="1200" b="0" i="0" kern="1200" dirty="0">
                <a:solidFill>
                  <a:schemeClr val="tx1"/>
                </a:solidFill>
                <a:effectLst/>
                <a:latin typeface="+mn-lt"/>
                <a:ea typeface="+mn-ea"/>
                <a:cs typeface="+mn-cs"/>
              </a:rPr>
              <a:t> is the weakest consistency level of all. There is no guarantee on the order of the data and also no guarantee of how long the data can take to replicate.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This model offers high availability and low latency along with the highest throughput of all. This model suits the application that does not require any ordering guarantee. The best usage of this type of model would be the count of retweets, likes, non-threaded comments where the count is more important than any other information.</a:t>
            </a:r>
          </a:p>
          <a:p>
            <a:endParaRPr lang="en-DE" dirty="0"/>
          </a:p>
        </p:txBody>
      </p:sp>
    </p:spTree>
    <p:extLst>
      <p:ext uri="{BB962C8B-B14F-4D97-AF65-F5344CB8AC3E}">
        <p14:creationId xmlns:p14="http://schemas.microsoft.com/office/powerpoint/2010/main" val="148555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Tree>
    <p:extLst>
      <p:ext uri="{BB962C8B-B14F-4D97-AF65-F5344CB8AC3E}">
        <p14:creationId xmlns:p14="http://schemas.microsoft.com/office/powerpoint/2010/main" val="161385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3006546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1461397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362144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Tree>
    <p:extLst>
      <p:ext uri="{BB962C8B-B14F-4D97-AF65-F5344CB8AC3E}">
        <p14:creationId xmlns:p14="http://schemas.microsoft.com/office/powerpoint/2010/main" val="1750115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1910170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2006653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a:t>Those two companies started a process of merging. </a:t>
            </a:r>
          </a:p>
          <a:p>
            <a:br>
              <a:rPr lang="en-DE"/>
            </a:br>
            <a:r>
              <a:rPr lang="en-DE"/>
              <a:t>Of course, even if companies are doing exactly the same things in the end, it doesn't </a:t>
            </a:r>
            <a:r>
              <a:rPr lang="en-GB" dirty="0"/>
              <a:t>necessarily mean that software can be integrated together. </a:t>
            </a:r>
          </a:p>
          <a:p>
            <a:br>
              <a:rPr lang="en-GB" dirty="0"/>
            </a:br>
            <a:r>
              <a:rPr lang="en-GB" dirty="0"/>
              <a:t>We ended up having a two completely different architectures, and merging a software, which would be extremely complicated process, was not an option.</a:t>
            </a:r>
            <a:endParaRPr lang="en-DE"/>
          </a:p>
        </p:txBody>
      </p:sp>
    </p:spTree>
    <p:extLst>
      <p:ext uri="{BB962C8B-B14F-4D97-AF65-F5344CB8AC3E}">
        <p14:creationId xmlns:p14="http://schemas.microsoft.com/office/powerpoint/2010/main" val="430460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75880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one company was integrated into another, and for this last and less fortunate it means that the load on the system, amount of users and hubs increased in a very short period of time.</a:t>
            </a:r>
          </a:p>
          <a:p>
            <a:br>
              <a:rPr lang="en-DE"/>
            </a:br>
            <a:r>
              <a:rPr lang="en-DE"/>
              <a:t>As we all know sometimes software doesn’t scale well, espe</a:t>
            </a:r>
            <a:r>
              <a:rPr lang="en-GB" dirty="0"/>
              <a:t>c</a:t>
            </a:r>
            <a:r>
              <a:rPr lang="en-DE"/>
              <a:t>ially when we really need it. </a:t>
            </a:r>
            <a:br>
              <a:rPr lang="en-DE"/>
            </a:br>
            <a:br>
              <a:rPr lang="en-DE"/>
            </a:br>
            <a:r>
              <a:rPr lang="en-DE"/>
              <a:t>That was clear that we should expect many new challenges. Who knew that one of them will be a new warehouse system from a scratch. </a:t>
            </a:r>
          </a:p>
        </p:txBody>
      </p:sp>
    </p:spTree>
    <p:extLst>
      <p:ext uri="{BB962C8B-B14F-4D97-AF65-F5344CB8AC3E}">
        <p14:creationId xmlns:p14="http://schemas.microsoft.com/office/powerpoint/2010/main" val="379482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DE" dirty="0"/>
            </a:br>
            <a:r>
              <a:rPr lang="en-DE" dirty="0"/>
              <a:t>A chance to rebuild a crusial part of the running system is not smth what is hapening every day, so of course they didn’t want to have a replica on a bigger scale, they wanted something better.</a:t>
            </a:r>
            <a:br>
              <a:rPr lang="en-DE" dirty="0"/>
            </a:br>
            <a:br>
              <a:rPr lang="en-DE" dirty="0"/>
            </a:br>
            <a:r>
              <a:rPr lang="en-DE" dirty="0"/>
              <a:t>When that kind of things happening and you need to build something new which will replace smth old and big and a little bit legacy, it’s usually not a case that someone will just handle you a bunch of requirements with all the neces</a:t>
            </a:r>
            <a:r>
              <a:rPr lang="en-GB" dirty="0"/>
              <a:t>s</a:t>
            </a:r>
            <a:r>
              <a:rPr lang="en-DE" dirty="0"/>
              <a:t>ary information you need to do this. We had no idea what’s going to happen next.</a:t>
            </a:r>
          </a:p>
          <a:p>
            <a:br>
              <a:rPr lang="en-DE" dirty="0"/>
            </a:br>
            <a:r>
              <a:rPr lang="en-DE" dirty="0"/>
              <a:t>But it was also not a case that we can just relax and wait, no one had an idea how it should look like in the end. </a:t>
            </a:r>
          </a:p>
        </p:txBody>
      </p:sp>
    </p:spTree>
    <p:extLst>
      <p:ext uri="{BB962C8B-B14F-4D97-AF65-F5344CB8AC3E}">
        <p14:creationId xmlns:p14="http://schemas.microsoft.com/office/powerpoint/2010/main" val="294570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So we started to think how the processes should look like, how to calculate inventory, track articles inside the warehouse and so on. Looking into our system, making some assumptions and taking into account problems which were coming up during a merger process we were trying to create a new design.</a:t>
            </a:r>
            <a:br>
              <a:rPr lang="en-DE" dirty="0"/>
            </a:b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It took some time but in a couple of weeks we did came up with some ideas. So finally we can write some code! We can build PoC and validate our ideas to see if it's rly gonna work as expected.</a:t>
            </a:r>
            <a:br>
              <a:rPr lang="en-DE" dirty="0"/>
            </a:br>
            <a:br>
              <a:rPr lang="en-DE" dirty="0"/>
            </a:br>
            <a:r>
              <a:rPr lang="en-DE" sz="1200" dirty="0"/>
              <a:t>We briefly discussed </a:t>
            </a:r>
            <a:r>
              <a:rPr lang="en-DE" sz="1600" dirty="0"/>
              <a:t>technologies</a:t>
            </a:r>
            <a:r>
              <a:rPr lang="en-DE" sz="1200" dirty="0"/>
              <a:t> we were going to use. But we were working in the same team for a quite some time, so everyone were on the same page and not thinking of using something different.</a:t>
            </a:r>
          </a:p>
          <a:p>
            <a:endParaRPr lang="en-DE" dirty="0"/>
          </a:p>
          <a:p>
            <a:endParaRPr lang="en-DE" dirty="0"/>
          </a:p>
        </p:txBody>
      </p:sp>
    </p:spTree>
    <p:extLst>
      <p:ext uri="{BB962C8B-B14F-4D97-AF65-F5344CB8AC3E}">
        <p14:creationId xmlns:p14="http://schemas.microsoft.com/office/powerpoint/2010/main" val="238964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sz="1400" dirty="0"/>
              <a:t>Up to a moment when the idea of using nonSQL database was thrown on a table. Who shouldn’t we try CosmosDB? </a:t>
            </a:r>
            <a:br>
              <a:rPr lang="en-DE" sz="1400" dirty="0"/>
            </a:br>
            <a:br>
              <a:rPr lang="en-DE" sz="1400" dirty="0"/>
            </a:br>
            <a:r>
              <a:rPr lang="en-DE" dirty="0"/>
              <a:t>Really why not, it was fitting quite well. </a:t>
            </a:r>
            <a:r>
              <a:rPr lang="en-US" dirty="0"/>
              <a:t>I thought it’s a great opportunity to try </a:t>
            </a:r>
            <a:r>
              <a:rPr lang="en-US" dirty="0" err="1"/>
              <a:t>smth</a:t>
            </a:r>
            <a:r>
              <a:rPr lang="en-US" dirty="0"/>
              <a:t> else and volunteered myself out of pure curiosity to investigate this option.</a:t>
            </a:r>
            <a:r>
              <a:rPr lang="en-DE" dirty="0"/>
              <a:t> We decided to give it a try, it was great to have a plan B or alternative solution, so we can later make a comparison and choose what works better for us. </a:t>
            </a:r>
            <a:br>
              <a:rPr lang="en-DE" dirty="0"/>
            </a:br>
            <a:r>
              <a:rPr lang="en-US" dirty="0"/>
              <a:t>One day I was talking with head of engineering and he told me </a:t>
            </a:r>
            <a:r>
              <a:rPr lang="en-US" dirty="0" err="1"/>
              <a:t>smth</a:t>
            </a:r>
            <a:r>
              <a:rPr lang="en-US" dirty="0"/>
              <a:t> like: Remember that your queries shouldn’t consume more than 10RUs. And I having absolutely no idea what he’s  actually talking about genuinely agreed with him. That was a moment when I realized that there is much more than just to make it work.</a:t>
            </a:r>
            <a:br>
              <a:rPr lang="en-US" dirty="0"/>
            </a:br>
            <a:endParaRPr lang="en-US" dirty="0"/>
          </a:p>
          <a:p>
            <a:r>
              <a:rPr lang="en-US" dirty="0"/>
              <a:t>While we were building </a:t>
            </a:r>
            <a:r>
              <a:rPr lang="en-US" dirty="0" err="1"/>
              <a:t>PoC</a:t>
            </a:r>
            <a:r>
              <a:rPr lang="en-US" dirty="0"/>
              <a:t> using technologies we picked before I also kept looking into </a:t>
            </a:r>
            <a:r>
              <a:rPr lang="en-US" dirty="0" err="1"/>
              <a:t>CosmosDB</a:t>
            </a:r>
            <a:r>
              <a:rPr lang="en-US" dirty="0"/>
              <a:t> itself trying to understand it better and how to properly use it.</a:t>
            </a:r>
            <a:endParaRPr lang="en-DE" dirty="0"/>
          </a:p>
          <a:p>
            <a:endParaRPr lang="en-DE" dirty="0"/>
          </a:p>
        </p:txBody>
      </p:sp>
    </p:spTree>
    <p:extLst>
      <p:ext uri="{BB962C8B-B14F-4D97-AF65-F5344CB8AC3E}">
        <p14:creationId xmlns:p14="http://schemas.microsoft.com/office/powerpoint/2010/main" val="4073860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missinterpreted</a:t>
            </a:r>
          </a:p>
        </p:txBody>
      </p:sp>
    </p:spTree>
    <p:extLst>
      <p:ext uri="{BB962C8B-B14F-4D97-AF65-F5344CB8AC3E}">
        <p14:creationId xmlns:p14="http://schemas.microsoft.com/office/powerpoint/2010/main" val="894695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Measure of computation cost. </a:t>
            </a:r>
          </a:p>
          <a:p>
            <a:endParaRPr lang="en-DE" dirty="0"/>
          </a:p>
          <a:p>
            <a:endParaRPr lang="en-DE" dirty="0"/>
          </a:p>
        </p:txBody>
      </p:sp>
    </p:spTree>
    <p:extLst>
      <p:ext uri="{BB962C8B-B14F-4D97-AF65-F5344CB8AC3E}">
        <p14:creationId xmlns:p14="http://schemas.microsoft.com/office/powerpoint/2010/main" val="1660553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Your container will require more than a few physical partitions when either of the following are true:</a:t>
            </a:r>
          </a:p>
          <a:p>
            <a:r>
              <a:rPr lang="en-GB" sz="1200" b="0" i="0" kern="1200" dirty="0">
                <a:solidFill>
                  <a:schemeClr val="tx1"/>
                </a:solidFill>
                <a:effectLst/>
                <a:latin typeface="+mn-lt"/>
                <a:ea typeface="+mn-ea"/>
                <a:cs typeface="+mn-cs"/>
              </a:rPr>
              <a:t>Your container will have over 30,000 RU's provisioned</a:t>
            </a:r>
          </a:p>
          <a:p>
            <a:r>
              <a:rPr lang="en-GB" sz="1200" b="0" i="0" kern="1200" dirty="0">
                <a:solidFill>
                  <a:schemeClr val="tx1"/>
                </a:solidFill>
                <a:effectLst/>
                <a:latin typeface="+mn-lt"/>
                <a:ea typeface="+mn-ea"/>
                <a:cs typeface="+mn-cs"/>
              </a:rPr>
              <a:t>Your container will store over 100 GB of data</a:t>
            </a:r>
          </a:p>
          <a:p>
            <a:endParaRPr lang="en-DE" dirty="0"/>
          </a:p>
          <a:p>
            <a:r>
              <a:rPr lang="en-DE" dirty="0"/>
              <a:t>File 2MB, logical partition 20GB</a:t>
            </a:r>
          </a:p>
        </p:txBody>
      </p:sp>
    </p:spTree>
    <p:extLst>
      <p:ext uri="{BB962C8B-B14F-4D97-AF65-F5344CB8AC3E}">
        <p14:creationId xmlns:p14="http://schemas.microsoft.com/office/powerpoint/2010/main" val="332017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Tree>
    <p:extLst>
      <p:ext uri="{BB962C8B-B14F-4D97-AF65-F5344CB8AC3E}">
        <p14:creationId xmlns:p14="http://schemas.microsoft.com/office/powerpoint/2010/main" val="249332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Slide Number Placeholder 5">
            <a:extLst>
              <a:ext uri="{FF2B5EF4-FFF2-40B4-BE49-F238E27FC236}">
                <a16:creationId xmlns:a16="http://schemas.microsoft.com/office/drawing/2014/main" id="{1E4847CF-3C19-5242-A97D-CA2E5499FFF9}"/>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77989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Slide Number Placeholder 5">
            <a:extLst>
              <a:ext uri="{FF2B5EF4-FFF2-40B4-BE49-F238E27FC236}">
                <a16:creationId xmlns:a16="http://schemas.microsoft.com/office/drawing/2014/main" id="{46D401CC-47D9-EC4C-A27B-7CF863D0D6F5}"/>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43147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5">
            <a:extLst>
              <a:ext uri="{FF2B5EF4-FFF2-40B4-BE49-F238E27FC236}">
                <a16:creationId xmlns:a16="http://schemas.microsoft.com/office/drawing/2014/main" id="{FAB39D92-05EF-0C4B-939A-123358863994}"/>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4194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Slide Number Placeholder 5">
            <a:extLst>
              <a:ext uri="{FF2B5EF4-FFF2-40B4-BE49-F238E27FC236}">
                <a16:creationId xmlns:a16="http://schemas.microsoft.com/office/drawing/2014/main" id="{D7CB7C91-8ACD-8D4C-82D3-BB49EAD65563}"/>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418675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Slide Number Placeholder 5">
            <a:extLst>
              <a:ext uri="{FF2B5EF4-FFF2-40B4-BE49-F238E27FC236}">
                <a16:creationId xmlns:a16="http://schemas.microsoft.com/office/drawing/2014/main" id="{920AEC52-85F2-DD49-B0CF-762830EA3E6F}"/>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87767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Slide Number Placeholder 5">
            <a:extLst>
              <a:ext uri="{FF2B5EF4-FFF2-40B4-BE49-F238E27FC236}">
                <a16:creationId xmlns:a16="http://schemas.microsoft.com/office/drawing/2014/main" id="{B36EF4BA-C105-F141-B19D-FCF076897C5D}"/>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25101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Slide Number Placeholder 5">
            <a:extLst>
              <a:ext uri="{FF2B5EF4-FFF2-40B4-BE49-F238E27FC236}">
                <a16:creationId xmlns:a16="http://schemas.microsoft.com/office/drawing/2014/main" id="{A892CE63-574E-AA43-AEA5-938287A5309D}"/>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51091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7469648-191F-9440-AD21-BED62BE2E8CA}"/>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34646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Slide Number Placeholder 5">
            <a:extLst>
              <a:ext uri="{FF2B5EF4-FFF2-40B4-BE49-F238E27FC236}">
                <a16:creationId xmlns:a16="http://schemas.microsoft.com/office/drawing/2014/main" id="{3DD25129-12A1-6F41-8865-BBD129206203}"/>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417033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Slide Number Placeholder 5">
            <a:extLst>
              <a:ext uri="{FF2B5EF4-FFF2-40B4-BE49-F238E27FC236}">
                <a16:creationId xmlns:a16="http://schemas.microsoft.com/office/drawing/2014/main" id="{D6418DDD-DC79-3D49-B108-2DA8EE13BEB8}"/>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398459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35810862"/>
      </p:ext>
    </p:extLst>
  </p:cSld>
  <p:clrMap bg1="dk1" tx1="lt1" bg2="dk2" tx2="lt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12.png"/><Relationship Id="rId7" Type="http://schemas.openxmlformats.org/officeDocument/2006/relationships/image" Target="../media/image32.png"/><Relationship Id="rId12" Type="http://schemas.openxmlformats.org/officeDocument/2006/relationships/image" Target="../media/image37.svg"/><Relationship Id="rId17" Type="http://schemas.openxmlformats.org/officeDocument/2006/relationships/image" Target="../media/image42.svg"/><Relationship Id="rId2" Type="http://schemas.openxmlformats.org/officeDocument/2006/relationships/notesSlide" Target="../notesSlides/notesSlide11.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19" Type="http://schemas.openxmlformats.org/officeDocument/2006/relationships/image" Target="../media/image44.svg"/><Relationship Id="rId4" Type="http://schemas.openxmlformats.org/officeDocument/2006/relationships/image" Target="../media/image13.svg"/><Relationship Id="rId9" Type="http://schemas.openxmlformats.org/officeDocument/2006/relationships/image" Target="../media/image34.png"/><Relationship Id="rId1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16.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emf"/><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E45B-F2D3-6C41-9223-EC0B74E23C2D}"/>
              </a:ext>
            </a:extLst>
          </p:cNvPr>
          <p:cNvSpPr>
            <a:spLocks noGrp="1"/>
          </p:cNvSpPr>
          <p:nvPr>
            <p:ph type="ctrTitle"/>
          </p:nvPr>
        </p:nvSpPr>
        <p:spPr>
          <a:xfrm>
            <a:off x="1524000" y="1681479"/>
            <a:ext cx="9144000" cy="1498283"/>
          </a:xfrm>
        </p:spPr>
        <p:txBody>
          <a:bodyPr>
            <a:normAutofit/>
          </a:bodyPr>
          <a:lstStyle/>
          <a:p>
            <a:r>
              <a:rPr lang="en-GB" sz="4000" dirty="0">
                <a:latin typeface="Courier New" panose="02070309020205020404" pitchFamily="49" charset="0"/>
                <a:cs typeface="Courier New" panose="02070309020205020404" pitchFamily="49" charset="0"/>
              </a:rPr>
              <a:t>Scaling your data to the size of the Cosmos (DB)</a:t>
            </a:r>
          </a:p>
        </p:txBody>
      </p:sp>
      <p:sp>
        <p:nvSpPr>
          <p:cNvPr id="4" name="Rectangle 3">
            <a:extLst>
              <a:ext uri="{FF2B5EF4-FFF2-40B4-BE49-F238E27FC236}">
                <a16:creationId xmlns:a16="http://schemas.microsoft.com/office/drawing/2014/main" id="{0ABA26DF-CD81-2347-89C4-6144C454601B}"/>
              </a:ext>
            </a:extLst>
          </p:cNvPr>
          <p:cNvSpPr/>
          <p:nvPr/>
        </p:nvSpPr>
        <p:spPr>
          <a:xfrm>
            <a:off x="1524000" y="5024810"/>
            <a:ext cx="2765501" cy="461665"/>
          </a:xfrm>
          <a:prstGeom prst="rect">
            <a:avLst/>
          </a:prstGeom>
        </p:spPr>
        <p:txBody>
          <a:bodyPr wrap="none">
            <a:spAutoFit/>
          </a:bodyPr>
          <a:lstStyle/>
          <a:p>
            <a:pPr algn="ctr"/>
            <a:r>
              <a:rPr lang="en-GB" sz="2400" dirty="0">
                <a:solidFill>
                  <a:srgbClr val="FFFFFF"/>
                </a:solidFill>
                <a:effectLst/>
                <a:latin typeface="Courier New" panose="02070309020205020404" pitchFamily="49" charset="0"/>
              </a:rPr>
              <a:t>Olena </a:t>
            </a:r>
            <a:r>
              <a:rPr lang="en-GB" sz="2400" dirty="0" err="1">
                <a:solidFill>
                  <a:srgbClr val="FFFFFF"/>
                </a:solidFill>
                <a:effectLst/>
                <a:latin typeface="Courier New" panose="02070309020205020404" pitchFamily="49" charset="0"/>
              </a:rPr>
              <a:t>Borzenko</a:t>
            </a:r>
            <a:endParaRPr lang="en-GB" sz="2400" dirty="0">
              <a:solidFill>
                <a:srgbClr val="FFFFFF"/>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F23B2DAC-D994-194E-BF52-A33C6D018D8D}"/>
              </a:ext>
            </a:extLst>
          </p:cNvPr>
          <p:cNvPicPr>
            <a:picLocks noChangeAspect="1"/>
          </p:cNvPicPr>
          <p:nvPr/>
        </p:nvPicPr>
        <p:blipFill>
          <a:blip r:embed="rId3"/>
          <a:stretch>
            <a:fillRect/>
          </a:stretch>
        </p:blipFill>
        <p:spPr>
          <a:xfrm>
            <a:off x="7437120" y="4833737"/>
            <a:ext cx="3230880" cy="991293"/>
          </a:xfrm>
          <a:prstGeom prst="rect">
            <a:avLst/>
          </a:prstGeom>
        </p:spPr>
      </p:pic>
      <p:sp>
        <p:nvSpPr>
          <p:cNvPr id="9" name="TextBox 8">
            <a:extLst>
              <a:ext uri="{FF2B5EF4-FFF2-40B4-BE49-F238E27FC236}">
                <a16:creationId xmlns:a16="http://schemas.microsoft.com/office/drawing/2014/main" id="{1013C6A3-1874-5E48-96AE-69159E8B7423}"/>
              </a:ext>
            </a:extLst>
          </p:cNvPr>
          <p:cNvSpPr txBox="1"/>
          <p:nvPr/>
        </p:nvSpPr>
        <p:spPr>
          <a:xfrm>
            <a:off x="9937488" y="6491484"/>
            <a:ext cx="184731" cy="369332"/>
          </a:xfrm>
          <a:prstGeom prst="rect">
            <a:avLst/>
          </a:prstGeom>
          <a:noFill/>
        </p:spPr>
        <p:txBody>
          <a:bodyPr wrap="none" rtlCol="0">
            <a:spAutoFit/>
          </a:bodyPr>
          <a:lstStyle/>
          <a:p>
            <a:endParaRPr lang="en-DE" dirty="0"/>
          </a:p>
        </p:txBody>
      </p:sp>
      <p:sp>
        <p:nvSpPr>
          <p:cNvPr id="11" name="Rectangle 10">
            <a:extLst>
              <a:ext uri="{FF2B5EF4-FFF2-40B4-BE49-F238E27FC236}">
                <a16:creationId xmlns:a16="http://schemas.microsoft.com/office/drawing/2014/main" id="{5373A9A1-A91F-434E-8C02-10DACE92FA05}"/>
              </a:ext>
            </a:extLst>
          </p:cNvPr>
          <p:cNvSpPr/>
          <p:nvPr/>
        </p:nvSpPr>
        <p:spPr>
          <a:xfrm>
            <a:off x="1523999" y="5486475"/>
            <a:ext cx="2765501"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borzenko_lena</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30617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745670-2FE4-B64E-A2F0-D2189D17A925}"/>
              </a:ext>
            </a:extLst>
          </p:cNvPr>
          <p:cNvSpPr/>
          <p:nvPr/>
        </p:nvSpPr>
        <p:spPr>
          <a:xfrm>
            <a:off x="1255421" y="1003973"/>
            <a:ext cx="2949846" cy="461665"/>
          </a:xfrm>
          <a:prstGeom prst="rect">
            <a:avLst/>
          </a:prstGeom>
        </p:spPr>
        <p:txBody>
          <a:bodyPr wrap="none">
            <a:spAutoFit/>
          </a:bodyPr>
          <a:lstStyle/>
          <a:p>
            <a:r>
              <a:rPr lang="en-DE" sz="2400" dirty="0">
                <a:latin typeface="Courier New" panose="02070309020205020404" pitchFamily="49" charset="0"/>
                <a:cs typeface="Courier New" panose="02070309020205020404" pitchFamily="49" charset="0"/>
              </a:rPr>
              <a:t>Partition key: </a:t>
            </a:r>
          </a:p>
        </p:txBody>
      </p:sp>
      <p:sp>
        <p:nvSpPr>
          <p:cNvPr id="5" name="Rectangle 4">
            <a:extLst>
              <a:ext uri="{FF2B5EF4-FFF2-40B4-BE49-F238E27FC236}">
                <a16:creationId xmlns:a16="http://schemas.microsoft.com/office/drawing/2014/main" id="{DAE93FFF-B857-7F47-9FA2-F67593EA62FB}"/>
              </a:ext>
            </a:extLst>
          </p:cNvPr>
          <p:cNvSpPr/>
          <p:nvPr/>
        </p:nvSpPr>
        <p:spPr>
          <a:xfrm>
            <a:off x="1255421" y="1787694"/>
            <a:ext cx="9494907"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Property that has a value which does not change;</a:t>
            </a:r>
          </a:p>
        </p:txBody>
      </p:sp>
      <p:sp>
        <p:nvSpPr>
          <p:cNvPr id="6" name="Rectangle 5">
            <a:extLst>
              <a:ext uri="{FF2B5EF4-FFF2-40B4-BE49-F238E27FC236}">
                <a16:creationId xmlns:a16="http://schemas.microsoft.com/office/drawing/2014/main" id="{00560B9C-93A4-224A-9749-4160259F9022}"/>
              </a:ext>
            </a:extLst>
          </p:cNvPr>
          <p:cNvSpPr/>
          <p:nvPr/>
        </p:nvSpPr>
        <p:spPr>
          <a:xfrm>
            <a:off x="1255421" y="2840444"/>
            <a:ext cx="9679253"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Wide range of possible values; (</a:t>
            </a:r>
            <a:r>
              <a:rPr lang="en-GB" sz="2400" dirty="0">
                <a:latin typeface="Courier New" panose="02070309020205020404" pitchFamily="49" charset="0"/>
                <a:cs typeface="Courier New" panose="02070309020205020404" pitchFamily="49" charset="0"/>
              </a:rPr>
              <a:t>high cardinality)</a:t>
            </a:r>
            <a:endParaRPr lang="en-DE" sz="2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F827BE7-9381-1E46-BAC5-4DD2FD90D1FF}"/>
              </a:ext>
            </a:extLst>
          </p:cNvPr>
          <p:cNvSpPr/>
          <p:nvPr/>
        </p:nvSpPr>
        <p:spPr>
          <a:xfrm>
            <a:off x="1255421" y="3893195"/>
            <a:ext cx="9126216" cy="461665"/>
          </a:xfrm>
          <a:prstGeom prst="rect">
            <a:avLst/>
          </a:prstGeom>
        </p:spPr>
        <p:txBody>
          <a:bodyPr wrap="none">
            <a:spAutoFit/>
          </a:bodyPr>
          <a:lstStyle/>
          <a:p>
            <a:pPr marL="457200" indent="-4572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Spread RU consumption and data storage evenly;</a:t>
            </a:r>
            <a:endParaRPr lang="en-DE"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34619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9" presetClass="emph" presetSubtype="0" grpId="1" nodeType="withEffect">
                                  <p:stCondLst>
                                    <p:cond delay="0"/>
                                  </p:stCondLst>
                                  <p:childTnLst>
                                    <p:set>
                                      <p:cBhvr>
                                        <p:cTn id="14" dur="indefinite"/>
                                        <p:tgtEl>
                                          <p:spTgt spid="5"/>
                                        </p:tgtEl>
                                        <p:attrNameLst>
                                          <p:attrName>style.opacity</p:attrName>
                                        </p:attrNameLst>
                                      </p:cBhvr>
                                      <p:to>
                                        <p:strVal val="0.5"/>
                                      </p:to>
                                    </p:set>
                                    <p:animEffect filter="image" prLst="opacity: 0.5">
                                      <p:cBhvr rctx="IE">
                                        <p:cTn id="15" dur="indefinite"/>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9" presetClass="emph" presetSubtype="0" grpId="1" nodeType="withEffect">
                                  <p:stCondLst>
                                    <p:cond delay="0"/>
                                  </p:stCondLst>
                                  <p:childTnLst>
                                    <p:set>
                                      <p:cBhvr>
                                        <p:cTn id="22" dur="indefinite"/>
                                        <p:tgtEl>
                                          <p:spTgt spid="6"/>
                                        </p:tgtEl>
                                        <p:attrNameLst>
                                          <p:attrName>style.opacity</p:attrName>
                                        </p:attrNameLst>
                                      </p:cBhvr>
                                      <p:to>
                                        <p:strVal val="0.5"/>
                                      </p:to>
                                    </p:set>
                                    <p:animEffect filter="image" prLst="opacity: 0.5">
                                      <p:cBhvr rctx="IE">
                                        <p:cTn id="23"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6600D659-40C8-CF41-97A0-295019DA59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78926" y="2885920"/>
            <a:ext cx="1086160" cy="1086160"/>
          </a:xfrm>
          <a:prstGeom prst="rect">
            <a:avLst/>
          </a:prstGeom>
        </p:spPr>
      </p:pic>
      <p:cxnSp>
        <p:nvCxnSpPr>
          <p:cNvPr id="14" name="Straight Arrow Connector 13">
            <a:extLst>
              <a:ext uri="{FF2B5EF4-FFF2-40B4-BE49-F238E27FC236}">
                <a16:creationId xmlns:a16="http://schemas.microsoft.com/office/drawing/2014/main" id="{7F6ECFAB-A276-9248-BFD4-48C01D3F3A8B}"/>
              </a:ext>
            </a:extLst>
          </p:cNvPr>
          <p:cNvCxnSpPr>
            <a:cxnSpLocks/>
            <a:endCxn id="12" idx="1"/>
          </p:cNvCxnSpPr>
          <p:nvPr/>
        </p:nvCxnSpPr>
        <p:spPr>
          <a:xfrm>
            <a:off x="944137" y="3429000"/>
            <a:ext cx="14347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240D729D-0353-8240-B59F-7F36EA374636}"/>
              </a:ext>
            </a:extLst>
          </p:cNvPr>
          <p:cNvSpPr/>
          <p:nvPr/>
        </p:nvSpPr>
        <p:spPr>
          <a:xfrm>
            <a:off x="1084289" y="3167390"/>
            <a:ext cx="1154483" cy="523220"/>
          </a:xfrm>
          <a:prstGeom prst="rect">
            <a:avLst/>
          </a:prstGeom>
        </p:spPr>
        <p:txBody>
          <a:bodyPr wrap="none">
            <a:spAutoFit/>
          </a:bodyPr>
          <a:lstStyle/>
          <a:p>
            <a:pPr algn="ctr"/>
            <a:r>
              <a:rPr lang="en-DE" sz="1400" i="1" spc="-150">
                <a:latin typeface="Courier New" panose="02070309020205020404" pitchFamily="49" charset="0"/>
                <a:cs typeface="Courier New" panose="02070309020205020404" pitchFamily="49" charset="0"/>
              </a:rPr>
              <a:t>New events </a:t>
            </a:r>
            <a:br>
              <a:rPr lang="en-DE" sz="1400" i="1" spc="-150">
                <a:latin typeface="Courier New" panose="02070309020205020404" pitchFamily="49" charset="0"/>
                <a:cs typeface="Courier New" panose="02070309020205020404" pitchFamily="49" charset="0"/>
              </a:rPr>
            </a:br>
            <a:r>
              <a:rPr lang="en-DE" sz="1400" i="1" spc="-150">
                <a:latin typeface="Courier New" panose="02070309020205020404" pitchFamily="49" charset="0"/>
                <a:cs typeface="Courier New" panose="02070309020205020404" pitchFamily="49" charset="0"/>
              </a:rPr>
              <a:t>(writes)</a:t>
            </a:r>
          </a:p>
        </p:txBody>
      </p:sp>
      <p:sp>
        <p:nvSpPr>
          <p:cNvPr id="18" name="Rectangle 17">
            <a:extLst>
              <a:ext uri="{FF2B5EF4-FFF2-40B4-BE49-F238E27FC236}">
                <a16:creationId xmlns:a16="http://schemas.microsoft.com/office/drawing/2014/main" id="{563DD800-7D03-EA48-9380-2BA6AC4CE8B0}"/>
              </a:ext>
            </a:extLst>
          </p:cNvPr>
          <p:cNvSpPr/>
          <p:nvPr/>
        </p:nvSpPr>
        <p:spPr>
          <a:xfrm>
            <a:off x="4368804" y="2506778"/>
            <a:ext cx="802888" cy="26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E53EB855-1F27-8D4F-95CD-4420A975BBB6}"/>
              </a:ext>
            </a:extLst>
          </p:cNvPr>
          <p:cNvSpPr/>
          <p:nvPr/>
        </p:nvSpPr>
        <p:spPr>
          <a:xfrm>
            <a:off x="4368804" y="2822729"/>
            <a:ext cx="802888" cy="260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868A905F-FF9C-2B4A-9181-BC2CAF49945C}"/>
              </a:ext>
            </a:extLst>
          </p:cNvPr>
          <p:cNvSpPr/>
          <p:nvPr/>
        </p:nvSpPr>
        <p:spPr>
          <a:xfrm>
            <a:off x="4368804" y="3138680"/>
            <a:ext cx="802888" cy="26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34550DCA-C427-9E40-9DF6-CF48803EC64C}"/>
              </a:ext>
            </a:extLst>
          </p:cNvPr>
          <p:cNvSpPr/>
          <p:nvPr/>
        </p:nvSpPr>
        <p:spPr>
          <a:xfrm>
            <a:off x="4368804" y="3454631"/>
            <a:ext cx="802888" cy="260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DE"/>
          </a:p>
        </p:txBody>
      </p:sp>
      <p:sp>
        <p:nvSpPr>
          <p:cNvPr id="22" name="Rectangle 21">
            <a:extLst>
              <a:ext uri="{FF2B5EF4-FFF2-40B4-BE49-F238E27FC236}">
                <a16:creationId xmlns:a16="http://schemas.microsoft.com/office/drawing/2014/main" id="{39B1A5FC-8FE8-CB41-96AC-2CF6E5B2E894}"/>
              </a:ext>
            </a:extLst>
          </p:cNvPr>
          <p:cNvSpPr/>
          <p:nvPr/>
        </p:nvSpPr>
        <p:spPr>
          <a:xfrm>
            <a:off x="4368804" y="3770582"/>
            <a:ext cx="802888" cy="26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Rectangle 22">
            <a:extLst>
              <a:ext uri="{FF2B5EF4-FFF2-40B4-BE49-F238E27FC236}">
                <a16:creationId xmlns:a16="http://schemas.microsoft.com/office/drawing/2014/main" id="{814649FA-578D-334C-BF8D-12BA7714A377}"/>
              </a:ext>
            </a:extLst>
          </p:cNvPr>
          <p:cNvSpPr/>
          <p:nvPr/>
        </p:nvSpPr>
        <p:spPr>
          <a:xfrm>
            <a:off x="4368804" y="4086533"/>
            <a:ext cx="802888" cy="260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DE"/>
          </a:p>
        </p:txBody>
      </p:sp>
      <p:cxnSp>
        <p:nvCxnSpPr>
          <p:cNvPr id="25" name="Straight Arrow Connector 24">
            <a:extLst>
              <a:ext uri="{FF2B5EF4-FFF2-40B4-BE49-F238E27FC236}">
                <a16:creationId xmlns:a16="http://schemas.microsoft.com/office/drawing/2014/main" id="{E2BF9F81-727D-A04B-9390-B6E122746B73}"/>
              </a:ext>
            </a:extLst>
          </p:cNvPr>
          <p:cNvCxnSpPr>
            <a:stCxn id="12" idx="3"/>
          </p:cNvCxnSpPr>
          <p:nvPr/>
        </p:nvCxnSpPr>
        <p:spPr>
          <a:xfrm>
            <a:off x="3465086" y="3429000"/>
            <a:ext cx="8392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4561F2BC-EAFD-E641-9A91-DE0EC1A75A88}"/>
              </a:ext>
            </a:extLst>
          </p:cNvPr>
          <p:cNvSpPr/>
          <p:nvPr/>
        </p:nvSpPr>
        <p:spPr>
          <a:xfrm>
            <a:off x="4135097" y="4402484"/>
            <a:ext cx="1255434" cy="307777"/>
          </a:xfrm>
          <a:prstGeom prst="rect">
            <a:avLst/>
          </a:prstGeom>
        </p:spPr>
        <p:txBody>
          <a:bodyPr wrap="square">
            <a:spAutoFit/>
          </a:bodyPr>
          <a:lstStyle/>
          <a:p>
            <a:pPr algn="ctr"/>
            <a:r>
              <a:rPr lang="en-DE" sz="1400" spc="-150">
                <a:latin typeface="Courier New" panose="02070309020205020404" pitchFamily="49" charset="0"/>
                <a:cs typeface="Courier New" panose="02070309020205020404" pitchFamily="49" charset="0"/>
              </a:rPr>
              <a:t>Change feed</a:t>
            </a:r>
          </a:p>
        </p:txBody>
      </p:sp>
      <p:sp>
        <p:nvSpPr>
          <p:cNvPr id="32" name="Rounded Rectangle 31">
            <a:extLst>
              <a:ext uri="{FF2B5EF4-FFF2-40B4-BE49-F238E27FC236}">
                <a16:creationId xmlns:a16="http://schemas.microsoft.com/office/drawing/2014/main" id="{32D95122-EF14-2140-B73B-ADFBFA652A25}"/>
              </a:ext>
            </a:extLst>
          </p:cNvPr>
          <p:cNvSpPr/>
          <p:nvPr/>
        </p:nvSpPr>
        <p:spPr>
          <a:xfrm>
            <a:off x="6653561" y="951571"/>
            <a:ext cx="4267200" cy="1412488"/>
          </a:xfrm>
          <a:prstGeom prst="roundRect">
            <a:avLst/>
          </a:prstGeom>
          <a:no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33" name="Rounded Rectangle 32">
            <a:extLst>
              <a:ext uri="{FF2B5EF4-FFF2-40B4-BE49-F238E27FC236}">
                <a16:creationId xmlns:a16="http://schemas.microsoft.com/office/drawing/2014/main" id="{5747BF6B-9823-D94C-BEA0-2CC404478D3A}"/>
              </a:ext>
            </a:extLst>
          </p:cNvPr>
          <p:cNvSpPr/>
          <p:nvPr/>
        </p:nvSpPr>
        <p:spPr>
          <a:xfrm>
            <a:off x="6653561" y="2722756"/>
            <a:ext cx="4267200" cy="1412488"/>
          </a:xfrm>
          <a:prstGeom prst="roundRect">
            <a:avLst/>
          </a:prstGeom>
          <a:no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34" name="Rounded Rectangle 33">
            <a:extLst>
              <a:ext uri="{FF2B5EF4-FFF2-40B4-BE49-F238E27FC236}">
                <a16:creationId xmlns:a16="http://schemas.microsoft.com/office/drawing/2014/main" id="{C870FBC0-85C3-DE47-8B2A-13AA350C58BD}"/>
              </a:ext>
            </a:extLst>
          </p:cNvPr>
          <p:cNvSpPr/>
          <p:nvPr/>
        </p:nvSpPr>
        <p:spPr>
          <a:xfrm>
            <a:off x="6653561" y="4493941"/>
            <a:ext cx="4267200" cy="1412488"/>
          </a:xfrm>
          <a:prstGeom prst="roundRect">
            <a:avLst/>
          </a:prstGeom>
          <a:no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cxnSp>
        <p:nvCxnSpPr>
          <p:cNvPr id="36" name="Elbow Connector 35">
            <a:extLst>
              <a:ext uri="{FF2B5EF4-FFF2-40B4-BE49-F238E27FC236}">
                <a16:creationId xmlns:a16="http://schemas.microsoft.com/office/drawing/2014/main" id="{3506A25E-AAA6-9941-B4B0-1B24DA1A185B}"/>
              </a:ext>
            </a:extLst>
          </p:cNvPr>
          <p:cNvCxnSpPr>
            <a:stCxn id="19" idx="3"/>
            <a:endCxn id="32" idx="1"/>
          </p:cNvCxnSpPr>
          <p:nvPr/>
        </p:nvCxnSpPr>
        <p:spPr>
          <a:xfrm flipV="1">
            <a:off x="5171692" y="1657815"/>
            <a:ext cx="1481869" cy="129501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Elbow Connector 37">
            <a:extLst>
              <a:ext uri="{FF2B5EF4-FFF2-40B4-BE49-F238E27FC236}">
                <a16:creationId xmlns:a16="http://schemas.microsoft.com/office/drawing/2014/main" id="{707D175C-4613-5248-BED8-206FE4E388BC}"/>
              </a:ext>
            </a:extLst>
          </p:cNvPr>
          <p:cNvCxnSpPr>
            <a:stCxn id="22" idx="3"/>
            <a:endCxn id="34" idx="1"/>
          </p:cNvCxnSpPr>
          <p:nvPr/>
        </p:nvCxnSpPr>
        <p:spPr>
          <a:xfrm>
            <a:off x="5171692" y="3900680"/>
            <a:ext cx="1481869" cy="12995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36D3BCAC-76A4-2142-9CD4-E50BA9E1BBBA}"/>
              </a:ext>
            </a:extLst>
          </p:cNvPr>
          <p:cNvCxnSpPr>
            <a:cxnSpLocks/>
            <a:endCxn id="33" idx="1"/>
          </p:cNvCxnSpPr>
          <p:nvPr/>
        </p:nvCxnSpPr>
        <p:spPr>
          <a:xfrm>
            <a:off x="5171692" y="3410756"/>
            <a:ext cx="1481869" cy="182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34E24EA7-82E3-E140-A45A-F5F5A1C96EDC}"/>
              </a:ext>
            </a:extLst>
          </p:cNvPr>
          <p:cNvSpPr/>
          <p:nvPr/>
        </p:nvSpPr>
        <p:spPr>
          <a:xfrm>
            <a:off x="6725896" y="1031099"/>
            <a:ext cx="3035137" cy="307777"/>
          </a:xfrm>
          <a:prstGeom prst="rect">
            <a:avLst/>
          </a:prstGeom>
        </p:spPr>
        <p:txBody>
          <a:bodyPr wrap="square">
            <a:spAutoFit/>
          </a:bodyPr>
          <a:lstStyle/>
          <a:p>
            <a:pPr algn="ctr"/>
            <a:r>
              <a:rPr lang="en-DE" sz="1400" spc="-150">
                <a:latin typeface="Courier New" panose="02070309020205020404" pitchFamily="49" charset="0"/>
                <a:cs typeface="Courier New" panose="02070309020205020404" pitchFamily="49" charset="0"/>
              </a:rPr>
              <a:t>Event-Computing and Notification</a:t>
            </a:r>
          </a:p>
        </p:txBody>
      </p:sp>
      <p:sp>
        <p:nvSpPr>
          <p:cNvPr id="49" name="Rectangle 48">
            <a:extLst>
              <a:ext uri="{FF2B5EF4-FFF2-40B4-BE49-F238E27FC236}">
                <a16:creationId xmlns:a16="http://schemas.microsoft.com/office/drawing/2014/main" id="{B93715D8-3455-8541-B853-4DB5C1CDC5DF}"/>
              </a:ext>
            </a:extLst>
          </p:cNvPr>
          <p:cNvSpPr/>
          <p:nvPr/>
        </p:nvSpPr>
        <p:spPr>
          <a:xfrm>
            <a:off x="6725896" y="2798938"/>
            <a:ext cx="1734164" cy="307777"/>
          </a:xfrm>
          <a:prstGeom prst="rect">
            <a:avLst/>
          </a:prstGeom>
        </p:spPr>
        <p:txBody>
          <a:bodyPr wrap="square">
            <a:spAutoFit/>
          </a:bodyPr>
          <a:lstStyle/>
          <a:p>
            <a:pPr algn="ctr"/>
            <a:r>
              <a:rPr lang="en-DE" sz="1400" spc="-150">
                <a:latin typeface="Courier New" panose="02070309020205020404" pitchFamily="49" charset="0"/>
                <a:cs typeface="Courier New" panose="02070309020205020404" pitchFamily="49" charset="0"/>
              </a:rPr>
              <a:t>Stream Processing</a:t>
            </a:r>
          </a:p>
        </p:txBody>
      </p:sp>
      <p:sp>
        <p:nvSpPr>
          <p:cNvPr id="50" name="Rectangle 49">
            <a:extLst>
              <a:ext uri="{FF2B5EF4-FFF2-40B4-BE49-F238E27FC236}">
                <a16:creationId xmlns:a16="http://schemas.microsoft.com/office/drawing/2014/main" id="{AAC5B864-8530-6741-B214-DAE0A27FF4DA}"/>
              </a:ext>
            </a:extLst>
          </p:cNvPr>
          <p:cNvSpPr/>
          <p:nvPr/>
        </p:nvSpPr>
        <p:spPr>
          <a:xfrm>
            <a:off x="6725896" y="4557848"/>
            <a:ext cx="1481869" cy="307777"/>
          </a:xfrm>
          <a:prstGeom prst="rect">
            <a:avLst/>
          </a:prstGeom>
        </p:spPr>
        <p:txBody>
          <a:bodyPr wrap="square">
            <a:spAutoFit/>
          </a:bodyPr>
          <a:lstStyle/>
          <a:p>
            <a:pPr algn="ctr"/>
            <a:r>
              <a:rPr lang="en-DE" sz="1400" spc="-150">
                <a:latin typeface="Courier New" panose="02070309020205020404" pitchFamily="49" charset="0"/>
                <a:cs typeface="Courier New" panose="02070309020205020404" pitchFamily="49" charset="0"/>
              </a:rPr>
              <a:t>Data movement</a:t>
            </a:r>
          </a:p>
        </p:txBody>
      </p:sp>
      <p:pic>
        <p:nvPicPr>
          <p:cNvPr id="52" name="Graphic 51">
            <a:extLst>
              <a:ext uri="{FF2B5EF4-FFF2-40B4-BE49-F238E27FC236}">
                <a16:creationId xmlns:a16="http://schemas.microsoft.com/office/drawing/2014/main" id="{F459927D-637A-C84B-B4F0-B46D5837FC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2846" y="1524044"/>
            <a:ext cx="572042" cy="572042"/>
          </a:xfrm>
          <a:prstGeom prst="rect">
            <a:avLst/>
          </a:prstGeom>
        </p:spPr>
      </p:pic>
      <p:pic>
        <p:nvPicPr>
          <p:cNvPr id="56" name="Graphic 55">
            <a:extLst>
              <a:ext uri="{FF2B5EF4-FFF2-40B4-BE49-F238E27FC236}">
                <a16:creationId xmlns:a16="http://schemas.microsoft.com/office/drawing/2014/main" id="{9EF6E4FC-65EF-DF4D-8FEB-85064B1E8A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86179" y="3236066"/>
            <a:ext cx="611149" cy="611149"/>
          </a:xfrm>
          <a:prstGeom prst="rect">
            <a:avLst/>
          </a:prstGeom>
        </p:spPr>
      </p:pic>
      <p:pic>
        <p:nvPicPr>
          <p:cNvPr id="58" name="Graphic 57">
            <a:extLst>
              <a:ext uri="{FF2B5EF4-FFF2-40B4-BE49-F238E27FC236}">
                <a16:creationId xmlns:a16="http://schemas.microsoft.com/office/drawing/2014/main" id="{55AAB8C3-F1CE-E544-ADBA-D4A3EBCD9F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04170" y="1524044"/>
            <a:ext cx="572042" cy="572042"/>
          </a:xfrm>
          <a:prstGeom prst="rect">
            <a:avLst/>
          </a:prstGeom>
        </p:spPr>
      </p:pic>
      <p:pic>
        <p:nvPicPr>
          <p:cNvPr id="76" name="Graphic 75">
            <a:extLst>
              <a:ext uri="{FF2B5EF4-FFF2-40B4-BE49-F238E27FC236}">
                <a16:creationId xmlns:a16="http://schemas.microsoft.com/office/drawing/2014/main" id="{55C2E10C-AD86-8E48-A927-CABC42691F4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7127088" y="4939202"/>
            <a:ext cx="570240" cy="570240"/>
          </a:xfrm>
          <a:prstGeom prst="rect">
            <a:avLst/>
          </a:prstGeom>
        </p:spPr>
      </p:pic>
      <p:pic>
        <p:nvPicPr>
          <p:cNvPr id="8194" name="Picture 2">
            <a:extLst>
              <a:ext uri="{FF2B5EF4-FFF2-40B4-BE49-F238E27FC236}">
                <a16:creationId xmlns:a16="http://schemas.microsoft.com/office/drawing/2014/main" id="{C025997C-E836-EC49-AA00-F0259CF2EA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8544498" y="1550064"/>
            <a:ext cx="547154" cy="54715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1B6F22B-415D-2F4E-A386-63C889D7186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43723" y="4978706"/>
            <a:ext cx="570240" cy="57024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3C556C79-5E1E-E149-B452-31016F3CAF4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60358" y="4978706"/>
            <a:ext cx="570240" cy="570240"/>
          </a:xfrm>
          <a:prstGeom prst="rect">
            <a:avLst/>
          </a:prstGeom>
          <a:noFill/>
          <a:extLst>
            <a:ext uri="{909E8E84-426E-40DD-AFC4-6F175D3DCCD1}">
              <a14:hiddenFill xmlns:a14="http://schemas.microsoft.com/office/drawing/2010/main">
                <a:solidFill>
                  <a:srgbClr val="FFFFFF"/>
                </a:solidFill>
              </a14:hiddenFill>
            </a:ext>
          </a:extLst>
        </p:spPr>
      </p:pic>
      <p:pic>
        <p:nvPicPr>
          <p:cNvPr id="78" name="Graphic 77">
            <a:extLst>
              <a:ext uri="{FF2B5EF4-FFF2-40B4-BE49-F238E27FC236}">
                <a16:creationId xmlns:a16="http://schemas.microsoft.com/office/drawing/2014/main" id="{3B253E4F-9961-374A-9383-CB056CE542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76993" y="4978706"/>
            <a:ext cx="570240" cy="570240"/>
          </a:xfrm>
          <a:prstGeom prst="rect">
            <a:avLst/>
          </a:prstGeom>
        </p:spPr>
      </p:pic>
      <p:pic>
        <p:nvPicPr>
          <p:cNvPr id="83" name="Graphic 82">
            <a:extLst>
              <a:ext uri="{FF2B5EF4-FFF2-40B4-BE49-F238E27FC236}">
                <a16:creationId xmlns:a16="http://schemas.microsoft.com/office/drawing/2014/main" id="{3421C41D-C2A8-164E-91D5-83E525403C0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924233" y="3273483"/>
            <a:ext cx="611149" cy="573732"/>
          </a:xfrm>
          <a:prstGeom prst="rect">
            <a:avLst/>
          </a:prstGeom>
        </p:spPr>
      </p:pic>
      <p:pic>
        <p:nvPicPr>
          <p:cNvPr id="85" name="Graphic 84">
            <a:extLst>
              <a:ext uri="{FF2B5EF4-FFF2-40B4-BE49-F238E27FC236}">
                <a16:creationId xmlns:a16="http://schemas.microsoft.com/office/drawing/2014/main" id="{4229CAC2-A2F1-8D40-AA67-4CEEAA0E62F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005206" y="3247579"/>
            <a:ext cx="611149" cy="611149"/>
          </a:xfrm>
          <a:prstGeom prst="rect">
            <a:avLst/>
          </a:prstGeom>
        </p:spPr>
      </p:pic>
      <p:pic>
        <p:nvPicPr>
          <p:cNvPr id="8208" name="Picture 16" descr="Preise – HDInsight (Hadoop) | Microsoft Azure">
            <a:extLst>
              <a:ext uri="{FF2B5EF4-FFF2-40B4-BE49-F238E27FC236}">
                <a16:creationId xmlns:a16="http://schemas.microsoft.com/office/drawing/2014/main" id="{52667619-C64D-7D42-B0A1-8872AC24FC0E}"/>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22494" r="20889"/>
          <a:stretch/>
        </p:blipFill>
        <p:spPr bwMode="auto">
          <a:xfrm>
            <a:off x="9842036" y="3282190"/>
            <a:ext cx="611149" cy="567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97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nodeType="withEffect">
                                  <p:stCondLst>
                                    <p:cond delay="0"/>
                                  </p:stCondLst>
                                  <p:childTnLst>
                                    <p:set>
                                      <p:cBhvr>
                                        <p:cTn id="44" dur="1" fill="hold">
                                          <p:stCondLst>
                                            <p:cond delay="0"/>
                                          </p:stCondLst>
                                        </p:cTn>
                                        <p:tgtEl>
                                          <p:spTgt spid="8194"/>
                                        </p:tgtEl>
                                        <p:attrNameLst>
                                          <p:attrName>style.visibility</p:attrName>
                                        </p:attrNameLst>
                                      </p:cBhvr>
                                      <p:to>
                                        <p:strVal val="visible"/>
                                      </p:to>
                                    </p:set>
                                    <p:animEffect transition="in" filter="fade">
                                      <p:cBhvr>
                                        <p:cTn id="45" dur="500"/>
                                        <p:tgtEl>
                                          <p:spTgt spid="8194"/>
                                        </p:tgtEl>
                                      </p:cBhvr>
                                    </p:animEffect>
                                  </p:childTnLst>
                                </p:cTn>
                              </p:par>
                              <p:par>
                                <p:cTn id="46" presetID="10" presetClass="entr" presetSubtype="0" fill="hold"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par>
                                <p:cTn id="63" presetID="10"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par>
                                <p:cTn id="66" presetID="10" presetClass="entr" presetSubtype="0" fill="hold" nodeType="with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fade">
                                      <p:cBhvr>
                                        <p:cTn id="68" dur="500"/>
                                        <p:tgtEl>
                                          <p:spTgt spid="83"/>
                                        </p:tgtEl>
                                      </p:cBhvr>
                                    </p:animEffect>
                                  </p:childTnLst>
                                </p:cTn>
                              </p:par>
                              <p:par>
                                <p:cTn id="69" presetID="10" presetClass="entr" presetSubtype="0" fill="hold" nodeType="withEffect">
                                  <p:stCondLst>
                                    <p:cond delay="0"/>
                                  </p:stCondLst>
                                  <p:childTnLst>
                                    <p:set>
                                      <p:cBhvr>
                                        <p:cTn id="70" dur="1" fill="hold">
                                          <p:stCondLst>
                                            <p:cond delay="0"/>
                                          </p:stCondLst>
                                        </p:cTn>
                                        <p:tgtEl>
                                          <p:spTgt spid="8208"/>
                                        </p:tgtEl>
                                        <p:attrNameLst>
                                          <p:attrName>style.visibility</p:attrName>
                                        </p:attrNameLst>
                                      </p:cBhvr>
                                      <p:to>
                                        <p:strVal val="visible"/>
                                      </p:to>
                                    </p:set>
                                    <p:animEffect transition="in" filter="fade">
                                      <p:cBhvr>
                                        <p:cTn id="71" dur="500"/>
                                        <p:tgtEl>
                                          <p:spTgt spid="820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fade">
                                      <p:cBhvr>
                                        <p:cTn id="85" dur="500"/>
                                        <p:tgtEl>
                                          <p:spTgt spid="76"/>
                                        </p:tgtEl>
                                      </p:cBhvr>
                                    </p:animEffect>
                                  </p:childTnLst>
                                </p:cTn>
                              </p:par>
                              <p:par>
                                <p:cTn id="86" presetID="10" presetClass="entr" presetSubtype="0" fill="hold" nodeType="withEffect">
                                  <p:stCondLst>
                                    <p:cond delay="0"/>
                                  </p:stCondLst>
                                  <p:childTnLst>
                                    <p:set>
                                      <p:cBhvr>
                                        <p:cTn id="87" dur="1" fill="hold">
                                          <p:stCondLst>
                                            <p:cond delay="0"/>
                                          </p:stCondLst>
                                        </p:cTn>
                                        <p:tgtEl>
                                          <p:spTgt spid="8196"/>
                                        </p:tgtEl>
                                        <p:attrNameLst>
                                          <p:attrName>style.visibility</p:attrName>
                                        </p:attrNameLst>
                                      </p:cBhvr>
                                      <p:to>
                                        <p:strVal val="visible"/>
                                      </p:to>
                                    </p:set>
                                    <p:animEffect transition="in" filter="fade">
                                      <p:cBhvr>
                                        <p:cTn id="88" dur="500"/>
                                        <p:tgtEl>
                                          <p:spTgt spid="8196"/>
                                        </p:tgtEl>
                                      </p:cBhvr>
                                    </p:animEffect>
                                  </p:childTnLst>
                                </p:cTn>
                              </p:par>
                              <p:par>
                                <p:cTn id="89" presetID="10" presetClass="entr" presetSubtype="0" fill="hold" nodeType="withEffect">
                                  <p:stCondLst>
                                    <p:cond delay="0"/>
                                  </p:stCondLst>
                                  <p:childTnLst>
                                    <p:set>
                                      <p:cBhvr>
                                        <p:cTn id="90" dur="1" fill="hold">
                                          <p:stCondLst>
                                            <p:cond delay="0"/>
                                          </p:stCondLst>
                                        </p:cTn>
                                        <p:tgtEl>
                                          <p:spTgt spid="8198"/>
                                        </p:tgtEl>
                                        <p:attrNameLst>
                                          <p:attrName>style.visibility</p:attrName>
                                        </p:attrNameLst>
                                      </p:cBhvr>
                                      <p:to>
                                        <p:strVal val="visible"/>
                                      </p:to>
                                    </p:set>
                                    <p:animEffect transition="in" filter="fade">
                                      <p:cBhvr>
                                        <p:cTn id="91" dur="500"/>
                                        <p:tgtEl>
                                          <p:spTgt spid="8198"/>
                                        </p:tgtEl>
                                      </p:cBhvr>
                                    </p:animEffect>
                                  </p:childTnLst>
                                </p:cTn>
                              </p:par>
                              <p:par>
                                <p:cTn id="92" presetID="10" presetClass="entr" presetSubtype="0" fill="hold" nodeType="with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fade">
                                      <p:cBhvr>
                                        <p:cTn id="9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1" grpId="0"/>
      <p:bldP spid="32" grpId="0" animBg="1"/>
      <p:bldP spid="33" grpId="0" animBg="1"/>
      <p:bldP spid="34" grpId="0" animBg="1"/>
      <p:bldP spid="48" grpId="0"/>
      <p:bldP spid="49"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03DE5BF6-A193-F84F-AF2C-688438175FAB}"/>
              </a:ext>
            </a:extLst>
          </p:cNvPr>
          <p:cNvGraphicFramePr/>
          <p:nvPr>
            <p:extLst>
              <p:ext uri="{D42A27DB-BD31-4B8C-83A1-F6EECF244321}">
                <p14:modId xmlns:p14="http://schemas.microsoft.com/office/powerpoint/2010/main" val="914838350"/>
              </p:ext>
            </p:extLst>
          </p:nvPr>
        </p:nvGraphicFramePr>
        <p:xfrm>
          <a:off x="431180" y="223025"/>
          <a:ext cx="11322206" cy="6237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2927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graphicEl>
                                              <a:dgm id="{B4C82318-29E4-3246-9407-48C1F5599A42}"/>
                                            </p:graphicEl>
                                          </p:spTgt>
                                        </p:tgtEl>
                                        <p:attrNameLst>
                                          <p:attrName>style.visibility</p:attrName>
                                        </p:attrNameLst>
                                      </p:cBhvr>
                                      <p:to>
                                        <p:strVal val="visible"/>
                                      </p:to>
                                    </p:set>
                                    <p:animEffect transition="in" filter="fade">
                                      <p:cBhvr>
                                        <p:cTn id="7" dur="500"/>
                                        <p:tgtEl>
                                          <p:spTgt spid="16">
                                            <p:graphicEl>
                                              <a:dgm id="{B4C82318-29E4-3246-9407-48C1F5599A4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graphicEl>
                                              <a:dgm id="{DD334510-6779-5F4E-98E5-B7B5CAECD2B8}"/>
                                            </p:graphicEl>
                                          </p:spTgt>
                                        </p:tgtEl>
                                        <p:attrNameLst>
                                          <p:attrName>style.visibility</p:attrName>
                                        </p:attrNameLst>
                                      </p:cBhvr>
                                      <p:to>
                                        <p:strVal val="visible"/>
                                      </p:to>
                                    </p:set>
                                    <p:animEffect transition="in" filter="fade">
                                      <p:cBhvr>
                                        <p:cTn id="10" dur="500"/>
                                        <p:tgtEl>
                                          <p:spTgt spid="16">
                                            <p:graphicEl>
                                              <a:dgm id="{DD334510-6779-5F4E-98E5-B7B5CAECD2B8}"/>
                                            </p:graphicEl>
                                          </p:spTgt>
                                        </p:tgtEl>
                                      </p:cBhvr>
                                    </p:animEffect>
                                  </p:childTnLst>
                                </p:cTn>
                              </p:par>
                              <p:par>
                                <p:cTn id="11" presetID="9" presetClass="emph" presetSubtype="0" grpId="1" nodeType="withEffect">
                                  <p:stCondLst>
                                    <p:cond delay="0"/>
                                  </p:stCondLst>
                                  <p:childTnLst>
                                    <p:set>
                                      <p:cBhvr>
                                        <p:cTn id="12" dur="indefinite"/>
                                        <p:tgtEl>
                                          <p:spTgt spid="16">
                                            <p:graphicEl>
                                              <a:dgm id="{F835490C-BD99-234F-B3BF-6474CC5B86D0}"/>
                                            </p:graphicEl>
                                          </p:spTgt>
                                        </p:tgtEl>
                                        <p:attrNameLst>
                                          <p:attrName>style.opacity</p:attrName>
                                        </p:attrNameLst>
                                      </p:cBhvr>
                                      <p:to>
                                        <p:strVal val="0.5"/>
                                      </p:to>
                                    </p:set>
                                    <p:animEffect filter="image" prLst="opacity: 0.5">
                                      <p:cBhvr rctx="IE">
                                        <p:cTn id="13" dur="indefinite"/>
                                        <p:tgtEl>
                                          <p:spTgt spid="16">
                                            <p:graphicEl>
                                              <a:dgm id="{F835490C-BD99-234F-B3BF-6474CC5B86D0}"/>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graphicEl>
                                              <a:dgm id="{97307CCB-B302-FD46-8F3F-BD96CA3AF5E5}"/>
                                            </p:graphicEl>
                                          </p:spTgt>
                                        </p:tgtEl>
                                        <p:attrNameLst>
                                          <p:attrName>style.visibility</p:attrName>
                                        </p:attrNameLst>
                                      </p:cBhvr>
                                      <p:to>
                                        <p:strVal val="visible"/>
                                      </p:to>
                                    </p:set>
                                    <p:animEffect transition="in" filter="fade">
                                      <p:cBhvr>
                                        <p:cTn id="18" dur="500"/>
                                        <p:tgtEl>
                                          <p:spTgt spid="16">
                                            <p:graphicEl>
                                              <a:dgm id="{97307CCB-B302-FD46-8F3F-BD96CA3AF5E5}"/>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graphicEl>
                                              <a:dgm id="{3BB45421-DCD5-F544-B86F-7FB9B58D4133}"/>
                                            </p:graphicEl>
                                          </p:spTgt>
                                        </p:tgtEl>
                                        <p:attrNameLst>
                                          <p:attrName>style.visibility</p:attrName>
                                        </p:attrNameLst>
                                      </p:cBhvr>
                                      <p:to>
                                        <p:strVal val="visible"/>
                                      </p:to>
                                    </p:set>
                                    <p:animEffect transition="in" filter="fade">
                                      <p:cBhvr>
                                        <p:cTn id="21" dur="500"/>
                                        <p:tgtEl>
                                          <p:spTgt spid="16">
                                            <p:graphicEl>
                                              <a:dgm id="{3BB45421-DCD5-F544-B86F-7FB9B58D4133}"/>
                                            </p:graphicEl>
                                          </p:spTgt>
                                        </p:tgtEl>
                                      </p:cBhvr>
                                    </p:animEffect>
                                  </p:childTnLst>
                                </p:cTn>
                              </p:par>
                              <p:par>
                                <p:cTn id="22" presetID="9" presetClass="emph" presetSubtype="0" grpId="1" nodeType="withEffect">
                                  <p:stCondLst>
                                    <p:cond delay="0"/>
                                  </p:stCondLst>
                                  <p:childTnLst>
                                    <p:set>
                                      <p:cBhvr>
                                        <p:cTn id="23" dur="indefinite"/>
                                        <p:tgtEl>
                                          <p:spTgt spid="16">
                                            <p:graphicEl>
                                              <a:dgm id="{B4C82318-29E4-3246-9407-48C1F5599A42}"/>
                                            </p:graphicEl>
                                          </p:spTgt>
                                        </p:tgtEl>
                                        <p:attrNameLst>
                                          <p:attrName>style.opacity</p:attrName>
                                        </p:attrNameLst>
                                      </p:cBhvr>
                                      <p:to>
                                        <p:strVal val="0.5"/>
                                      </p:to>
                                    </p:set>
                                    <p:animEffect filter="image" prLst="opacity: 0.5">
                                      <p:cBhvr rctx="IE">
                                        <p:cTn id="24" dur="indefinite"/>
                                        <p:tgtEl>
                                          <p:spTgt spid="16">
                                            <p:graphicEl>
                                              <a:dgm id="{B4C82318-29E4-3246-9407-48C1F5599A42}"/>
                                            </p:graphicEl>
                                          </p:spTgt>
                                        </p:tgtEl>
                                      </p:cBhvr>
                                    </p:animEffect>
                                  </p:childTnLst>
                                </p:cTn>
                              </p:par>
                              <p:par>
                                <p:cTn id="25" presetID="9" presetClass="emph" presetSubtype="0" grpId="1" nodeType="withEffect">
                                  <p:stCondLst>
                                    <p:cond delay="0"/>
                                  </p:stCondLst>
                                  <p:childTnLst>
                                    <p:set>
                                      <p:cBhvr>
                                        <p:cTn id="26" dur="indefinite"/>
                                        <p:tgtEl>
                                          <p:spTgt spid="16">
                                            <p:graphicEl>
                                              <a:dgm id="{DD334510-6779-5F4E-98E5-B7B5CAECD2B8}"/>
                                            </p:graphicEl>
                                          </p:spTgt>
                                        </p:tgtEl>
                                        <p:attrNameLst>
                                          <p:attrName>style.opacity</p:attrName>
                                        </p:attrNameLst>
                                      </p:cBhvr>
                                      <p:to>
                                        <p:strVal val="0.5"/>
                                      </p:to>
                                    </p:set>
                                    <p:animEffect filter="image" prLst="opacity: 0.5">
                                      <p:cBhvr rctx="IE">
                                        <p:cTn id="27" dur="indefinite"/>
                                        <p:tgtEl>
                                          <p:spTgt spid="16">
                                            <p:graphicEl>
                                              <a:dgm id="{DD334510-6779-5F4E-98E5-B7B5CAECD2B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graphicEl>
                                              <a:dgm id="{6CAA3F3D-7865-604D-B2E0-03DE3C0992A8}"/>
                                            </p:graphicEl>
                                          </p:spTgt>
                                        </p:tgtEl>
                                        <p:attrNameLst>
                                          <p:attrName>style.visibility</p:attrName>
                                        </p:attrNameLst>
                                      </p:cBhvr>
                                      <p:to>
                                        <p:strVal val="visible"/>
                                      </p:to>
                                    </p:set>
                                    <p:animEffect transition="in" filter="fade">
                                      <p:cBhvr>
                                        <p:cTn id="32" dur="500"/>
                                        <p:tgtEl>
                                          <p:spTgt spid="16">
                                            <p:graphicEl>
                                              <a:dgm id="{6CAA3F3D-7865-604D-B2E0-03DE3C0992A8}"/>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graphicEl>
                                              <a:dgm id="{67438428-97EF-494C-8643-3726345A0C2A}"/>
                                            </p:graphicEl>
                                          </p:spTgt>
                                        </p:tgtEl>
                                        <p:attrNameLst>
                                          <p:attrName>style.visibility</p:attrName>
                                        </p:attrNameLst>
                                      </p:cBhvr>
                                      <p:to>
                                        <p:strVal val="visible"/>
                                      </p:to>
                                    </p:set>
                                    <p:animEffect transition="in" filter="fade">
                                      <p:cBhvr>
                                        <p:cTn id="35" dur="500"/>
                                        <p:tgtEl>
                                          <p:spTgt spid="16">
                                            <p:graphicEl>
                                              <a:dgm id="{67438428-97EF-494C-8643-3726345A0C2A}"/>
                                            </p:graphicEl>
                                          </p:spTgt>
                                        </p:tgtEl>
                                      </p:cBhvr>
                                    </p:animEffect>
                                  </p:childTnLst>
                                </p:cTn>
                              </p:par>
                              <p:par>
                                <p:cTn id="36" presetID="9" presetClass="emph" presetSubtype="0" grpId="1" nodeType="withEffect">
                                  <p:stCondLst>
                                    <p:cond delay="0"/>
                                  </p:stCondLst>
                                  <p:childTnLst>
                                    <p:set>
                                      <p:cBhvr>
                                        <p:cTn id="37" dur="indefinite"/>
                                        <p:tgtEl>
                                          <p:spTgt spid="16">
                                            <p:graphicEl>
                                              <a:dgm id="{97307CCB-B302-FD46-8F3F-BD96CA3AF5E5}"/>
                                            </p:graphicEl>
                                          </p:spTgt>
                                        </p:tgtEl>
                                        <p:attrNameLst>
                                          <p:attrName>style.opacity</p:attrName>
                                        </p:attrNameLst>
                                      </p:cBhvr>
                                      <p:to>
                                        <p:strVal val="0.5"/>
                                      </p:to>
                                    </p:set>
                                    <p:animEffect filter="image" prLst="opacity: 0.5">
                                      <p:cBhvr rctx="IE">
                                        <p:cTn id="38" dur="indefinite"/>
                                        <p:tgtEl>
                                          <p:spTgt spid="16">
                                            <p:graphicEl>
                                              <a:dgm id="{97307CCB-B302-FD46-8F3F-BD96CA3AF5E5}"/>
                                            </p:graphicEl>
                                          </p:spTgt>
                                        </p:tgtEl>
                                      </p:cBhvr>
                                    </p:animEffect>
                                  </p:childTnLst>
                                </p:cTn>
                              </p:par>
                              <p:par>
                                <p:cTn id="39" presetID="9" presetClass="emph" presetSubtype="0" grpId="1" nodeType="withEffect">
                                  <p:stCondLst>
                                    <p:cond delay="0"/>
                                  </p:stCondLst>
                                  <p:childTnLst>
                                    <p:set>
                                      <p:cBhvr>
                                        <p:cTn id="40" dur="indefinite"/>
                                        <p:tgtEl>
                                          <p:spTgt spid="16">
                                            <p:graphicEl>
                                              <a:dgm id="{3BB45421-DCD5-F544-B86F-7FB9B58D4133}"/>
                                            </p:graphicEl>
                                          </p:spTgt>
                                        </p:tgtEl>
                                        <p:attrNameLst>
                                          <p:attrName>style.opacity</p:attrName>
                                        </p:attrNameLst>
                                      </p:cBhvr>
                                      <p:to>
                                        <p:strVal val="0.5"/>
                                      </p:to>
                                    </p:set>
                                    <p:animEffect filter="image" prLst="opacity: 0.5">
                                      <p:cBhvr rctx="IE">
                                        <p:cTn id="41" dur="indefinite"/>
                                        <p:tgtEl>
                                          <p:spTgt spid="16">
                                            <p:graphicEl>
                                              <a:dgm id="{3BB45421-DCD5-F544-B86F-7FB9B58D4133}"/>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graphicEl>
                                              <a:dgm id="{569B2262-EC59-DD4F-8771-DAC158DE9B97}"/>
                                            </p:graphicEl>
                                          </p:spTgt>
                                        </p:tgtEl>
                                        <p:attrNameLst>
                                          <p:attrName>style.visibility</p:attrName>
                                        </p:attrNameLst>
                                      </p:cBhvr>
                                      <p:to>
                                        <p:strVal val="visible"/>
                                      </p:to>
                                    </p:set>
                                    <p:animEffect transition="in" filter="fade">
                                      <p:cBhvr>
                                        <p:cTn id="46" dur="500"/>
                                        <p:tgtEl>
                                          <p:spTgt spid="16">
                                            <p:graphicEl>
                                              <a:dgm id="{569B2262-EC59-DD4F-8771-DAC158DE9B97}"/>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graphicEl>
                                              <a:dgm id="{FFAD5A21-AADA-E442-AB86-4CE9623371D6}"/>
                                            </p:graphicEl>
                                          </p:spTgt>
                                        </p:tgtEl>
                                        <p:attrNameLst>
                                          <p:attrName>style.visibility</p:attrName>
                                        </p:attrNameLst>
                                      </p:cBhvr>
                                      <p:to>
                                        <p:strVal val="visible"/>
                                      </p:to>
                                    </p:set>
                                    <p:animEffect transition="in" filter="fade">
                                      <p:cBhvr>
                                        <p:cTn id="49" dur="500"/>
                                        <p:tgtEl>
                                          <p:spTgt spid="16">
                                            <p:graphicEl>
                                              <a:dgm id="{FFAD5A21-AADA-E442-AB86-4CE9623371D6}"/>
                                            </p:graphicEl>
                                          </p:spTgt>
                                        </p:tgtEl>
                                      </p:cBhvr>
                                    </p:animEffect>
                                  </p:childTnLst>
                                </p:cTn>
                              </p:par>
                              <p:par>
                                <p:cTn id="50" presetID="9" presetClass="emph" presetSubtype="0" grpId="1" nodeType="withEffect">
                                  <p:stCondLst>
                                    <p:cond delay="0"/>
                                  </p:stCondLst>
                                  <p:childTnLst>
                                    <p:set>
                                      <p:cBhvr>
                                        <p:cTn id="51" dur="indefinite"/>
                                        <p:tgtEl>
                                          <p:spTgt spid="16">
                                            <p:graphicEl>
                                              <a:dgm id="{6CAA3F3D-7865-604D-B2E0-03DE3C0992A8}"/>
                                            </p:graphicEl>
                                          </p:spTgt>
                                        </p:tgtEl>
                                        <p:attrNameLst>
                                          <p:attrName>style.opacity</p:attrName>
                                        </p:attrNameLst>
                                      </p:cBhvr>
                                      <p:to>
                                        <p:strVal val="0.5"/>
                                      </p:to>
                                    </p:set>
                                    <p:animEffect filter="image" prLst="opacity: 0.5">
                                      <p:cBhvr rctx="IE">
                                        <p:cTn id="52" dur="indefinite"/>
                                        <p:tgtEl>
                                          <p:spTgt spid="16">
                                            <p:graphicEl>
                                              <a:dgm id="{6CAA3F3D-7865-604D-B2E0-03DE3C0992A8}"/>
                                            </p:graphicEl>
                                          </p:spTgt>
                                        </p:tgtEl>
                                      </p:cBhvr>
                                    </p:animEffect>
                                  </p:childTnLst>
                                </p:cTn>
                              </p:par>
                              <p:par>
                                <p:cTn id="53" presetID="9" presetClass="emph" presetSubtype="0" grpId="1" nodeType="withEffect">
                                  <p:stCondLst>
                                    <p:cond delay="0"/>
                                  </p:stCondLst>
                                  <p:childTnLst>
                                    <p:set>
                                      <p:cBhvr>
                                        <p:cTn id="54" dur="indefinite"/>
                                        <p:tgtEl>
                                          <p:spTgt spid="16">
                                            <p:graphicEl>
                                              <a:dgm id="{67438428-97EF-494C-8643-3726345A0C2A}"/>
                                            </p:graphicEl>
                                          </p:spTgt>
                                        </p:tgtEl>
                                        <p:attrNameLst>
                                          <p:attrName>style.opacity</p:attrName>
                                        </p:attrNameLst>
                                      </p:cBhvr>
                                      <p:to>
                                        <p:strVal val="0.5"/>
                                      </p:to>
                                    </p:set>
                                    <p:animEffect filter="image" prLst="opacity: 0.5">
                                      <p:cBhvr rctx="IE">
                                        <p:cTn id="55" dur="indefinite"/>
                                        <p:tgtEl>
                                          <p:spTgt spid="16">
                                            <p:graphicEl>
                                              <a:dgm id="{67438428-97EF-494C-8643-3726345A0C2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uiExpand="1">
        <p:bldSub>
          <a:bldDgm bld="one"/>
        </p:bldSub>
      </p:bldGraphic>
      <p:bldGraphic spid="16" grpId="1"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745670-2FE4-B64E-A2F0-D2189D17A925}"/>
              </a:ext>
            </a:extLst>
          </p:cNvPr>
          <p:cNvSpPr/>
          <p:nvPr/>
        </p:nvSpPr>
        <p:spPr>
          <a:xfrm>
            <a:off x="1255421" y="1003973"/>
            <a:ext cx="2028119" cy="461665"/>
          </a:xfrm>
          <a:prstGeom prst="rect">
            <a:avLst/>
          </a:prstGeom>
        </p:spPr>
        <p:txBody>
          <a:bodyPr wrap="none">
            <a:spAutoFit/>
          </a:bodyPr>
          <a:lstStyle/>
          <a:p>
            <a:r>
              <a:rPr lang="en-DE" sz="2400" dirty="0">
                <a:latin typeface="Courier New" panose="02070309020205020404" pitchFamily="49" charset="0"/>
                <a:cs typeface="Courier New" panose="02070309020205020404" pitchFamily="49" charset="0"/>
              </a:rPr>
              <a:t>Use cases:</a:t>
            </a:r>
          </a:p>
        </p:txBody>
      </p:sp>
      <p:sp>
        <p:nvSpPr>
          <p:cNvPr id="5" name="Rectangle 4">
            <a:extLst>
              <a:ext uri="{FF2B5EF4-FFF2-40B4-BE49-F238E27FC236}">
                <a16:creationId xmlns:a16="http://schemas.microsoft.com/office/drawing/2014/main" id="{DAE93FFF-B857-7F47-9FA2-F67593EA62FB}"/>
              </a:ext>
            </a:extLst>
          </p:cNvPr>
          <p:cNvSpPr/>
          <p:nvPr/>
        </p:nvSpPr>
        <p:spPr>
          <a:xfrm>
            <a:off x="1255421" y="1787694"/>
            <a:ext cx="6176691"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Track articles in a warehouse;</a:t>
            </a:r>
          </a:p>
        </p:txBody>
      </p:sp>
      <p:sp>
        <p:nvSpPr>
          <p:cNvPr id="6" name="Rectangle 5">
            <a:extLst>
              <a:ext uri="{FF2B5EF4-FFF2-40B4-BE49-F238E27FC236}">
                <a16:creationId xmlns:a16="http://schemas.microsoft.com/office/drawing/2014/main" id="{00560B9C-93A4-224A-9749-4160259F9022}"/>
              </a:ext>
            </a:extLst>
          </p:cNvPr>
          <p:cNvSpPr/>
          <p:nvPr/>
        </p:nvSpPr>
        <p:spPr>
          <a:xfrm>
            <a:off x="1255421" y="2840444"/>
            <a:ext cx="8020144"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Calculate the inventory of each article;</a:t>
            </a:r>
          </a:p>
        </p:txBody>
      </p:sp>
      <p:sp>
        <p:nvSpPr>
          <p:cNvPr id="7" name="Rectangle 6">
            <a:extLst>
              <a:ext uri="{FF2B5EF4-FFF2-40B4-BE49-F238E27FC236}">
                <a16:creationId xmlns:a16="http://schemas.microsoft.com/office/drawing/2014/main" id="{5F827BE7-9381-1E46-BAC5-4DD2FD90D1FF}"/>
              </a:ext>
            </a:extLst>
          </p:cNvPr>
          <p:cNvSpPr/>
          <p:nvPr/>
        </p:nvSpPr>
        <p:spPr>
          <a:xfrm>
            <a:off x="1255421" y="3893195"/>
            <a:ext cx="8204490"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Status of each shelf (articles quantity);</a:t>
            </a:r>
          </a:p>
        </p:txBody>
      </p:sp>
    </p:spTree>
    <p:extLst>
      <p:ext uri="{BB962C8B-B14F-4D97-AF65-F5344CB8AC3E}">
        <p14:creationId xmlns:p14="http://schemas.microsoft.com/office/powerpoint/2010/main" val="3540617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9" presetClass="emph" presetSubtype="0" grpId="1" nodeType="withEffect">
                                  <p:stCondLst>
                                    <p:cond delay="0"/>
                                  </p:stCondLst>
                                  <p:childTnLst>
                                    <p:set>
                                      <p:cBhvr>
                                        <p:cTn id="14" dur="indefinite"/>
                                        <p:tgtEl>
                                          <p:spTgt spid="5"/>
                                        </p:tgtEl>
                                        <p:attrNameLst>
                                          <p:attrName>style.opacity</p:attrName>
                                        </p:attrNameLst>
                                      </p:cBhvr>
                                      <p:to>
                                        <p:strVal val="0.5"/>
                                      </p:to>
                                    </p:set>
                                    <p:animEffect filter="image" prLst="opacity: 0.5">
                                      <p:cBhvr rctx="IE">
                                        <p:cTn id="15" dur="indefinite"/>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9" presetClass="emph" presetSubtype="0" grpId="1" nodeType="withEffect">
                                  <p:stCondLst>
                                    <p:cond delay="0"/>
                                  </p:stCondLst>
                                  <p:childTnLst>
                                    <p:set>
                                      <p:cBhvr>
                                        <p:cTn id="22" dur="indefinite"/>
                                        <p:tgtEl>
                                          <p:spTgt spid="6"/>
                                        </p:tgtEl>
                                        <p:attrNameLst>
                                          <p:attrName>style.opacity</p:attrName>
                                        </p:attrNameLst>
                                      </p:cBhvr>
                                      <p:to>
                                        <p:strVal val="0.5"/>
                                      </p:to>
                                    </p:set>
                                    <p:animEffect filter="image" prLst="opacity: 0.5">
                                      <p:cBhvr rctx="IE">
                                        <p:cTn id="23"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Truck outline">
            <a:extLst>
              <a:ext uri="{FF2B5EF4-FFF2-40B4-BE49-F238E27FC236}">
                <a16:creationId xmlns:a16="http://schemas.microsoft.com/office/drawing/2014/main" id="{B9488D69-FE5E-D449-957A-02BC60BEBB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54948" y="2770260"/>
            <a:ext cx="2798956" cy="2798956"/>
          </a:xfrm>
          <a:prstGeom prst="rect">
            <a:avLst/>
          </a:prstGeom>
        </p:spPr>
      </p:pic>
      <p:pic>
        <p:nvPicPr>
          <p:cNvPr id="8" name="Graphic 7" descr="Warehouse outline">
            <a:extLst>
              <a:ext uri="{FF2B5EF4-FFF2-40B4-BE49-F238E27FC236}">
                <a16:creationId xmlns:a16="http://schemas.microsoft.com/office/drawing/2014/main" id="{A752EC2E-E642-BE41-A19C-594E302773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42285" y="480543"/>
            <a:ext cx="4843346" cy="4843346"/>
          </a:xfrm>
          <a:prstGeom prst="rect">
            <a:avLst/>
          </a:prstGeom>
        </p:spPr>
      </p:pic>
      <p:pic>
        <p:nvPicPr>
          <p:cNvPr id="17" name="Picture 16">
            <a:extLst>
              <a:ext uri="{FF2B5EF4-FFF2-40B4-BE49-F238E27FC236}">
                <a16:creationId xmlns:a16="http://schemas.microsoft.com/office/drawing/2014/main" id="{99E05ECE-C9C9-2443-9DFD-345C4904A8AB}"/>
              </a:ext>
            </a:extLst>
          </p:cNvPr>
          <p:cNvPicPr>
            <a:picLocks noChangeAspect="1"/>
          </p:cNvPicPr>
          <p:nvPr/>
        </p:nvPicPr>
        <p:blipFill rotWithShape="1">
          <a:blip r:embed="rId7"/>
          <a:srcRect l="36362" t="73929" r="34446" b="10246"/>
          <a:stretch/>
        </p:blipFill>
        <p:spPr>
          <a:xfrm>
            <a:off x="2333728" y="3472786"/>
            <a:ext cx="1416205" cy="765717"/>
          </a:xfrm>
          <a:prstGeom prst="rect">
            <a:avLst/>
          </a:prstGeom>
        </p:spPr>
      </p:pic>
      <p:sp>
        <p:nvSpPr>
          <p:cNvPr id="7" name="Left Bracket 6">
            <a:extLst>
              <a:ext uri="{FF2B5EF4-FFF2-40B4-BE49-F238E27FC236}">
                <a16:creationId xmlns:a16="http://schemas.microsoft.com/office/drawing/2014/main" id="{77DBAA8B-66D5-3E44-ABA0-F0065483FB64}"/>
              </a:ext>
            </a:extLst>
          </p:cNvPr>
          <p:cNvSpPr/>
          <p:nvPr/>
        </p:nvSpPr>
        <p:spPr>
          <a:xfrm rot="16200000">
            <a:off x="6059527" y="1261987"/>
            <a:ext cx="113355" cy="8237159"/>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DE"/>
          </a:p>
        </p:txBody>
      </p:sp>
      <p:cxnSp>
        <p:nvCxnSpPr>
          <p:cNvPr id="10" name="Straight Connector 9">
            <a:extLst>
              <a:ext uri="{FF2B5EF4-FFF2-40B4-BE49-F238E27FC236}">
                <a16:creationId xmlns:a16="http://schemas.microsoft.com/office/drawing/2014/main" id="{4B233BCD-7619-814C-B19D-D3CFDCD1B38F}"/>
              </a:ext>
            </a:extLst>
          </p:cNvPr>
          <p:cNvCxnSpPr>
            <a:cxnSpLocks/>
            <a:stCxn id="7" idx="1"/>
          </p:cNvCxnSpPr>
          <p:nvPr/>
        </p:nvCxnSpPr>
        <p:spPr>
          <a:xfrm flipH="1">
            <a:off x="6116204" y="5437244"/>
            <a:ext cx="1" cy="334660"/>
          </a:xfrm>
          <a:prstGeom prst="line">
            <a:avLst/>
          </a:prstGeom>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B0AF9F5D-8CD1-F643-BFDD-3FC0BCA21726}"/>
              </a:ext>
            </a:extLst>
          </p:cNvPr>
          <p:cNvSpPr/>
          <p:nvPr/>
        </p:nvSpPr>
        <p:spPr>
          <a:xfrm>
            <a:off x="5541367" y="5771904"/>
            <a:ext cx="1149674"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Inbound</a:t>
            </a:r>
          </a:p>
        </p:txBody>
      </p:sp>
    </p:spTree>
    <p:extLst>
      <p:ext uri="{BB962C8B-B14F-4D97-AF65-F5344CB8AC3E}">
        <p14:creationId xmlns:p14="http://schemas.microsoft.com/office/powerpoint/2010/main" val="788547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79 -0.02222 L 0.47826 -0.01018 " pathEditMode="relative" rAng="0" ptsTypes="AA">
                                      <p:cBhvr>
                                        <p:cTn id="6" dur="2000" fill="hold"/>
                                        <p:tgtEl>
                                          <p:spTgt spid="17"/>
                                        </p:tgtEl>
                                        <p:attrNameLst>
                                          <p:attrName>ppt_x</p:attrName>
                                          <p:attrName>ppt_y</p:attrName>
                                        </p:attrNameLst>
                                      </p:cBhvr>
                                      <p:rCtr x="23867" y="602"/>
                                    </p:animMotion>
                                  </p:childTnLst>
                                </p:cTn>
                              </p:par>
                              <p:par>
                                <p:cTn id="7" presetID="10" presetClass="exit" presetSubtype="0" fill="hold" nodeType="withEffect">
                                  <p:stCondLst>
                                    <p:cond delay="0"/>
                                  </p:stCondLst>
                                  <p:childTnLst>
                                    <p:animEffect transition="out" filter="fade">
                                      <p:cBhvr>
                                        <p:cTn id="8" dur="2500"/>
                                        <p:tgtEl>
                                          <p:spTgt spid="17"/>
                                        </p:tgtEl>
                                      </p:cBhvr>
                                    </p:animEffect>
                                    <p:set>
                                      <p:cBhvr>
                                        <p:cTn id="9" dur="1" fill="hold">
                                          <p:stCondLst>
                                            <p:cond delay="2499"/>
                                          </p:stCondLst>
                                        </p:cTn>
                                        <p:tgtEl>
                                          <p:spTgt spid="17"/>
                                        </p:tgtEl>
                                        <p:attrNameLst>
                                          <p:attrName>style.visibility</p:attrName>
                                        </p:attrNameLst>
                                      </p:cBhvr>
                                      <p:to>
                                        <p:strVal val="hidden"/>
                                      </p:to>
                                    </p:se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Parallelogram 9">
            <a:extLst>
              <a:ext uri="{FF2B5EF4-FFF2-40B4-BE49-F238E27FC236}">
                <a16:creationId xmlns:a16="http://schemas.microsoft.com/office/drawing/2014/main" id="{77A75569-131A-7F4D-880F-045E111FE99B}"/>
              </a:ext>
            </a:extLst>
          </p:cNvPr>
          <p:cNvSpPr/>
          <p:nvPr/>
        </p:nvSpPr>
        <p:spPr>
          <a:xfrm rot="8852572" flipV="1">
            <a:off x="3851935" y="3903286"/>
            <a:ext cx="1747636" cy="398098"/>
          </a:xfrm>
          <a:prstGeom prst="parallelogram">
            <a:avLst>
              <a:gd name="adj" fmla="val 49307"/>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DE"/>
          </a:p>
        </p:txBody>
      </p:sp>
      <p:pic>
        <p:nvPicPr>
          <p:cNvPr id="8" name="Graphic 7" descr="Box with solid fill">
            <a:extLst>
              <a:ext uri="{FF2B5EF4-FFF2-40B4-BE49-F238E27FC236}">
                <a16:creationId xmlns:a16="http://schemas.microsoft.com/office/drawing/2014/main" id="{60121AEC-6968-AF43-8C83-FC35725915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1353" y="3736864"/>
            <a:ext cx="914400" cy="914400"/>
          </a:xfrm>
          <a:prstGeom prst="rect">
            <a:avLst/>
          </a:prstGeom>
        </p:spPr>
      </p:pic>
      <p:pic>
        <p:nvPicPr>
          <p:cNvPr id="28" name="Graphic 27" descr="Box with solid fill">
            <a:extLst>
              <a:ext uri="{FF2B5EF4-FFF2-40B4-BE49-F238E27FC236}">
                <a16:creationId xmlns:a16="http://schemas.microsoft.com/office/drawing/2014/main" id="{EECC1E1D-1ABC-044E-AC06-4792B763E3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8553" y="3448701"/>
            <a:ext cx="914400" cy="914400"/>
          </a:xfrm>
          <a:prstGeom prst="rect">
            <a:avLst/>
          </a:prstGeom>
        </p:spPr>
      </p:pic>
      <p:pic>
        <p:nvPicPr>
          <p:cNvPr id="29" name="Graphic 28" descr="Box with solid fill">
            <a:extLst>
              <a:ext uri="{FF2B5EF4-FFF2-40B4-BE49-F238E27FC236}">
                <a16:creationId xmlns:a16="http://schemas.microsoft.com/office/drawing/2014/main" id="{EAF408F4-E73D-8B42-9A36-58E785AE42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6867" y="3187935"/>
            <a:ext cx="914400" cy="914400"/>
          </a:xfrm>
          <a:prstGeom prst="rect">
            <a:avLst/>
          </a:prstGeom>
        </p:spPr>
      </p:pic>
      <p:sp>
        <p:nvSpPr>
          <p:cNvPr id="30" name="Parallelogram 29">
            <a:extLst>
              <a:ext uri="{FF2B5EF4-FFF2-40B4-BE49-F238E27FC236}">
                <a16:creationId xmlns:a16="http://schemas.microsoft.com/office/drawing/2014/main" id="{3CF9F3F4-0D31-C34E-B2B1-163F66BDF471}"/>
              </a:ext>
            </a:extLst>
          </p:cNvPr>
          <p:cNvSpPr/>
          <p:nvPr/>
        </p:nvSpPr>
        <p:spPr>
          <a:xfrm rot="8852572" flipV="1">
            <a:off x="3851935" y="3229951"/>
            <a:ext cx="1747636" cy="398098"/>
          </a:xfrm>
          <a:prstGeom prst="parallelogram">
            <a:avLst>
              <a:gd name="adj" fmla="val 49307"/>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DE" strike="sngStrike"/>
          </a:p>
        </p:txBody>
      </p:sp>
      <p:pic>
        <p:nvPicPr>
          <p:cNvPr id="31" name="Graphic 30" descr="Box with solid fill">
            <a:extLst>
              <a:ext uri="{FF2B5EF4-FFF2-40B4-BE49-F238E27FC236}">
                <a16:creationId xmlns:a16="http://schemas.microsoft.com/office/drawing/2014/main" id="{152AD02A-EA3D-5C42-9AB8-7816BF310C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1353" y="3063529"/>
            <a:ext cx="914400" cy="914400"/>
          </a:xfrm>
          <a:prstGeom prst="rect">
            <a:avLst/>
          </a:prstGeom>
        </p:spPr>
      </p:pic>
      <p:pic>
        <p:nvPicPr>
          <p:cNvPr id="32" name="Graphic 31" descr="Box with solid fill">
            <a:extLst>
              <a:ext uri="{FF2B5EF4-FFF2-40B4-BE49-F238E27FC236}">
                <a16:creationId xmlns:a16="http://schemas.microsoft.com/office/drawing/2014/main" id="{905420AE-2B54-D341-88B6-1C7867536B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8553" y="2775366"/>
            <a:ext cx="914400" cy="914400"/>
          </a:xfrm>
          <a:prstGeom prst="rect">
            <a:avLst/>
          </a:prstGeom>
        </p:spPr>
      </p:pic>
      <p:pic>
        <p:nvPicPr>
          <p:cNvPr id="33" name="Graphic 32" descr="Box with solid fill">
            <a:extLst>
              <a:ext uri="{FF2B5EF4-FFF2-40B4-BE49-F238E27FC236}">
                <a16:creationId xmlns:a16="http://schemas.microsoft.com/office/drawing/2014/main" id="{96EBE8FA-758B-E244-8B99-3426A5975C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6867" y="2514600"/>
            <a:ext cx="914400" cy="914400"/>
          </a:xfrm>
          <a:prstGeom prst="rect">
            <a:avLst/>
          </a:prstGeom>
        </p:spPr>
      </p:pic>
      <p:sp>
        <p:nvSpPr>
          <p:cNvPr id="38" name="Parallelogram 37">
            <a:extLst>
              <a:ext uri="{FF2B5EF4-FFF2-40B4-BE49-F238E27FC236}">
                <a16:creationId xmlns:a16="http://schemas.microsoft.com/office/drawing/2014/main" id="{A2D13646-C150-A343-A40F-8FE504135A8E}"/>
              </a:ext>
            </a:extLst>
          </p:cNvPr>
          <p:cNvSpPr/>
          <p:nvPr/>
        </p:nvSpPr>
        <p:spPr>
          <a:xfrm rot="8852572" flipV="1">
            <a:off x="3851935" y="2593044"/>
            <a:ext cx="1747636" cy="398098"/>
          </a:xfrm>
          <a:prstGeom prst="parallelogram">
            <a:avLst>
              <a:gd name="adj" fmla="val 49307"/>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DE" strike="sngStrike"/>
          </a:p>
        </p:txBody>
      </p:sp>
      <p:pic>
        <p:nvPicPr>
          <p:cNvPr id="39" name="Graphic 38" descr="Box with solid fill">
            <a:extLst>
              <a:ext uri="{FF2B5EF4-FFF2-40B4-BE49-F238E27FC236}">
                <a16:creationId xmlns:a16="http://schemas.microsoft.com/office/drawing/2014/main" id="{F3A327B6-5417-9647-9F8A-50E173F46A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1353" y="2426622"/>
            <a:ext cx="914400" cy="914400"/>
          </a:xfrm>
          <a:prstGeom prst="rect">
            <a:avLst/>
          </a:prstGeom>
        </p:spPr>
      </p:pic>
      <p:pic>
        <p:nvPicPr>
          <p:cNvPr id="40" name="Graphic 39" descr="Box with solid fill">
            <a:extLst>
              <a:ext uri="{FF2B5EF4-FFF2-40B4-BE49-F238E27FC236}">
                <a16:creationId xmlns:a16="http://schemas.microsoft.com/office/drawing/2014/main" id="{0A0C288C-C775-3C4C-B7F8-D57C8FCE03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8553" y="2138459"/>
            <a:ext cx="914400" cy="914400"/>
          </a:xfrm>
          <a:prstGeom prst="rect">
            <a:avLst/>
          </a:prstGeom>
        </p:spPr>
      </p:pic>
      <p:pic>
        <p:nvPicPr>
          <p:cNvPr id="41" name="Graphic 40" descr="Box with solid fill">
            <a:extLst>
              <a:ext uri="{FF2B5EF4-FFF2-40B4-BE49-F238E27FC236}">
                <a16:creationId xmlns:a16="http://schemas.microsoft.com/office/drawing/2014/main" id="{84AE1335-7721-8B49-BDB2-6D67102E1A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6867" y="1877693"/>
            <a:ext cx="914400" cy="914400"/>
          </a:xfrm>
          <a:prstGeom prst="rect">
            <a:avLst/>
          </a:prstGeom>
        </p:spPr>
      </p:pic>
      <p:cxnSp>
        <p:nvCxnSpPr>
          <p:cNvPr id="27" name="Straight Connector 26">
            <a:extLst>
              <a:ext uri="{FF2B5EF4-FFF2-40B4-BE49-F238E27FC236}">
                <a16:creationId xmlns:a16="http://schemas.microsoft.com/office/drawing/2014/main" id="{425AB31A-F474-484A-BDA1-51FC612069DA}"/>
              </a:ext>
            </a:extLst>
          </p:cNvPr>
          <p:cNvCxnSpPr>
            <a:cxnSpLocks/>
          </p:cNvCxnSpPr>
          <p:nvPr/>
        </p:nvCxnSpPr>
        <p:spPr>
          <a:xfrm flipV="1">
            <a:off x="3881607" y="2813669"/>
            <a:ext cx="0" cy="1587435"/>
          </a:xfrm>
          <a:prstGeom prst="line">
            <a:avLst/>
          </a:prstGeom>
        </p:spPr>
        <p:style>
          <a:lnRef idx="3">
            <a:schemeClr val="accent3"/>
          </a:lnRef>
          <a:fillRef idx="0">
            <a:schemeClr val="accent3"/>
          </a:fillRef>
          <a:effectRef idx="2">
            <a:schemeClr val="accent3"/>
          </a:effectRef>
          <a:fontRef idx="minor">
            <a:schemeClr val="tx1"/>
          </a:fontRef>
        </p:style>
      </p:cxnSp>
      <p:cxnSp>
        <p:nvCxnSpPr>
          <p:cNvPr id="56" name="Straight Connector 55">
            <a:extLst>
              <a:ext uri="{FF2B5EF4-FFF2-40B4-BE49-F238E27FC236}">
                <a16:creationId xmlns:a16="http://schemas.microsoft.com/office/drawing/2014/main" id="{CC742765-4ACD-4D49-BA8C-A6E153E566E7}"/>
              </a:ext>
            </a:extLst>
          </p:cNvPr>
          <p:cNvCxnSpPr>
            <a:cxnSpLocks/>
          </p:cNvCxnSpPr>
          <p:nvPr/>
        </p:nvCxnSpPr>
        <p:spPr>
          <a:xfrm flipV="1">
            <a:off x="4262009" y="3052859"/>
            <a:ext cx="0" cy="1587435"/>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D02786DC-9639-5847-8576-FE83F5A267B0}"/>
              </a:ext>
            </a:extLst>
          </p:cNvPr>
          <p:cNvCxnSpPr>
            <a:cxnSpLocks/>
          </p:cNvCxnSpPr>
          <p:nvPr/>
        </p:nvCxnSpPr>
        <p:spPr>
          <a:xfrm flipV="1">
            <a:off x="5569899" y="2214721"/>
            <a:ext cx="0" cy="1576039"/>
          </a:xfrm>
          <a:prstGeom prst="line">
            <a:avLst/>
          </a:prstGeom>
        </p:spPr>
        <p:style>
          <a:lnRef idx="3">
            <a:schemeClr val="accent3"/>
          </a:lnRef>
          <a:fillRef idx="0">
            <a:schemeClr val="accent3"/>
          </a:fillRef>
          <a:effectRef idx="2">
            <a:schemeClr val="accent3"/>
          </a:effectRef>
          <a:fontRef idx="minor">
            <a:schemeClr val="tx1"/>
          </a:fontRef>
        </p:style>
      </p:cxnSp>
      <p:sp>
        <p:nvSpPr>
          <p:cNvPr id="52" name="Right Bracket 51">
            <a:extLst>
              <a:ext uri="{FF2B5EF4-FFF2-40B4-BE49-F238E27FC236}">
                <a16:creationId xmlns:a16="http://schemas.microsoft.com/office/drawing/2014/main" id="{06A35C1A-BD08-AE47-A534-AA628C995126}"/>
              </a:ext>
            </a:extLst>
          </p:cNvPr>
          <p:cNvSpPr/>
          <p:nvPr/>
        </p:nvSpPr>
        <p:spPr>
          <a:xfrm>
            <a:off x="5839614" y="1877693"/>
            <a:ext cx="81776" cy="1185836"/>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sp>
        <p:nvSpPr>
          <p:cNvPr id="53" name="Rectangle 52">
            <a:extLst>
              <a:ext uri="{FF2B5EF4-FFF2-40B4-BE49-F238E27FC236}">
                <a16:creationId xmlns:a16="http://schemas.microsoft.com/office/drawing/2014/main" id="{40744306-E35C-8543-A61E-4BC1AFE8732C}"/>
              </a:ext>
            </a:extLst>
          </p:cNvPr>
          <p:cNvSpPr/>
          <p:nvPr/>
        </p:nvSpPr>
        <p:spPr>
          <a:xfrm>
            <a:off x="7038951" y="2285945"/>
            <a:ext cx="1425390" cy="369332"/>
          </a:xfrm>
          <a:prstGeom prst="rect">
            <a:avLst/>
          </a:prstGeom>
        </p:spPr>
        <p:txBody>
          <a:bodyPr wrap="square">
            <a:spAutoFit/>
          </a:bodyPr>
          <a:lstStyle/>
          <a:p>
            <a:r>
              <a:rPr lang="en-DE" dirty="0">
                <a:latin typeface="Courier New" panose="02070309020205020404" pitchFamily="49" charset="0"/>
                <a:cs typeface="Courier New" panose="02070309020205020404" pitchFamily="49" charset="0"/>
              </a:rPr>
              <a:t>Refilling</a:t>
            </a:r>
          </a:p>
        </p:txBody>
      </p:sp>
      <p:cxnSp>
        <p:nvCxnSpPr>
          <p:cNvPr id="55" name="Straight Connector 54">
            <a:extLst>
              <a:ext uri="{FF2B5EF4-FFF2-40B4-BE49-F238E27FC236}">
                <a16:creationId xmlns:a16="http://schemas.microsoft.com/office/drawing/2014/main" id="{18C3436F-5F4A-3740-AEBA-6C57AC521531}"/>
              </a:ext>
            </a:extLst>
          </p:cNvPr>
          <p:cNvCxnSpPr>
            <a:stCxn id="52" idx="2"/>
            <a:endCxn id="53" idx="1"/>
          </p:cNvCxnSpPr>
          <p:nvPr/>
        </p:nvCxnSpPr>
        <p:spPr>
          <a:xfrm>
            <a:off x="5921390" y="2470610"/>
            <a:ext cx="1117561" cy="0"/>
          </a:xfrm>
          <a:prstGeom prst="line">
            <a:avLst/>
          </a:prstGeom>
        </p:spPr>
        <p:style>
          <a:lnRef idx="2">
            <a:schemeClr val="accent1"/>
          </a:lnRef>
          <a:fillRef idx="0">
            <a:schemeClr val="accent1"/>
          </a:fillRef>
          <a:effectRef idx="1">
            <a:schemeClr val="accent1"/>
          </a:effectRef>
          <a:fontRef idx="minor">
            <a:schemeClr val="tx1"/>
          </a:fontRef>
        </p:style>
      </p:cxnSp>
      <p:sp>
        <p:nvSpPr>
          <p:cNvPr id="66" name="Right Bracket 65">
            <a:extLst>
              <a:ext uri="{FF2B5EF4-FFF2-40B4-BE49-F238E27FC236}">
                <a16:creationId xmlns:a16="http://schemas.microsoft.com/office/drawing/2014/main" id="{830E5772-5AE1-5449-9A8B-FFDDBEF42CAF}"/>
              </a:ext>
            </a:extLst>
          </p:cNvPr>
          <p:cNvSpPr/>
          <p:nvPr/>
        </p:nvSpPr>
        <p:spPr>
          <a:xfrm>
            <a:off x="5839614" y="3200345"/>
            <a:ext cx="81776" cy="595417"/>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sp>
        <p:nvSpPr>
          <p:cNvPr id="67" name="Rectangle 66">
            <a:extLst>
              <a:ext uri="{FF2B5EF4-FFF2-40B4-BE49-F238E27FC236}">
                <a16:creationId xmlns:a16="http://schemas.microsoft.com/office/drawing/2014/main" id="{6B00C23D-FF8B-4245-93B3-DAEA6AC9743B}"/>
              </a:ext>
            </a:extLst>
          </p:cNvPr>
          <p:cNvSpPr/>
          <p:nvPr/>
        </p:nvSpPr>
        <p:spPr>
          <a:xfrm>
            <a:off x="7038951" y="3324239"/>
            <a:ext cx="1149674" cy="369332"/>
          </a:xfrm>
          <a:prstGeom prst="rect">
            <a:avLst/>
          </a:prstGeom>
        </p:spPr>
        <p:txBody>
          <a:bodyPr wrap="square">
            <a:spAutoFit/>
          </a:bodyPr>
          <a:lstStyle/>
          <a:p>
            <a:r>
              <a:rPr lang="en-DE" dirty="0">
                <a:latin typeface="Courier New" panose="02070309020205020404" pitchFamily="49" charset="0"/>
                <a:cs typeface="Courier New" panose="02070309020205020404" pitchFamily="49" charset="0"/>
              </a:rPr>
              <a:t>Picking</a:t>
            </a:r>
          </a:p>
        </p:txBody>
      </p:sp>
      <p:cxnSp>
        <p:nvCxnSpPr>
          <p:cNvPr id="68" name="Straight Connector 67">
            <a:extLst>
              <a:ext uri="{FF2B5EF4-FFF2-40B4-BE49-F238E27FC236}">
                <a16:creationId xmlns:a16="http://schemas.microsoft.com/office/drawing/2014/main" id="{3E3628A5-5DB9-4645-91CD-4F69CD90D2AE}"/>
              </a:ext>
            </a:extLst>
          </p:cNvPr>
          <p:cNvCxnSpPr>
            <a:stCxn id="66" idx="2"/>
            <a:endCxn id="67" idx="1"/>
          </p:cNvCxnSpPr>
          <p:nvPr/>
        </p:nvCxnSpPr>
        <p:spPr>
          <a:xfrm>
            <a:off x="5921390" y="3498054"/>
            <a:ext cx="1117561" cy="1085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9007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fade">
                                      <p:cBhvr>
                                        <p:cTn id="68" dur="500"/>
                                        <p:tgtEl>
                                          <p:spTgt spid="53"/>
                                        </p:tgtEl>
                                      </p:cBhvr>
                                    </p:animEffect>
                                  </p:childTnLst>
                                </p:cTn>
                              </p:par>
                              <p:par>
                                <p:cTn id="69" presetID="10" presetClass="entr" presetSubtype="0" fill="hold"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500"/>
                                        <p:tgtEl>
                                          <p:spTgt spid="5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29"/>
                                        </p:tgtEl>
                                      </p:cBhvr>
                                    </p:animEffect>
                                    <p:set>
                                      <p:cBhvr>
                                        <p:cTn id="76" dur="1" fill="hold">
                                          <p:stCondLst>
                                            <p:cond delay="499"/>
                                          </p:stCondLst>
                                        </p:cTn>
                                        <p:tgtEl>
                                          <p:spTgt spid="2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52"/>
                                        </p:tgtEl>
                                      </p:cBhvr>
                                    </p:animEffect>
                                    <p:set>
                                      <p:cBhvr>
                                        <p:cTn id="81" dur="1" fill="hold">
                                          <p:stCondLst>
                                            <p:cond delay="499"/>
                                          </p:stCondLst>
                                        </p:cTn>
                                        <p:tgtEl>
                                          <p:spTgt spid="5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53"/>
                                        </p:tgtEl>
                                      </p:cBhvr>
                                    </p:animEffect>
                                    <p:set>
                                      <p:cBhvr>
                                        <p:cTn id="84" dur="1" fill="hold">
                                          <p:stCondLst>
                                            <p:cond delay="499"/>
                                          </p:stCondLst>
                                        </p:cTn>
                                        <p:tgtEl>
                                          <p:spTgt spid="53"/>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55"/>
                                        </p:tgtEl>
                                      </p:cBhvr>
                                    </p:animEffect>
                                    <p:set>
                                      <p:cBhvr>
                                        <p:cTn id="87" dur="1" fill="hold">
                                          <p:stCondLst>
                                            <p:cond delay="499"/>
                                          </p:stCondLst>
                                        </p:cTn>
                                        <p:tgtEl>
                                          <p:spTgt spid="55"/>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66"/>
                                        </p:tgtEl>
                                      </p:cBhvr>
                                    </p:animEffect>
                                    <p:set>
                                      <p:cBhvr>
                                        <p:cTn id="90" dur="1" fill="hold">
                                          <p:stCondLst>
                                            <p:cond delay="499"/>
                                          </p:stCondLst>
                                        </p:cTn>
                                        <p:tgtEl>
                                          <p:spTgt spid="66"/>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67"/>
                                        </p:tgtEl>
                                      </p:cBhvr>
                                    </p:animEffect>
                                    <p:set>
                                      <p:cBhvr>
                                        <p:cTn id="93" dur="1" fill="hold">
                                          <p:stCondLst>
                                            <p:cond delay="499"/>
                                          </p:stCondLst>
                                        </p:cTn>
                                        <p:tgtEl>
                                          <p:spTgt spid="67"/>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68"/>
                                        </p:tgtEl>
                                      </p:cBhvr>
                                    </p:animEffect>
                                    <p:set>
                                      <p:cBhvr>
                                        <p:cTn id="96" dur="1" fill="hold">
                                          <p:stCondLst>
                                            <p:cond delay="499"/>
                                          </p:stCondLst>
                                        </p:cTn>
                                        <p:tgtEl>
                                          <p:spTgt spid="68"/>
                                        </p:tgtEl>
                                        <p:attrNameLst>
                                          <p:attrName>style.visibility</p:attrName>
                                        </p:attrNameLst>
                                      </p:cBhvr>
                                      <p:to>
                                        <p:strVal val="hidden"/>
                                      </p:to>
                                    </p:set>
                                  </p:childTnLst>
                                </p:cTn>
                              </p:par>
                              <p:par>
                                <p:cTn id="97" presetID="53" presetClass="exit" presetSubtype="32" fill="hold" nodeType="withEffect">
                                  <p:stCondLst>
                                    <p:cond delay="0"/>
                                  </p:stCondLst>
                                  <p:childTnLst>
                                    <p:anim calcmode="lin" valueType="num">
                                      <p:cBhvr>
                                        <p:cTn id="98" dur="3000"/>
                                        <p:tgtEl>
                                          <p:spTgt spid="29"/>
                                        </p:tgtEl>
                                        <p:attrNameLst>
                                          <p:attrName>ppt_w</p:attrName>
                                        </p:attrNameLst>
                                      </p:cBhvr>
                                      <p:tavLst>
                                        <p:tav tm="0">
                                          <p:val>
                                            <p:strVal val="ppt_w"/>
                                          </p:val>
                                        </p:tav>
                                        <p:tav tm="100000">
                                          <p:val>
                                            <p:fltVal val="0"/>
                                          </p:val>
                                        </p:tav>
                                      </p:tavLst>
                                    </p:anim>
                                    <p:anim calcmode="lin" valueType="num">
                                      <p:cBhvr>
                                        <p:cTn id="99" dur="3000"/>
                                        <p:tgtEl>
                                          <p:spTgt spid="29"/>
                                        </p:tgtEl>
                                        <p:attrNameLst>
                                          <p:attrName>ppt_h</p:attrName>
                                        </p:attrNameLst>
                                      </p:cBhvr>
                                      <p:tavLst>
                                        <p:tav tm="0">
                                          <p:val>
                                            <p:strVal val="ppt_h"/>
                                          </p:val>
                                        </p:tav>
                                        <p:tav tm="100000">
                                          <p:val>
                                            <p:fltVal val="0"/>
                                          </p:val>
                                        </p:tav>
                                      </p:tavLst>
                                    </p:anim>
                                    <p:animEffect transition="out" filter="fade">
                                      <p:cBhvr>
                                        <p:cTn id="100" dur="3000"/>
                                        <p:tgtEl>
                                          <p:spTgt spid="29"/>
                                        </p:tgtEl>
                                      </p:cBhvr>
                                    </p:animEffect>
                                    <p:set>
                                      <p:cBhvr>
                                        <p:cTn id="101" dur="1" fill="hold">
                                          <p:stCondLst>
                                            <p:cond delay="2999"/>
                                          </p:stCondLst>
                                        </p:cTn>
                                        <p:tgtEl>
                                          <p:spTgt spid="29"/>
                                        </p:tgtEl>
                                        <p:attrNameLst>
                                          <p:attrName>style.visibility</p:attrName>
                                        </p:attrNameLst>
                                      </p:cBhvr>
                                      <p:to>
                                        <p:strVal val="hidden"/>
                                      </p:to>
                                    </p:set>
                                  </p:childTnLst>
                                </p:cTn>
                              </p:par>
                              <p:par>
                                <p:cTn id="102" presetID="0" presetClass="path" presetSubtype="0" accel="50000" decel="50000" fill="hold" nodeType="withEffect">
                                  <p:stCondLst>
                                    <p:cond delay="0"/>
                                  </p:stCondLst>
                                  <p:childTnLst>
                                    <p:animMotion origin="layout" path="M 5E-6 -3.33333E-6 C 0.01876 -3.33333E-6 0.03737 -0.00115 0.05105 0.00463 C 0.0642 0.01135 0.07514 0.02361 0.07968 0.03635 C 0.08425 0.04885 0.09167 0.07292 0.07891 0.08264 C 0.06615 0.0919 -0.03059 0.10579 0.00287 0.09167 " pathEditMode="relative" rAng="0" ptsTypes="AAAAA">
                                      <p:cBhvr>
                                        <p:cTn id="103" dur="2000" fill="hold"/>
                                        <p:tgtEl>
                                          <p:spTgt spid="33"/>
                                        </p:tgtEl>
                                        <p:attrNameLst>
                                          <p:attrName>ppt_x</p:attrName>
                                          <p:attrName>ppt_y</p:attrName>
                                        </p:attrNameLst>
                                      </p:cBhvr>
                                      <p:rCtr x="4089" y="4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0" grpId="0" animBg="1"/>
      <p:bldP spid="38" grpId="0" animBg="1"/>
      <p:bldP spid="52" grpId="0" animBg="1"/>
      <p:bldP spid="52" grpId="1" animBg="1"/>
      <p:bldP spid="53" grpId="0"/>
      <p:bldP spid="53" grpId="1"/>
      <p:bldP spid="66" grpId="0" animBg="1"/>
      <p:bldP spid="66" grpId="1" animBg="1"/>
      <p:bldP spid="67" grpId="0"/>
      <p:bldP spid="6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diana Jones Swap Idol Meme | Indiana jones, Indiana jones lost ark, Star  wars memes">
            <a:extLst>
              <a:ext uri="{FF2B5EF4-FFF2-40B4-BE49-F238E27FC236}">
                <a16:creationId xmlns:a16="http://schemas.microsoft.com/office/drawing/2014/main" id="{3BCFDC40-D42D-5641-815F-4D3360F43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58" y="433243"/>
            <a:ext cx="6970683" cy="599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4179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6659F0-A675-454F-8AB3-78A176A1F246}"/>
              </a:ext>
            </a:extLst>
          </p:cNvPr>
          <p:cNvSpPr/>
          <p:nvPr/>
        </p:nvSpPr>
        <p:spPr>
          <a:xfrm>
            <a:off x="2115693" y="1659518"/>
            <a:ext cx="1043876" cy="523220"/>
          </a:xfrm>
          <a:prstGeom prst="rect">
            <a:avLst/>
          </a:prstGeom>
        </p:spPr>
        <p:txBody>
          <a:bodyPr wrap="none">
            <a:spAutoFit/>
          </a:bodyPr>
          <a:lstStyle/>
          <a:p>
            <a:r>
              <a:rPr lang="en-DE" sz="2800" dirty="0">
                <a:latin typeface="Courier New" panose="02070309020205020404" pitchFamily="49" charset="0"/>
                <a:cs typeface="Courier New" panose="02070309020205020404" pitchFamily="49" charset="0"/>
              </a:rPr>
              <a:t>DEMO</a:t>
            </a:r>
          </a:p>
        </p:txBody>
      </p:sp>
      <p:sp>
        <p:nvSpPr>
          <p:cNvPr id="2" name="Rectangle 1">
            <a:extLst>
              <a:ext uri="{FF2B5EF4-FFF2-40B4-BE49-F238E27FC236}">
                <a16:creationId xmlns:a16="http://schemas.microsoft.com/office/drawing/2014/main" id="{687238F9-C385-B746-8049-A27C09A85C50}"/>
              </a:ext>
            </a:extLst>
          </p:cNvPr>
          <p:cNvSpPr/>
          <p:nvPr/>
        </p:nvSpPr>
        <p:spPr>
          <a:xfrm>
            <a:off x="2115693" y="2593988"/>
            <a:ext cx="4044697"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V1 – watch and never repeat;</a:t>
            </a:r>
          </a:p>
        </p:txBody>
      </p:sp>
    </p:spTree>
    <p:extLst>
      <p:ext uri="{BB962C8B-B14F-4D97-AF65-F5344CB8AC3E}">
        <p14:creationId xmlns:p14="http://schemas.microsoft.com/office/powerpoint/2010/main" val="2134756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6659F0-A675-454F-8AB3-78A176A1F246}"/>
              </a:ext>
            </a:extLst>
          </p:cNvPr>
          <p:cNvSpPr/>
          <p:nvPr/>
        </p:nvSpPr>
        <p:spPr>
          <a:xfrm>
            <a:off x="2115693" y="1659518"/>
            <a:ext cx="1043876" cy="523220"/>
          </a:xfrm>
          <a:prstGeom prst="rect">
            <a:avLst/>
          </a:prstGeom>
        </p:spPr>
        <p:txBody>
          <a:bodyPr wrap="none">
            <a:spAutoFit/>
          </a:bodyPr>
          <a:lstStyle/>
          <a:p>
            <a:r>
              <a:rPr lang="en-DE" sz="2800" dirty="0">
                <a:latin typeface="Courier New" panose="02070309020205020404" pitchFamily="49" charset="0"/>
                <a:cs typeface="Courier New" panose="02070309020205020404" pitchFamily="49" charset="0"/>
              </a:rPr>
              <a:t>DEMO</a:t>
            </a:r>
          </a:p>
        </p:txBody>
      </p:sp>
      <p:sp>
        <p:nvSpPr>
          <p:cNvPr id="6" name="Rectangle 5">
            <a:extLst>
              <a:ext uri="{FF2B5EF4-FFF2-40B4-BE49-F238E27FC236}">
                <a16:creationId xmlns:a16="http://schemas.microsoft.com/office/drawing/2014/main" id="{496FB2D3-92F0-6A49-AF2D-059636F8565D}"/>
              </a:ext>
            </a:extLst>
          </p:cNvPr>
          <p:cNvSpPr/>
          <p:nvPr/>
        </p:nvSpPr>
        <p:spPr>
          <a:xfrm>
            <a:off x="2115693" y="4153102"/>
            <a:ext cx="4044697"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V3 - Azure Function example;</a:t>
            </a:r>
          </a:p>
        </p:txBody>
      </p:sp>
      <p:sp>
        <p:nvSpPr>
          <p:cNvPr id="2" name="Rectangle 1">
            <a:extLst>
              <a:ext uri="{FF2B5EF4-FFF2-40B4-BE49-F238E27FC236}">
                <a16:creationId xmlns:a16="http://schemas.microsoft.com/office/drawing/2014/main" id="{687238F9-C385-B746-8049-A27C09A85C50}"/>
              </a:ext>
            </a:extLst>
          </p:cNvPr>
          <p:cNvSpPr/>
          <p:nvPr/>
        </p:nvSpPr>
        <p:spPr>
          <a:xfrm>
            <a:off x="2115693" y="2593988"/>
            <a:ext cx="4044697" cy="369332"/>
          </a:xfrm>
          <a:prstGeom prst="rect">
            <a:avLst/>
          </a:prstGeom>
        </p:spPr>
        <p:txBody>
          <a:bodyPr wrap="none">
            <a:spAutoFit/>
          </a:bodyPr>
          <a:lstStyle/>
          <a:p>
            <a:r>
              <a:rPr lang="en-DE" strike="sngStrike" dirty="0">
                <a:solidFill>
                  <a:schemeClr val="tx1">
                    <a:alpha val="40000"/>
                  </a:schemeClr>
                </a:solidFill>
                <a:latin typeface="Courier New" panose="02070309020205020404" pitchFamily="49" charset="0"/>
                <a:cs typeface="Courier New" panose="02070309020205020404" pitchFamily="49" charset="0"/>
              </a:rPr>
              <a:t>V1 – watch and never repeat;</a:t>
            </a:r>
          </a:p>
        </p:txBody>
      </p:sp>
      <p:sp>
        <p:nvSpPr>
          <p:cNvPr id="4" name="Rectangle 3">
            <a:extLst>
              <a:ext uri="{FF2B5EF4-FFF2-40B4-BE49-F238E27FC236}">
                <a16:creationId xmlns:a16="http://schemas.microsoft.com/office/drawing/2014/main" id="{4806395A-07BA-4A4D-9BED-FFA8056D148A}"/>
              </a:ext>
            </a:extLst>
          </p:cNvPr>
          <p:cNvSpPr/>
          <p:nvPr/>
        </p:nvSpPr>
        <p:spPr>
          <a:xfrm>
            <a:off x="2115693" y="3372520"/>
            <a:ext cx="5009705"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V2 – Change Feed Processor example;</a:t>
            </a:r>
          </a:p>
        </p:txBody>
      </p:sp>
    </p:spTree>
    <p:extLst>
      <p:ext uri="{BB962C8B-B14F-4D97-AF65-F5344CB8AC3E}">
        <p14:creationId xmlns:p14="http://schemas.microsoft.com/office/powerpoint/2010/main" val="2259077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9" presetClass="emph" presetSubtype="0" grpId="1" nodeType="withEffect">
                                  <p:stCondLst>
                                    <p:cond delay="0"/>
                                  </p:stCondLst>
                                  <p:childTnLst>
                                    <p:set>
                                      <p:cBhvr>
                                        <p:cTn id="9" dur="indefinite"/>
                                        <p:tgtEl>
                                          <p:spTgt spid="4"/>
                                        </p:tgtEl>
                                        <p:attrNameLst>
                                          <p:attrName>style.opacity</p:attrName>
                                        </p:attrNameLst>
                                      </p:cBhvr>
                                      <p:to>
                                        <p:strVal val="0.5"/>
                                      </p:to>
                                    </p:set>
                                    <p:animEffect filter="image" prLst="opacity: 0.5">
                                      <p:cBhvr rctx="IE">
                                        <p:cTn id="10"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6659F0-A675-454F-8AB3-78A176A1F246}"/>
              </a:ext>
            </a:extLst>
          </p:cNvPr>
          <p:cNvSpPr/>
          <p:nvPr/>
        </p:nvSpPr>
        <p:spPr>
          <a:xfrm>
            <a:off x="2115692" y="1475752"/>
            <a:ext cx="1903085" cy="523220"/>
          </a:xfrm>
          <a:prstGeom prst="rect">
            <a:avLst/>
          </a:prstGeom>
        </p:spPr>
        <p:txBody>
          <a:bodyPr wrap="none">
            <a:spAutoFit/>
          </a:bodyPr>
          <a:lstStyle/>
          <a:p>
            <a:r>
              <a:rPr lang="en-DE" sz="2800" dirty="0">
                <a:latin typeface="Courier New" panose="02070309020205020404" pitchFamily="49" charset="0"/>
                <a:cs typeface="Courier New" panose="02070309020205020404" pitchFamily="49" charset="0"/>
              </a:rPr>
              <a:t>Summary:</a:t>
            </a:r>
          </a:p>
        </p:txBody>
      </p:sp>
      <p:sp>
        <p:nvSpPr>
          <p:cNvPr id="6" name="Rectangle 5">
            <a:extLst>
              <a:ext uri="{FF2B5EF4-FFF2-40B4-BE49-F238E27FC236}">
                <a16:creationId xmlns:a16="http://schemas.microsoft.com/office/drawing/2014/main" id="{496FB2D3-92F0-6A49-AF2D-059636F8565D}"/>
              </a:ext>
            </a:extLst>
          </p:cNvPr>
          <p:cNvSpPr/>
          <p:nvPr/>
        </p:nvSpPr>
        <p:spPr>
          <a:xfrm>
            <a:off x="2115692" y="2430512"/>
            <a:ext cx="2541080" cy="369332"/>
          </a:xfrm>
          <a:prstGeom prst="rect">
            <a:avLst/>
          </a:prstGeom>
        </p:spPr>
        <p:txBody>
          <a:bodyPr wrap="none">
            <a:spAutoFit/>
          </a:bodyPr>
          <a:lstStyle/>
          <a:p>
            <a:pPr marL="285750" indent="-285750">
              <a:buFont typeface="Arial" panose="020B0604020202020204" pitchFamily="34" charset="0"/>
              <a:buChar char="•"/>
            </a:pPr>
            <a:r>
              <a:rPr lang="en-DE" dirty="0">
                <a:latin typeface="Courier New" panose="02070309020205020404" pitchFamily="49" charset="0"/>
                <a:cs typeface="Courier New" panose="02070309020205020404" pitchFamily="49" charset="0"/>
              </a:rPr>
              <a:t>SQL Api != SQL;</a:t>
            </a:r>
          </a:p>
        </p:txBody>
      </p:sp>
      <p:sp>
        <p:nvSpPr>
          <p:cNvPr id="4" name="Rectangle 3">
            <a:extLst>
              <a:ext uri="{FF2B5EF4-FFF2-40B4-BE49-F238E27FC236}">
                <a16:creationId xmlns:a16="http://schemas.microsoft.com/office/drawing/2014/main" id="{0A8B0A17-E6D3-464C-8DBC-0EB5536E9CC0}"/>
              </a:ext>
            </a:extLst>
          </p:cNvPr>
          <p:cNvSpPr/>
          <p:nvPr/>
        </p:nvSpPr>
        <p:spPr>
          <a:xfrm>
            <a:off x="2115692" y="3139704"/>
            <a:ext cx="7366119" cy="369332"/>
          </a:xfrm>
          <a:prstGeom prst="rect">
            <a:avLst/>
          </a:prstGeom>
        </p:spPr>
        <p:txBody>
          <a:bodyPr wrap="none">
            <a:spAutoFit/>
          </a:bodyPr>
          <a:lstStyle/>
          <a:p>
            <a:pPr marL="285750" indent="-285750">
              <a:buFont typeface="Arial" panose="020B0604020202020204" pitchFamily="34" charset="0"/>
              <a:buChar char="•"/>
            </a:pPr>
            <a:r>
              <a:rPr lang="en-DE" dirty="0">
                <a:latin typeface="Courier New" panose="02070309020205020404" pitchFamily="49" charset="0"/>
                <a:cs typeface="Courier New" panose="02070309020205020404" pitchFamily="49" charset="0"/>
              </a:rPr>
              <a:t>Create materialized views and duplicate your data;</a:t>
            </a:r>
          </a:p>
        </p:txBody>
      </p:sp>
      <p:sp>
        <p:nvSpPr>
          <p:cNvPr id="5" name="Rectangle 4">
            <a:extLst>
              <a:ext uri="{FF2B5EF4-FFF2-40B4-BE49-F238E27FC236}">
                <a16:creationId xmlns:a16="http://schemas.microsoft.com/office/drawing/2014/main" id="{F17C2FF9-1D7C-2444-AA83-330D2ED4C369}"/>
              </a:ext>
            </a:extLst>
          </p:cNvPr>
          <p:cNvSpPr/>
          <p:nvPr/>
        </p:nvSpPr>
        <p:spPr>
          <a:xfrm>
            <a:off x="2115692" y="3848896"/>
            <a:ext cx="6263253" cy="369332"/>
          </a:xfrm>
          <a:prstGeom prst="rect">
            <a:avLst/>
          </a:prstGeom>
        </p:spPr>
        <p:txBody>
          <a:bodyPr wrap="none">
            <a:spAutoFit/>
          </a:bodyPr>
          <a:lstStyle/>
          <a:p>
            <a:pPr marL="285750" indent="-285750">
              <a:buFont typeface="Arial" panose="020B0604020202020204" pitchFamily="34" charset="0"/>
              <a:buChar char="•"/>
            </a:pPr>
            <a:r>
              <a:rPr lang="en-DE" dirty="0">
                <a:latin typeface="Courier New" panose="02070309020205020404" pitchFamily="49" charset="0"/>
                <a:cs typeface="Courier New" panose="02070309020205020404" pitchFamily="49" charset="0"/>
              </a:rPr>
              <a:t>Make sure that data is distributed evenly;</a:t>
            </a:r>
          </a:p>
        </p:txBody>
      </p:sp>
    </p:spTree>
    <p:extLst>
      <p:ext uri="{BB962C8B-B14F-4D97-AF65-F5344CB8AC3E}">
        <p14:creationId xmlns:p14="http://schemas.microsoft.com/office/powerpoint/2010/main" val="1075737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9" presetClass="emph" presetSubtype="0" grpId="1" nodeType="withEffect">
                                  <p:stCondLst>
                                    <p:cond delay="0"/>
                                  </p:stCondLst>
                                  <p:childTnLst>
                                    <p:set>
                                      <p:cBhvr>
                                        <p:cTn id="14" dur="indefinite"/>
                                        <p:tgtEl>
                                          <p:spTgt spid="6"/>
                                        </p:tgtEl>
                                        <p:attrNameLst>
                                          <p:attrName>style.opacity</p:attrName>
                                        </p:attrNameLst>
                                      </p:cBhvr>
                                      <p:to>
                                        <p:strVal val="0.5"/>
                                      </p:to>
                                    </p:set>
                                    <p:animEffect filter="image" prLst="opacity: 0.5">
                                      <p:cBhvr rctx="IE">
                                        <p:cTn id="15" dur="indefinite"/>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9" presetClass="emph" presetSubtype="0" grpId="1" nodeType="withEffect">
                                  <p:stCondLst>
                                    <p:cond delay="0"/>
                                  </p:stCondLst>
                                  <p:childTnLst>
                                    <p:set>
                                      <p:cBhvr>
                                        <p:cTn id="22" dur="indefinite"/>
                                        <p:tgtEl>
                                          <p:spTgt spid="4"/>
                                        </p:tgtEl>
                                        <p:attrNameLst>
                                          <p:attrName>style.opacity</p:attrName>
                                        </p:attrNameLst>
                                      </p:cBhvr>
                                      <p:to>
                                        <p:strVal val="0.5"/>
                                      </p:to>
                                    </p:set>
                                    <p:animEffect filter="image" prLst="opacity: 0.5">
                                      <p:cBhvr rctx="IE">
                                        <p:cTn id="23"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4" grpId="0"/>
      <p:bldP spid="4" grpId="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Power Rangers meet Teenage Mutant Ninja Turtles | Funny memes, Overwatch  memes, Memes">
            <a:extLst>
              <a:ext uri="{FF2B5EF4-FFF2-40B4-BE49-F238E27FC236}">
                <a16:creationId xmlns:a16="http://schemas.microsoft.com/office/drawing/2014/main" id="{A49F2185-DDA4-A44B-91FF-F295B1032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0345" y="656175"/>
            <a:ext cx="7491309" cy="554564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144B06DD-97EA-C744-955F-520A21B6AD11}"/>
              </a:ext>
            </a:extLst>
          </p:cNvPr>
          <p:cNvSpPr/>
          <p:nvPr/>
        </p:nvSpPr>
        <p:spPr>
          <a:xfrm>
            <a:off x="3048000" y="2828836"/>
            <a:ext cx="6096000" cy="369332"/>
          </a:xfrm>
          <a:prstGeom prst="rect">
            <a:avLst/>
          </a:prstGeom>
        </p:spPr>
        <p:txBody>
          <a:bodyPr>
            <a:spAutoFit/>
          </a:bodyPr>
          <a:lstStyle/>
          <a:p>
            <a:endParaRPr lang="en-DE"/>
          </a:p>
        </p:txBody>
      </p:sp>
    </p:spTree>
    <p:extLst>
      <p:ext uri="{BB962C8B-B14F-4D97-AF65-F5344CB8AC3E}">
        <p14:creationId xmlns:p14="http://schemas.microsoft.com/office/powerpoint/2010/main" val="22817977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E45B-F2D3-6C41-9223-EC0B74E23C2D}"/>
              </a:ext>
            </a:extLst>
          </p:cNvPr>
          <p:cNvSpPr>
            <a:spLocks noGrp="1"/>
          </p:cNvSpPr>
          <p:nvPr>
            <p:ph type="ctrTitle"/>
          </p:nvPr>
        </p:nvSpPr>
        <p:spPr>
          <a:xfrm>
            <a:off x="1524000" y="1681479"/>
            <a:ext cx="9144000" cy="1498283"/>
          </a:xfrm>
        </p:spPr>
        <p:txBody>
          <a:bodyPr>
            <a:normAutofit/>
          </a:bodyPr>
          <a:lstStyle/>
          <a:p>
            <a:r>
              <a:rPr lang="en-GB" sz="4000">
                <a:latin typeface="Courier New" panose="02070309020205020404" pitchFamily="49" charset="0"/>
                <a:cs typeface="Courier New" panose="02070309020205020404" pitchFamily="49" charset="0"/>
              </a:rPr>
              <a:t>Scaling your data to the size of the Cosmos (DB)</a:t>
            </a:r>
          </a:p>
        </p:txBody>
      </p:sp>
      <p:sp>
        <p:nvSpPr>
          <p:cNvPr id="4" name="Rectangle 3">
            <a:extLst>
              <a:ext uri="{FF2B5EF4-FFF2-40B4-BE49-F238E27FC236}">
                <a16:creationId xmlns:a16="http://schemas.microsoft.com/office/drawing/2014/main" id="{0ABA26DF-CD81-2347-89C4-6144C454601B}"/>
              </a:ext>
            </a:extLst>
          </p:cNvPr>
          <p:cNvSpPr/>
          <p:nvPr/>
        </p:nvSpPr>
        <p:spPr>
          <a:xfrm>
            <a:off x="1198591" y="5176521"/>
            <a:ext cx="2765501" cy="461665"/>
          </a:xfrm>
          <a:prstGeom prst="rect">
            <a:avLst/>
          </a:prstGeom>
        </p:spPr>
        <p:txBody>
          <a:bodyPr wrap="none">
            <a:spAutoFit/>
          </a:bodyPr>
          <a:lstStyle/>
          <a:p>
            <a:pPr algn="ctr"/>
            <a:r>
              <a:rPr lang="en-GB" sz="2400">
                <a:solidFill>
                  <a:srgbClr val="FFFFFF"/>
                </a:solidFill>
                <a:effectLst/>
                <a:latin typeface="Courier New" panose="02070309020205020404" pitchFamily="49" charset="0"/>
              </a:rPr>
              <a:t>Olena </a:t>
            </a:r>
            <a:r>
              <a:rPr lang="en-GB" sz="2400" err="1">
                <a:solidFill>
                  <a:srgbClr val="FFFFFF"/>
                </a:solidFill>
                <a:effectLst/>
                <a:latin typeface="Courier New" panose="02070309020205020404" pitchFamily="49" charset="0"/>
              </a:rPr>
              <a:t>Borzenko</a:t>
            </a:r>
            <a:endParaRPr lang="en-GB" sz="2400">
              <a:solidFill>
                <a:srgbClr val="FFFFFF"/>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DCF49DF2-1127-8A49-AA99-D825554A6CAC}"/>
              </a:ext>
            </a:extLst>
          </p:cNvPr>
          <p:cNvSpPr/>
          <p:nvPr/>
        </p:nvSpPr>
        <p:spPr>
          <a:xfrm>
            <a:off x="1198592" y="5664201"/>
            <a:ext cx="2765501" cy="461665"/>
          </a:xfrm>
          <a:prstGeom prst="rect">
            <a:avLst/>
          </a:prstGeom>
        </p:spPr>
        <p:txBody>
          <a:bodyPr wrap="none">
            <a:spAutoFit/>
          </a:bodyPr>
          <a:lstStyle/>
          <a:p>
            <a:pPr algn="ctr"/>
            <a:r>
              <a:rPr lang="en-GB" sz="2400">
                <a:solidFill>
                  <a:srgbClr val="FFFFFF"/>
                </a:solidFill>
                <a:effectLst/>
                <a:latin typeface="Courier New" panose="02070309020205020404" pitchFamily="49" charset="0"/>
              </a:rPr>
              <a:t>@</a:t>
            </a:r>
            <a:r>
              <a:rPr lang="en-GB" sz="2400" err="1">
                <a:solidFill>
                  <a:srgbClr val="FFFFFF"/>
                </a:solidFill>
                <a:effectLst/>
                <a:latin typeface="Courier New" panose="02070309020205020404" pitchFamily="49" charset="0"/>
              </a:rPr>
              <a:t>borzenko_lena</a:t>
            </a:r>
            <a:endParaRPr lang="en-GB" sz="2400">
              <a:solidFill>
                <a:srgbClr val="FFFFFF"/>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F23B2DAC-D994-194E-BF52-A33C6D018D8D}"/>
              </a:ext>
            </a:extLst>
          </p:cNvPr>
          <p:cNvPicPr>
            <a:picLocks noChangeAspect="1"/>
          </p:cNvPicPr>
          <p:nvPr/>
        </p:nvPicPr>
        <p:blipFill>
          <a:blip r:embed="rId3"/>
          <a:stretch>
            <a:fillRect/>
          </a:stretch>
        </p:blipFill>
        <p:spPr>
          <a:xfrm>
            <a:off x="7437120" y="5042240"/>
            <a:ext cx="3230880" cy="991293"/>
          </a:xfrm>
          <a:prstGeom prst="rect">
            <a:avLst/>
          </a:prstGeom>
        </p:spPr>
      </p:pic>
    </p:spTree>
    <p:extLst>
      <p:ext uri="{BB962C8B-B14F-4D97-AF65-F5344CB8AC3E}">
        <p14:creationId xmlns:p14="http://schemas.microsoft.com/office/powerpoint/2010/main" val="1636882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EDBE1D-5E7E-8E49-A9AF-61D090D2831A}"/>
              </a:ext>
            </a:extLst>
          </p:cNvPr>
          <p:cNvPicPr>
            <a:picLocks noChangeAspect="1"/>
          </p:cNvPicPr>
          <p:nvPr/>
        </p:nvPicPr>
        <p:blipFill rotWithShape="1">
          <a:blip r:embed="rId3">
            <a:alphaModFix amt="50000"/>
          </a:blip>
          <a:srcRect r="15084"/>
          <a:stretch/>
        </p:blipFill>
        <p:spPr>
          <a:xfrm>
            <a:off x="-1" y="1"/>
            <a:ext cx="6036962" cy="6857999"/>
          </a:xfrm>
          <a:prstGeom prst="rect">
            <a:avLst/>
          </a:prstGeom>
        </p:spPr>
      </p:pic>
      <p:pic>
        <p:nvPicPr>
          <p:cNvPr id="15" name="Picture 14">
            <a:extLst>
              <a:ext uri="{FF2B5EF4-FFF2-40B4-BE49-F238E27FC236}">
                <a16:creationId xmlns:a16="http://schemas.microsoft.com/office/drawing/2014/main" id="{ABAB1673-DF12-1E4D-9008-5D350051B91F}"/>
              </a:ext>
            </a:extLst>
          </p:cNvPr>
          <p:cNvPicPr>
            <a:picLocks noChangeAspect="1"/>
          </p:cNvPicPr>
          <p:nvPr/>
        </p:nvPicPr>
        <p:blipFill rotWithShape="1">
          <a:blip r:embed="rId4">
            <a:alphaModFix amt="70000"/>
          </a:blip>
          <a:srcRect l="11021"/>
          <a:stretch/>
        </p:blipFill>
        <p:spPr>
          <a:xfrm>
            <a:off x="6036961" y="0"/>
            <a:ext cx="6155039" cy="6858000"/>
          </a:xfrm>
          <a:prstGeom prst="rect">
            <a:avLst/>
          </a:prstGeom>
        </p:spPr>
      </p:pic>
      <p:sp>
        <p:nvSpPr>
          <p:cNvPr id="2" name="Title 1">
            <a:extLst>
              <a:ext uri="{FF2B5EF4-FFF2-40B4-BE49-F238E27FC236}">
                <a16:creationId xmlns:a16="http://schemas.microsoft.com/office/drawing/2014/main" id="{D944C74C-1C15-5F4F-B334-B0D72DCFED9B}"/>
              </a:ext>
            </a:extLst>
          </p:cNvPr>
          <p:cNvSpPr>
            <a:spLocks noGrp="1"/>
          </p:cNvSpPr>
          <p:nvPr>
            <p:ph type="title"/>
          </p:nvPr>
        </p:nvSpPr>
        <p:spPr>
          <a:xfrm>
            <a:off x="810577" y="2959238"/>
            <a:ext cx="10570845" cy="469762"/>
          </a:xfrm>
        </p:spPr>
        <p:txBody>
          <a:bodyPr>
            <a:noAutofit/>
          </a:bodyPr>
          <a:lstStyle/>
          <a:p>
            <a:r>
              <a:rPr lang="en-DE" sz="4000">
                <a:latin typeface="Courier New" panose="02070309020205020404" pitchFamily="49" charset="0"/>
                <a:cs typeface="Courier New" panose="02070309020205020404" pitchFamily="49" charset="0"/>
              </a:rPr>
              <a:t>How it Started vs. How </a:t>
            </a:r>
            <a:r>
              <a:rPr lang="en-GB" sz="4000" dirty="0">
                <a:latin typeface="Courier New" panose="02070309020205020404" pitchFamily="49" charset="0"/>
                <a:cs typeface="Courier New" panose="02070309020205020404" pitchFamily="49" charset="0"/>
              </a:rPr>
              <a:t>I</a:t>
            </a:r>
            <a:r>
              <a:rPr lang="en-DE" sz="4000">
                <a:latin typeface="Courier New" panose="02070309020205020404" pitchFamily="49" charset="0"/>
                <a:cs typeface="Courier New" panose="02070309020205020404" pitchFamily="49" charset="0"/>
              </a:rPr>
              <a:t>t’s going </a:t>
            </a:r>
          </a:p>
        </p:txBody>
      </p:sp>
      <p:sp>
        <p:nvSpPr>
          <p:cNvPr id="17" name="Rectangle 16">
            <a:extLst>
              <a:ext uri="{FF2B5EF4-FFF2-40B4-BE49-F238E27FC236}">
                <a16:creationId xmlns:a16="http://schemas.microsoft.com/office/drawing/2014/main" id="{BA6CFC50-32C4-6B40-B875-3CB5B2730E36}"/>
              </a:ext>
            </a:extLst>
          </p:cNvPr>
          <p:cNvSpPr/>
          <p:nvPr/>
        </p:nvSpPr>
        <p:spPr>
          <a:xfrm>
            <a:off x="6868652" y="6442502"/>
            <a:ext cx="5205271" cy="276999"/>
          </a:xfrm>
          <a:prstGeom prst="rect">
            <a:avLst/>
          </a:prstGeom>
        </p:spPr>
        <p:txBody>
          <a:bodyPr wrap="none">
            <a:spAutoFit/>
          </a:bodyPr>
          <a:lstStyle/>
          <a:p>
            <a:r>
              <a:rPr lang="en-DE" sz="1200">
                <a:latin typeface="Courier New" panose="02070309020205020404" pitchFamily="49" charset="0"/>
                <a:cs typeface="Courier New" panose="02070309020205020404" pitchFamily="49" charset="0"/>
              </a:rPr>
              <a:t>*not a single bottle of beer was hurt for this picture</a:t>
            </a:r>
          </a:p>
        </p:txBody>
      </p:sp>
    </p:spTree>
    <p:extLst>
      <p:ext uri="{BB962C8B-B14F-4D97-AF65-F5344CB8AC3E}">
        <p14:creationId xmlns:p14="http://schemas.microsoft.com/office/powerpoint/2010/main" val="6882398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EB5D884E-BED3-894A-8A57-181CED67A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062" y="712293"/>
            <a:ext cx="9475875" cy="5433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005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8DA95DE-C0EC-9F49-A60A-4F511FB5BF63}"/>
              </a:ext>
            </a:extLst>
          </p:cNvPr>
          <p:cNvPicPr>
            <a:picLocks noChangeAspect="1"/>
          </p:cNvPicPr>
          <p:nvPr/>
        </p:nvPicPr>
        <p:blipFill>
          <a:blip r:embed="rId3"/>
          <a:stretch>
            <a:fillRect/>
          </a:stretch>
        </p:blipFill>
        <p:spPr>
          <a:xfrm>
            <a:off x="3158867" y="491867"/>
            <a:ext cx="5874265" cy="5874265"/>
          </a:xfrm>
          <a:prstGeom prst="rect">
            <a:avLst/>
          </a:prstGeom>
        </p:spPr>
      </p:pic>
    </p:spTree>
    <p:extLst>
      <p:ext uri="{BB962C8B-B14F-4D97-AF65-F5344CB8AC3E}">
        <p14:creationId xmlns:p14="http://schemas.microsoft.com/office/powerpoint/2010/main" val="25442867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text&#10;&#10;Description automatically generated">
            <a:extLst>
              <a:ext uri="{FF2B5EF4-FFF2-40B4-BE49-F238E27FC236}">
                <a16:creationId xmlns:a16="http://schemas.microsoft.com/office/drawing/2014/main" id="{89F32B7B-4316-D940-BF95-492376AE00FD}"/>
              </a:ext>
            </a:extLst>
          </p:cNvPr>
          <p:cNvPicPr>
            <a:picLocks noChangeAspect="1"/>
          </p:cNvPicPr>
          <p:nvPr/>
        </p:nvPicPr>
        <p:blipFill>
          <a:blip r:embed="rId3"/>
          <a:stretch>
            <a:fillRect/>
          </a:stretch>
        </p:blipFill>
        <p:spPr>
          <a:xfrm>
            <a:off x="3175862" y="514703"/>
            <a:ext cx="5840275" cy="5828594"/>
          </a:xfrm>
          <a:prstGeom prst="rect">
            <a:avLst/>
          </a:prstGeom>
        </p:spPr>
      </p:pic>
    </p:spTree>
    <p:extLst>
      <p:ext uri="{BB962C8B-B14F-4D97-AF65-F5344CB8AC3E}">
        <p14:creationId xmlns:p14="http://schemas.microsoft.com/office/powerpoint/2010/main" val="4556848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9">
            <a:extLst>
              <a:ext uri="{FF2B5EF4-FFF2-40B4-BE49-F238E27FC236}">
                <a16:creationId xmlns:a16="http://schemas.microsoft.com/office/drawing/2014/main" id="{7ACA5E5A-AB21-4B44-8DAF-EE7B96729C5A}"/>
              </a:ext>
            </a:extLst>
          </p:cNvPr>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78B6EE3F-C9C1-B147-BF41-4FFE149DA103}"/>
              </a:ext>
            </a:extLst>
          </p:cNvPr>
          <p:cNvPicPr>
            <a:picLocks noChangeAspect="1"/>
          </p:cNvPicPr>
          <p:nvPr/>
        </p:nvPicPr>
        <p:blipFill rotWithShape="1">
          <a:blip r:embed="rId3"/>
          <a:srcRect b="28072"/>
          <a:stretch/>
        </p:blipFill>
        <p:spPr>
          <a:xfrm>
            <a:off x="1255597" y="5432512"/>
            <a:ext cx="9918700" cy="1397626"/>
          </a:xfrm>
          <a:prstGeom prst="rect">
            <a:avLst/>
          </a:prstGeom>
        </p:spPr>
      </p:pic>
      <p:sp>
        <p:nvSpPr>
          <p:cNvPr id="11" name="Freeform: Shape 8">
            <a:extLst>
              <a:ext uri="{FF2B5EF4-FFF2-40B4-BE49-F238E27FC236}">
                <a16:creationId xmlns:a16="http://schemas.microsoft.com/office/drawing/2014/main" id="{959730F7-B7DE-1F4E-B271-8EE84EE161ED}"/>
              </a:ext>
            </a:extLst>
          </p:cNvPr>
          <p:cNvSpPr/>
          <p:nvPr/>
        </p:nvSpPr>
        <p:spPr>
          <a:xfrm>
            <a:off x="0" y="4220836"/>
            <a:ext cx="12192000" cy="1211676"/>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13" name="Freeform: Shape 8">
            <a:extLst>
              <a:ext uri="{FF2B5EF4-FFF2-40B4-BE49-F238E27FC236}">
                <a16:creationId xmlns:a16="http://schemas.microsoft.com/office/drawing/2014/main" id="{D58867C6-F1A3-8F4C-8B13-5084E6210A04}"/>
              </a:ext>
            </a:extLst>
          </p:cNvPr>
          <p:cNvSpPr/>
          <p:nvPr/>
        </p:nvSpPr>
        <p:spPr>
          <a:xfrm>
            <a:off x="-2697" y="3206074"/>
            <a:ext cx="12192000" cy="1211676"/>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14" name="Group 13">
            <a:extLst>
              <a:ext uri="{FF2B5EF4-FFF2-40B4-BE49-F238E27FC236}">
                <a16:creationId xmlns:a16="http://schemas.microsoft.com/office/drawing/2014/main" id="{0370FD14-519D-164B-BB13-789FDD0EA71F}"/>
              </a:ext>
            </a:extLst>
          </p:cNvPr>
          <p:cNvGrpSpPr/>
          <p:nvPr/>
        </p:nvGrpSpPr>
        <p:grpSpPr>
          <a:xfrm>
            <a:off x="1953707" y="3872854"/>
            <a:ext cx="813685" cy="725545"/>
            <a:chOff x="4444041" y="6316301"/>
            <a:chExt cx="830004" cy="1666002"/>
          </a:xfrm>
          <a:effectLst>
            <a:outerShdw blurRad="50800" dist="50800" dir="5400000" algn="ctr" rotWithShape="0">
              <a:srgbClr val="000000">
                <a:alpha val="57000"/>
              </a:srgbClr>
            </a:outerShdw>
          </a:effectLst>
        </p:grpSpPr>
        <p:grpSp>
          <p:nvGrpSpPr>
            <p:cNvPr id="15" name="Group 14">
              <a:extLst>
                <a:ext uri="{FF2B5EF4-FFF2-40B4-BE49-F238E27FC236}">
                  <a16:creationId xmlns:a16="http://schemas.microsoft.com/office/drawing/2014/main" id="{A54AA46D-C062-464A-BCB7-3B2DD82D7E74}"/>
                </a:ext>
              </a:extLst>
            </p:cNvPr>
            <p:cNvGrpSpPr/>
            <p:nvPr/>
          </p:nvGrpSpPr>
          <p:grpSpPr>
            <a:xfrm>
              <a:off x="4511512" y="6316301"/>
              <a:ext cx="617679" cy="892977"/>
              <a:chOff x="4066669" y="5178779"/>
              <a:chExt cx="1357897" cy="892977"/>
            </a:xfrm>
          </p:grpSpPr>
          <p:cxnSp>
            <p:nvCxnSpPr>
              <p:cNvPr id="17" name="Straight Connector 16">
                <a:extLst>
                  <a:ext uri="{FF2B5EF4-FFF2-40B4-BE49-F238E27FC236}">
                    <a16:creationId xmlns:a16="http://schemas.microsoft.com/office/drawing/2014/main" id="{966DE0D6-BEF1-1A46-8DFB-8C1740DF710C}"/>
                  </a:ext>
                </a:extLst>
              </p:cNvPr>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18" name="Oval 17">
                <a:extLst>
                  <a:ext uri="{FF2B5EF4-FFF2-40B4-BE49-F238E27FC236}">
                    <a16:creationId xmlns:a16="http://schemas.microsoft.com/office/drawing/2014/main" id="{B907A68C-B9B3-9142-A795-DFA68C007F7C}"/>
                  </a:ext>
                </a:extLst>
              </p:cNvPr>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19" name="Oval 18">
                <a:extLst>
                  <a:ext uri="{FF2B5EF4-FFF2-40B4-BE49-F238E27FC236}">
                    <a16:creationId xmlns:a16="http://schemas.microsoft.com/office/drawing/2014/main" id="{172751AF-36BB-8B42-B797-B6A18CAA563A}"/>
                  </a:ext>
                </a:extLst>
              </p:cNvPr>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0" name="Straight Connector 19">
                <a:extLst>
                  <a:ext uri="{FF2B5EF4-FFF2-40B4-BE49-F238E27FC236}">
                    <a16:creationId xmlns:a16="http://schemas.microsoft.com/office/drawing/2014/main" id="{43FCC81B-CA33-EF45-B92F-E7A856EF4922}"/>
                  </a:ext>
                </a:extLst>
              </p:cNvPr>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21" name="Oval 20">
                <a:extLst>
                  <a:ext uri="{FF2B5EF4-FFF2-40B4-BE49-F238E27FC236}">
                    <a16:creationId xmlns:a16="http://schemas.microsoft.com/office/drawing/2014/main" id="{13AC0839-495E-7A4B-B43A-45C2A6578134}"/>
                  </a:ext>
                </a:extLst>
              </p:cNvPr>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2" name="Oval 21">
                <a:extLst>
                  <a:ext uri="{FF2B5EF4-FFF2-40B4-BE49-F238E27FC236}">
                    <a16:creationId xmlns:a16="http://schemas.microsoft.com/office/drawing/2014/main" id="{DCE24CC1-287A-FC43-853C-024FAC48E229}"/>
                  </a:ext>
                </a:extLst>
              </p:cNvPr>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3" name="Straight Connector 22">
                <a:extLst>
                  <a:ext uri="{FF2B5EF4-FFF2-40B4-BE49-F238E27FC236}">
                    <a16:creationId xmlns:a16="http://schemas.microsoft.com/office/drawing/2014/main" id="{39EFB373-5168-9E44-A54A-D7F2900F4C26}"/>
                  </a:ext>
                </a:extLst>
              </p:cNvPr>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24" name="Oval 23">
                <a:extLst>
                  <a:ext uri="{FF2B5EF4-FFF2-40B4-BE49-F238E27FC236}">
                    <a16:creationId xmlns:a16="http://schemas.microsoft.com/office/drawing/2014/main" id="{CF6B656C-D577-7C4B-8930-B689C954A905}"/>
                  </a:ext>
                </a:extLst>
              </p:cNvPr>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5" name="Oval 24">
                <a:extLst>
                  <a:ext uri="{FF2B5EF4-FFF2-40B4-BE49-F238E27FC236}">
                    <a16:creationId xmlns:a16="http://schemas.microsoft.com/office/drawing/2014/main" id="{A1DF6A67-0A9A-5242-A6F1-7459F0E6971B}"/>
                  </a:ext>
                </a:extLst>
              </p:cNvPr>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16" name="TextBox 15">
              <a:extLst>
                <a:ext uri="{FF2B5EF4-FFF2-40B4-BE49-F238E27FC236}">
                  <a16:creationId xmlns:a16="http://schemas.microsoft.com/office/drawing/2014/main" id="{B9338DB9-31C0-1C4D-9665-233E4E7EFD3B}"/>
                </a:ext>
              </a:extLst>
            </p:cNvPr>
            <p:cNvSpPr txBox="1"/>
            <p:nvPr/>
          </p:nvSpPr>
          <p:spPr>
            <a:xfrm>
              <a:off x="4444041" y="7398965"/>
              <a:ext cx="830004" cy="583338"/>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effectLst/>
                  <a:uLnTx/>
                  <a:uFillTx/>
                  <a:latin typeface="Courier New" panose="02070309020205020404" pitchFamily="49" charset="0"/>
                  <a:cs typeface="Courier New" panose="02070309020205020404" pitchFamily="49" charset="0"/>
                </a:rPr>
                <a:t>Key-value</a:t>
              </a:r>
            </a:p>
          </p:txBody>
        </p:sp>
      </p:grpSp>
      <p:sp>
        <p:nvSpPr>
          <p:cNvPr id="44" name="TextBox 43">
            <a:extLst>
              <a:ext uri="{FF2B5EF4-FFF2-40B4-BE49-F238E27FC236}">
                <a16:creationId xmlns:a16="http://schemas.microsoft.com/office/drawing/2014/main" id="{86E18971-C7CF-FA43-8230-92BC33389E3A}"/>
              </a:ext>
            </a:extLst>
          </p:cNvPr>
          <p:cNvSpPr txBox="1"/>
          <p:nvPr/>
        </p:nvSpPr>
        <p:spPr>
          <a:xfrm>
            <a:off x="4013967" y="3768881"/>
            <a:ext cx="113428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effectLst/>
                <a:uLnTx/>
                <a:uFillTx/>
                <a:latin typeface="Courier New" panose="02070309020205020404" pitchFamily="49" charset="0"/>
                <a:cs typeface="Courier New" panose="02070309020205020404" pitchFamily="49" charset="0"/>
              </a:rPr>
              <a:t>Column-family</a:t>
            </a:r>
          </a:p>
        </p:txBody>
      </p:sp>
      <p:grpSp>
        <p:nvGrpSpPr>
          <p:cNvPr id="45" name="Group 44">
            <a:extLst>
              <a:ext uri="{FF2B5EF4-FFF2-40B4-BE49-F238E27FC236}">
                <a16:creationId xmlns:a16="http://schemas.microsoft.com/office/drawing/2014/main" id="{0F9DE0D7-0EFB-F542-B822-EF995765C037}"/>
              </a:ext>
            </a:extLst>
          </p:cNvPr>
          <p:cNvGrpSpPr/>
          <p:nvPr/>
        </p:nvGrpSpPr>
        <p:grpSpPr>
          <a:xfrm>
            <a:off x="4205221" y="3542614"/>
            <a:ext cx="648960" cy="124647"/>
            <a:chOff x="4937947" y="5178778"/>
            <a:chExt cx="733930" cy="124646"/>
          </a:xfrm>
        </p:grpSpPr>
        <p:cxnSp>
          <p:nvCxnSpPr>
            <p:cNvPr id="46" name="Straight Connector 45">
              <a:extLst>
                <a:ext uri="{FF2B5EF4-FFF2-40B4-BE49-F238E27FC236}">
                  <a16:creationId xmlns:a16="http://schemas.microsoft.com/office/drawing/2014/main" id="{ECE25D15-FA86-FD4A-9D14-88B20039DA8A}"/>
                </a:ext>
              </a:extLst>
            </p:cNvPr>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47" name="Oval 46">
              <a:extLst>
                <a:ext uri="{FF2B5EF4-FFF2-40B4-BE49-F238E27FC236}">
                  <a16:creationId xmlns:a16="http://schemas.microsoft.com/office/drawing/2014/main" id="{DA2A889D-D528-CD45-876E-A488F4791B91}"/>
                </a:ext>
              </a:extLst>
            </p:cNvPr>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48" name="Oval 47">
              <a:extLst>
                <a:ext uri="{FF2B5EF4-FFF2-40B4-BE49-F238E27FC236}">
                  <a16:creationId xmlns:a16="http://schemas.microsoft.com/office/drawing/2014/main" id="{8E869D4C-2CDC-CA48-B25F-6698DD00DE11}"/>
                </a:ext>
              </a:extLst>
            </p:cNvPr>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49" name="Oval 48">
              <a:extLst>
                <a:ext uri="{FF2B5EF4-FFF2-40B4-BE49-F238E27FC236}">
                  <a16:creationId xmlns:a16="http://schemas.microsoft.com/office/drawing/2014/main" id="{FC459A96-AE14-FB4E-805F-E3AA08C2B4ED}"/>
                </a:ext>
              </a:extLst>
            </p:cNvPr>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50" name="Oval 49">
              <a:extLst>
                <a:ext uri="{FF2B5EF4-FFF2-40B4-BE49-F238E27FC236}">
                  <a16:creationId xmlns:a16="http://schemas.microsoft.com/office/drawing/2014/main" id="{0D347C15-B137-6544-A8B8-A45BED92B3C9}"/>
                </a:ext>
              </a:extLst>
            </p:cNvPr>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51" name="Group 50">
            <a:extLst>
              <a:ext uri="{FF2B5EF4-FFF2-40B4-BE49-F238E27FC236}">
                <a16:creationId xmlns:a16="http://schemas.microsoft.com/office/drawing/2014/main" id="{36ADACC4-9FFA-5140-B081-F4E91D62EED2}"/>
              </a:ext>
            </a:extLst>
          </p:cNvPr>
          <p:cNvGrpSpPr/>
          <p:nvPr/>
        </p:nvGrpSpPr>
        <p:grpSpPr>
          <a:xfrm>
            <a:off x="7177244" y="3429000"/>
            <a:ext cx="499208" cy="473323"/>
            <a:chOff x="7128988" y="4166153"/>
            <a:chExt cx="604908" cy="573541"/>
          </a:xfrm>
        </p:grpSpPr>
        <p:cxnSp>
          <p:nvCxnSpPr>
            <p:cNvPr id="52" name="Straight Connector 51">
              <a:extLst>
                <a:ext uri="{FF2B5EF4-FFF2-40B4-BE49-F238E27FC236}">
                  <a16:creationId xmlns:a16="http://schemas.microsoft.com/office/drawing/2014/main" id="{640214FD-6116-4A49-925B-9201F2A7EA8C}"/>
                </a:ext>
              </a:extLst>
            </p:cNvPr>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53" name="Straight Connector 52">
              <a:extLst>
                <a:ext uri="{FF2B5EF4-FFF2-40B4-BE49-F238E27FC236}">
                  <a16:creationId xmlns:a16="http://schemas.microsoft.com/office/drawing/2014/main" id="{F5CEF11F-33E3-1842-B729-9DC980658D5A}"/>
                </a:ext>
              </a:extLst>
            </p:cNvPr>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54" name="Oval 53">
              <a:extLst>
                <a:ext uri="{FF2B5EF4-FFF2-40B4-BE49-F238E27FC236}">
                  <a16:creationId xmlns:a16="http://schemas.microsoft.com/office/drawing/2014/main" id="{4BA18DE7-473F-C844-ABBD-2F23DD3EAA0A}"/>
                </a:ext>
              </a:extLst>
            </p:cNvPr>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55" name="Straight Connector 54">
              <a:extLst>
                <a:ext uri="{FF2B5EF4-FFF2-40B4-BE49-F238E27FC236}">
                  <a16:creationId xmlns:a16="http://schemas.microsoft.com/office/drawing/2014/main" id="{AE52795F-9482-BF41-B5AD-4A335EFE75DC}"/>
                </a:ext>
              </a:extLst>
            </p:cNvPr>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56" name="Straight Connector 55">
              <a:extLst>
                <a:ext uri="{FF2B5EF4-FFF2-40B4-BE49-F238E27FC236}">
                  <a16:creationId xmlns:a16="http://schemas.microsoft.com/office/drawing/2014/main" id="{AAE12CC9-3F1E-DB42-A8F7-A065E9116865}"/>
                </a:ext>
              </a:extLst>
            </p:cNvPr>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57" name="Oval 56">
              <a:extLst>
                <a:ext uri="{FF2B5EF4-FFF2-40B4-BE49-F238E27FC236}">
                  <a16:creationId xmlns:a16="http://schemas.microsoft.com/office/drawing/2014/main" id="{3141F63F-8489-A145-8BD8-5F6E9B2E02F9}"/>
                </a:ext>
              </a:extLst>
            </p:cNvPr>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58" name="Oval 57">
              <a:extLst>
                <a:ext uri="{FF2B5EF4-FFF2-40B4-BE49-F238E27FC236}">
                  <a16:creationId xmlns:a16="http://schemas.microsoft.com/office/drawing/2014/main" id="{80D5F97A-3F83-F04D-ADAB-3DAF3AA519DE}"/>
                </a:ext>
              </a:extLst>
            </p:cNvPr>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59" name="Straight Connector 58">
              <a:extLst>
                <a:ext uri="{FF2B5EF4-FFF2-40B4-BE49-F238E27FC236}">
                  <a16:creationId xmlns:a16="http://schemas.microsoft.com/office/drawing/2014/main" id="{F3608C79-8107-2446-BFEA-71C7BC0035DC}"/>
                </a:ext>
              </a:extLst>
            </p:cNvPr>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60" name="Oval 59">
              <a:extLst>
                <a:ext uri="{FF2B5EF4-FFF2-40B4-BE49-F238E27FC236}">
                  <a16:creationId xmlns:a16="http://schemas.microsoft.com/office/drawing/2014/main" id="{B76F5264-60B3-6D4E-8179-B1398B8FA1A8}"/>
                </a:ext>
              </a:extLst>
            </p:cNvPr>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61" name="Straight Connector 60">
              <a:extLst>
                <a:ext uri="{FF2B5EF4-FFF2-40B4-BE49-F238E27FC236}">
                  <a16:creationId xmlns:a16="http://schemas.microsoft.com/office/drawing/2014/main" id="{48AFDCAC-C327-654C-AC01-5BE9670E8281}"/>
                </a:ext>
              </a:extLst>
            </p:cNvPr>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62" name="Oval 61">
              <a:extLst>
                <a:ext uri="{FF2B5EF4-FFF2-40B4-BE49-F238E27FC236}">
                  <a16:creationId xmlns:a16="http://schemas.microsoft.com/office/drawing/2014/main" id="{A542CE59-B715-2A40-BED6-542D9ECECC10}"/>
                </a:ext>
              </a:extLst>
            </p:cNvPr>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63" name="Oval 62">
              <a:extLst>
                <a:ext uri="{FF2B5EF4-FFF2-40B4-BE49-F238E27FC236}">
                  <a16:creationId xmlns:a16="http://schemas.microsoft.com/office/drawing/2014/main" id="{E422AA31-00A5-E648-BDA6-AE9A92943DD2}"/>
                </a:ext>
              </a:extLst>
            </p:cNvPr>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64" name="Oval 63">
              <a:extLst>
                <a:ext uri="{FF2B5EF4-FFF2-40B4-BE49-F238E27FC236}">
                  <a16:creationId xmlns:a16="http://schemas.microsoft.com/office/drawing/2014/main" id="{C8F8D76A-C4BB-7F41-90CE-213432D19FFF}"/>
                </a:ext>
              </a:extLst>
            </p:cNvPr>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65" name="TextBox 64">
            <a:extLst>
              <a:ext uri="{FF2B5EF4-FFF2-40B4-BE49-F238E27FC236}">
                <a16:creationId xmlns:a16="http://schemas.microsoft.com/office/drawing/2014/main" id="{FAF0F64F-E69E-184B-86E0-F02E07380EBD}"/>
              </a:ext>
            </a:extLst>
          </p:cNvPr>
          <p:cNvSpPr txBox="1"/>
          <p:nvPr/>
        </p:nvSpPr>
        <p:spPr>
          <a:xfrm>
            <a:off x="7132716" y="3911121"/>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effectLst/>
                <a:uLnTx/>
                <a:uFillTx/>
                <a:latin typeface="Courier New" panose="02070309020205020404" pitchFamily="49" charset="0"/>
                <a:cs typeface="Courier New" panose="02070309020205020404" pitchFamily="49" charset="0"/>
              </a:rPr>
              <a:t>Document</a:t>
            </a:r>
          </a:p>
        </p:txBody>
      </p:sp>
      <p:grpSp>
        <p:nvGrpSpPr>
          <p:cNvPr id="66" name="Group 65">
            <a:extLst>
              <a:ext uri="{FF2B5EF4-FFF2-40B4-BE49-F238E27FC236}">
                <a16:creationId xmlns:a16="http://schemas.microsoft.com/office/drawing/2014/main" id="{62683401-D7BA-CE40-873A-AD6AF4128654}"/>
              </a:ext>
            </a:extLst>
          </p:cNvPr>
          <p:cNvGrpSpPr/>
          <p:nvPr/>
        </p:nvGrpSpPr>
        <p:grpSpPr>
          <a:xfrm>
            <a:off x="9878999" y="3902508"/>
            <a:ext cx="586303" cy="377163"/>
            <a:chOff x="7117181" y="5146654"/>
            <a:chExt cx="663064" cy="426544"/>
          </a:xfrm>
          <a:solidFill>
            <a:srgbClr val="59B4D9"/>
          </a:solidFill>
        </p:grpSpPr>
        <p:sp>
          <p:nvSpPr>
            <p:cNvPr id="67" name="Oval 66">
              <a:extLst>
                <a:ext uri="{FF2B5EF4-FFF2-40B4-BE49-F238E27FC236}">
                  <a16:creationId xmlns:a16="http://schemas.microsoft.com/office/drawing/2014/main" id="{D92D3A1B-0BC5-1E46-9CCB-A0168BFD3E0C}"/>
                </a:ext>
              </a:extLst>
            </p:cNvPr>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68" name="Oval 67">
              <a:extLst>
                <a:ext uri="{FF2B5EF4-FFF2-40B4-BE49-F238E27FC236}">
                  <a16:creationId xmlns:a16="http://schemas.microsoft.com/office/drawing/2014/main" id="{F5488861-0B0E-004E-978E-5CB3962E160A}"/>
                </a:ext>
              </a:extLst>
            </p:cNvPr>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69" name="Oval 68">
              <a:extLst>
                <a:ext uri="{FF2B5EF4-FFF2-40B4-BE49-F238E27FC236}">
                  <a16:creationId xmlns:a16="http://schemas.microsoft.com/office/drawing/2014/main" id="{FC84E2B6-6ED5-E44D-962E-C98EF03E320F}"/>
                </a:ext>
              </a:extLst>
            </p:cNvPr>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70" name="Oval 69">
              <a:extLst>
                <a:ext uri="{FF2B5EF4-FFF2-40B4-BE49-F238E27FC236}">
                  <a16:creationId xmlns:a16="http://schemas.microsoft.com/office/drawing/2014/main" id="{F3EC12F3-0621-D246-BA60-30961665FF72}"/>
                </a:ext>
              </a:extLst>
            </p:cNvPr>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71" name="Straight Connector 70">
              <a:extLst>
                <a:ext uri="{FF2B5EF4-FFF2-40B4-BE49-F238E27FC236}">
                  <a16:creationId xmlns:a16="http://schemas.microsoft.com/office/drawing/2014/main" id="{0CCD169E-793D-604E-BFC1-4BDBF93FDD5F}"/>
                </a:ext>
              </a:extLst>
            </p:cNvPr>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72" name="Straight Connector 71">
              <a:extLst>
                <a:ext uri="{FF2B5EF4-FFF2-40B4-BE49-F238E27FC236}">
                  <a16:creationId xmlns:a16="http://schemas.microsoft.com/office/drawing/2014/main" id="{64C8BD06-7F6B-E341-9A59-A10E40118B0D}"/>
                </a:ext>
              </a:extLst>
            </p:cNvPr>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73" name="Straight Connector 72">
              <a:extLst>
                <a:ext uri="{FF2B5EF4-FFF2-40B4-BE49-F238E27FC236}">
                  <a16:creationId xmlns:a16="http://schemas.microsoft.com/office/drawing/2014/main" id="{921C4E06-0560-E647-8373-637450F38BC6}"/>
                </a:ext>
              </a:extLst>
            </p:cNvPr>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74" name="Straight Connector 73">
              <a:extLst>
                <a:ext uri="{FF2B5EF4-FFF2-40B4-BE49-F238E27FC236}">
                  <a16:creationId xmlns:a16="http://schemas.microsoft.com/office/drawing/2014/main" id="{CE3F79E3-9D82-3048-9CBD-949415D62EB5}"/>
                </a:ext>
              </a:extLst>
            </p:cNvPr>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sp>
        <p:nvSpPr>
          <p:cNvPr id="75" name="TextBox 74">
            <a:extLst>
              <a:ext uri="{FF2B5EF4-FFF2-40B4-BE49-F238E27FC236}">
                <a16:creationId xmlns:a16="http://schemas.microsoft.com/office/drawing/2014/main" id="{E2093D94-8131-8048-9DB2-3CC37A689623}"/>
              </a:ext>
            </a:extLst>
          </p:cNvPr>
          <p:cNvSpPr txBox="1"/>
          <p:nvPr/>
        </p:nvSpPr>
        <p:spPr>
          <a:xfrm>
            <a:off x="10032331" y="4379399"/>
            <a:ext cx="493085"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effectLst/>
                <a:uLnTx/>
                <a:uFillTx/>
                <a:latin typeface="Courier New" panose="02070309020205020404" pitchFamily="49" charset="0"/>
                <a:cs typeface="Courier New" panose="02070309020205020404" pitchFamily="49" charset="0"/>
              </a:rPr>
              <a:t>Graph</a:t>
            </a:r>
          </a:p>
        </p:txBody>
      </p:sp>
      <p:sp>
        <p:nvSpPr>
          <p:cNvPr id="77" name="Freeform: Shape 28">
            <a:extLst>
              <a:ext uri="{FF2B5EF4-FFF2-40B4-BE49-F238E27FC236}">
                <a16:creationId xmlns:a16="http://schemas.microsoft.com/office/drawing/2014/main" id="{EA0719F9-37C9-0E48-BE42-0142208B673C}"/>
              </a:ext>
            </a:extLst>
          </p:cNvPr>
          <p:cNvSpPr/>
          <p:nvPr/>
        </p:nvSpPr>
        <p:spPr>
          <a:xfrm>
            <a:off x="1155250" y="2582886"/>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79" name="Picture 78">
            <a:extLst>
              <a:ext uri="{FF2B5EF4-FFF2-40B4-BE49-F238E27FC236}">
                <a16:creationId xmlns:a16="http://schemas.microsoft.com/office/drawing/2014/main" id="{A1A17C70-92C2-074B-B4AC-88940FC7D102}"/>
              </a:ext>
            </a:extLst>
          </p:cNvPr>
          <p:cNvPicPr>
            <a:picLocks noChangeAspect="1"/>
          </p:cNvPicPr>
          <p:nvPr/>
        </p:nvPicPr>
        <p:blipFill>
          <a:blip r:embed="rId4"/>
          <a:stretch>
            <a:fillRect/>
          </a:stretch>
        </p:blipFill>
        <p:spPr>
          <a:xfrm>
            <a:off x="3422256" y="2290489"/>
            <a:ext cx="791960" cy="527974"/>
          </a:xfrm>
          <a:prstGeom prst="rect">
            <a:avLst/>
          </a:prstGeom>
        </p:spPr>
      </p:pic>
      <p:sp>
        <p:nvSpPr>
          <p:cNvPr id="80" name="Freeform: Shape 827">
            <a:extLst>
              <a:ext uri="{FF2B5EF4-FFF2-40B4-BE49-F238E27FC236}">
                <a16:creationId xmlns:a16="http://schemas.microsoft.com/office/drawing/2014/main" id="{14B9FB64-A75A-4847-AF29-5361B23399B8}"/>
              </a:ext>
            </a:extLst>
          </p:cNvPr>
          <p:cNvSpPr/>
          <p:nvPr/>
        </p:nvSpPr>
        <p:spPr>
          <a:xfrm>
            <a:off x="5758371" y="2309703"/>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81" name="Picture 80">
            <a:extLst>
              <a:ext uri="{FF2B5EF4-FFF2-40B4-BE49-F238E27FC236}">
                <a16:creationId xmlns:a16="http://schemas.microsoft.com/office/drawing/2014/main" id="{D36D565E-8CF5-F342-91B0-2529DC2943C2}"/>
              </a:ext>
            </a:extLst>
          </p:cNvPr>
          <p:cNvPicPr>
            <a:picLocks noChangeAspect="1"/>
          </p:cNvPicPr>
          <p:nvPr/>
        </p:nvPicPr>
        <p:blipFill>
          <a:blip r:embed="rId5"/>
          <a:stretch>
            <a:fillRect/>
          </a:stretch>
        </p:blipFill>
        <p:spPr>
          <a:xfrm>
            <a:off x="7972390" y="2292392"/>
            <a:ext cx="780659" cy="549249"/>
          </a:xfrm>
          <a:prstGeom prst="rect">
            <a:avLst/>
          </a:prstGeom>
        </p:spPr>
      </p:pic>
      <p:pic>
        <p:nvPicPr>
          <p:cNvPr id="82" name="Picture 81">
            <a:extLst>
              <a:ext uri="{FF2B5EF4-FFF2-40B4-BE49-F238E27FC236}">
                <a16:creationId xmlns:a16="http://schemas.microsoft.com/office/drawing/2014/main" id="{C3667883-37C2-074A-A07E-EA897BE90292}"/>
              </a:ext>
            </a:extLst>
          </p:cNvPr>
          <p:cNvPicPr>
            <a:picLocks noChangeAspect="1"/>
          </p:cNvPicPr>
          <p:nvPr/>
        </p:nvPicPr>
        <p:blipFill>
          <a:blip r:embed="rId6"/>
          <a:stretch>
            <a:fillRect/>
          </a:stretch>
        </p:blipFill>
        <p:spPr>
          <a:xfrm>
            <a:off x="10297204" y="2586379"/>
            <a:ext cx="1553682" cy="606907"/>
          </a:xfrm>
          <a:prstGeom prst="rect">
            <a:avLst/>
          </a:prstGeom>
        </p:spPr>
      </p:pic>
      <p:sp>
        <p:nvSpPr>
          <p:cNvPr id="83" name="Rectangle 82">
            <a:extLst>
              <a:ext uri="{FF2B5EF4-FFF2-40B4-BE49-F238E27FC236}">
                <a16:creationId xmlns:a16="http://schemas.microsoft.com/office/drawing/2014/main" id="{FFC878C1-01A2-3C47-A3E0-FA5314B16902}"/>
              </a:ext>
            </a:extLst>
          </p:cNvPr>
          <p:cNvSpPr/>
          <p:nvPr/>
        </p:nvSpPr>
        <p:spPr>
          <a:xfrm>
            <a:off x="7862403" y="2788460"/>
            <a:ext cx="1000631" cy="307777"/>
          </a:xfrm>
          <a:prstGeom prst="rect">
            <a:avLst/>
          </a:prstGeom>
        </p:spPr>
        <p:txBody>
          <a:bodyPr wrap="square">
            <a:spAutoFit/>
          </a:bodyPr>
          <a:lstStyle/>
          <a:p>
            <a:pPr lvl="0" algn="ctr" defTabSz="914377">
              <a:defRPr/>
            </a:pPr>
            <a:r>
              <a:rPr lang="en-US" sz="1400">
                <a:latin typeface="Courier New" panose="02070309020205020404" pitchFamily="49" charset="0"/>
                <a:cs typeface="Courier New" panose="02070309020205020404" pitchFamily="49" charset="0"/>
              </a:rPr>
              <a:t>MongoDB</a:t>
            </a:r>
          </a:p>
        </p:txBody>
      </p:sp>
      <p:sp>
        <p:nvSpPr>
          <p:cNvPr id="84" name="Rectangle 83">
            <a:extLst>
              <a:ext uri="{FF2B5EF4-FFF2-40B4-BE49-F238E27FC236}">
                <a16:creationId xmlns:a16="http://schemas.microsoft.com/office/drawing/2014/main" id="{20BEA250-EF0C-C945-B109-01015F803E51}"/>
              </a:ext>
            </a:extLst>
          </p:cNvPr>
          <p:cNvSpPr/>
          <p:nvPr/>
        </p:nvSpPr>
        <p:spPr>
          <a:xfrm>
            <a:off x="903195" y="3204232"/>
            <a:ext cx="1224704" cy="307777"/>
          </a:xfrm>
          <a:prstGeom prst="rect">
            <a:avLst/>
          </a:prstGeom>
        </p:spPr>
        <p:txBody>
          <a:bodyPr wrap="square">
            <a:spAutoFit/>
          </a:bodyPr>
          <a:lstStyle/>
          <a:p>
            <a:pPr lvl="0" algn="ctr" defTabSz="914377">
              <a:defRPr/>
            </a:pPr>
            <a:r>
              <a:rPr lang="en-US" sz="1400">
                <a:latin typeface="Courier New" panose="02070309020205020404" pitchFamily="49" charset="0"/>
                <a:cs typeface="Courier New" panose="02070309020205020404" pitchFamily="49" charset="0"/>
              </a:rPr>
              <a:t>Table API</a:t>
            </a:r>
          </a:p>
        </p:txBody>
      </p:sp>
      <p:sp>
        <p:nvSpPr>
          <p:cNvPr id="85" name="TextBox 84">
            <a:extLst>
              <a:ext uri="{FF2B5EF4-FFF2-40B4-BE49-F238E27FC236}">
                <a16:creationId xmlns:a16="http://schemas.microsoft.com/office/drawing/2014/main" id="{B2C6EB88-F48B-8844-8AD2-8C13ED00B41E}"/>
              </a:ext>
            </a:extLst>
          </p:cNvPr>
          <p:cNvSpPr txBox="1"/>
          <p:nvPr/>
        </p:nvSpPr>
        <p:spPr>
          <a:xfrm>
            <a:off x="559885" y="5224660"/>
            <a:ext cx="2124299" cy="307777"/>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effectLst/>
                <a:uLnTx/>
                <a:uFillTx/>
                <a:latin typeface="Courier New" panose="02070309020205020404" pitchFamily="49" charset="0"/>
                <a:cs typeface="Courier New" panose="02070309020205020404" pitchFamily="49" charset="0"/>
              </a:rPr>
              <a:t>Global </a:t>
            </a:r>
            <a:r>
              <a:rPr kumimoji="0" lang="en-US" sz="1400" b="0" i="0" u="none" strike="noStrike" kern="0" cap="none" spc="0" normalizeH="0" baseline="0" noProof="0">
                <a:ln>
                  <a:noFill/>
                </a:ln>
                <a:effectLst/>
                <a:uLnTx/>
                <a:uFillTx/>
                <a:latin typeface="Courier New" panose="02070309020205020404" pitchFamily="49" charset="0"/>
                <a:cs typeface="Courier New" panose="02070309020205020404" pitchFamily="49" charset="0"/>
              </a:rPr>
              <a:t>distribution</a:t>
            </a:r>
            <a:endParaRPr kumimoji="0" lang="en-US" sz="1200" b="0" i="0" u="none" strike="noStrike" kern="0" cap="none" spc="0" normalizeH="0" baseline="0" noProof="0">
              <a:ln>
                <a:noFill/>
              </a:ln>
              <a:effectLst/>
              <a:uLnTx/>
              <a:uFillTx/>
              <a:latin typeface="Courier New" panose="02070309020205020404" pitchFamily="49" charset="0"/>
              <a:cs typeface="Courier New" panose="02070309020205020404" pitchFamily="49" charset="0"/>
            </a:endParaRPr>
          </a:p>
        </p:txBody>
      </p:sp>
      <p:sp>
        <p:nvSpPr>
          <p:cNvPr id="86" name="Rectangle 85">
            <a:extLst>
              <a:ext uri="{FF2B5EF4-FFF2-40B4-BE49-F238E27FC236}">
                <a16:creationId xmlns:a16="http://schemas.microsoft.com/office/drawing/2014/main" id="{8BE861BA-CCCB-DC4A-9136-80F0AAAAACDA}"/>
              </a:ext>
            </a:extLst>
          </p:cNvPr>
          <p:cNvSpPr/>
          <p:nvPr/>
        </p:nvSpPr>
        <p:spPr>
          <a:xfrm>
            <a:off x="2488448" y="4769499"/>
            <a:ext cx="2117888" cy="307777"/>
          </a:xfrm>
          <a:prstGeom prst="rect">
            <a:avLst/>
          </a:prstGeom>
        </p:spPr>
        <p:txBody>
          <a:bodyPr wrap="none">
            <a:spAutoFit/>
          </a:bodyPr>
          <a:lstStyle/>
          <a:p>
            <a:pPr lvl="0" algn="ctr" defTabSz="857103">
              <a:defRPr/>
            </a:pPr>
            <a:r>
              <a:rPr lang="en-US" sz="1400" kern="0">
                <a:latin typeface="Courier New" panose="02070309020205020404" pitchFamily="49" charset="0"/>
                <a:cs typeface="Courier New" panose="02070309020205020404" pitchFamily="49" charset="0"/>
              </a:rPr>
              <a:t>Elastic scale out </a:t>
            </a:r>
          </a:p>
        </p:txBody>
      </p:sp>
      <p:sp>
        <p:nvSpPr>
          <p:cNvPr id="87" name="Rectangle 86">
            <a:extLst>
              <a:ext uri="{FF2B5EF4-FFF2-40B4-BE49-F238E27FC236}">
                <a16:creationId xmlns:a16="http://schemas.microsoft.com/office/drawing/2014/main" id="{96156640-FA57-F04E-AA56-628FBBF0CBA5}"/>
              </a:ext>
            </a:extLst>
          </p:cNvPr>
          <p:cNvSpPr/>
          <p:nvPr/>
        </p:nvSpPr>
        <p:spPr>
          <a:xfrm>
            <a:off x="4771955" y="4509290"/>
            <a:ext cx="2654894" cy="307777"/>
          </a:xfrm>
          <a:prstGeom prst="rect">
            <a:avLst/>
          </a:prstGeom>
        </p:spPr>
        <p:txBody>
          <a:bodyPr wrap="none">
            <a:spAutoFit/>
          </a:bodyPr>
          <a:lstStyle/>
          <a:p>
            <a:r>
              <a:rPr lang="en-US" sz="1400" kern="0">
                <a:latin typeface="Courier New" panose="02070309020205020404" pitchFamily="49" charset="0"/>
                <a:cs typeface="Courier New" panose="02070309020205020404" pitchFamily="49" charset="0"/>
              </a:rPr>
              <a:t>Guaranteed low latency </a:t>
            </a:r>
            <a:endParaRPr lang="en-DE" sz="1400">
              <a:latin typeface="Courier New" panose="02070309020205020404" pitchFamily="49" charset="0"/>
              <a:cs typeface="Courier New" panose="02070309020205020404" pitchFamily="49" charset="0"/>
            </a:endParaRPr>
          </a:p>
        </p:txBody>
      </p:sp>
      <p:sp>
        <p:nvSpPr>
          <p:cNvPr id="88" name="Rectangle 87">
            <a:extLst>
              <a:ext uri="{FF2B5EF4-FFF2-40B4-BE49-F238E27FC236}">
                <a16:creationId xmlns:a16="http://schemas.microsoft.com/office/drawing/2014/main" id="{439AEE1C-7FD7-604D-9D17-E9B2AE0F7DEF}"/>
              </a:ext>
            </a:extLst>
          </p:cNvPr>
          <p:cNvSpPr/>
          <p:nvPr/>
        </p:nvSpPr>
        <p:spPr>
          <a:xfrm>
            <a:off x="7509671" y="4761327"/>
            <a:ext cx="2654894" cy="307777"/>
          </a:xfrm>
          <a:prstGeom prst="rect">
            <a:avLst/>
          </a:prstGeom>
        </p:spPr>
        <p:txBody>
          <a:bodyPr wrap="none">
            <a:spAutoFit/>
          </a:bodyPr>
          <a:lstStyle/>
          <a:p>
            <a:r>
              <a:rPr lang="en-US" sz="1400" kern="0">
                <a:latin typeface="Courier New" panose="02070309020205020404" pitchFamily="49" charset="0"/>
                <a:cs typeface="Courier New" panose="02070309020205020404" pitchFamily="49" charset="0"/>
              </a:rPr>
              <a:t>Five consistency levels</a:t>
            </a:r>
            <a:endParaRPr lang="en-DE" sz="1400">
              <a:latin typeface="Courier New" panose="02070309020205020404" pitchFamily="49" charset="0"/>
              <a:cs typeface="Courier New" panose="02070309020205020404" pitchFamily="49" charset="0"/>
            </a:endParaRPr>
          </a:p>
        </p:txBody>
      </p:sp>
      <p:sp>
        <p:nvSpPr>
          <p:cNvPr id="89" name="Rectangle 88">
            <a:extLst>
              <a:ext uri="{FF2B5EF4-FFF2-40B4-BE49-F238E27FC236}">
                <a16:creationId xmlns:a16="http://schemas.microsoft.com/office/drawing/2014/main" id="{D190213F-9A4C-094E-8B5B-0B1577FA8C2E}"/>
              </a:ext>
            </a:extLst>
          </p:cNvPr>
          <p:cNvSpPr/>
          <p:nvPr/>
        </p:nvSpPr>
        <p:spPr>
          <a:xfrm>
            <a:off x="9695104" y="5224660"/>
            <a:ext cx="2117888" cy="307777"/>
          </a:xfrm>
          <a:prstGeom prst="rect">
            <a:avLst/>
          </a:prstGeom>
        </p:spPr>
        <p:txBody>
          <a:bodyPr wrap="none">
            <a:spAutoFit/>
          </a:bodyPr>
          <a:lstStyle/>
          <a:p>
            <a:pPr lvl="0" algn="ctr" defTabSz="857103">
              <a:defRPr/>
            </a:pPr>
            <a:r>
              <a:rPr lang="en-US" sz="1400" kern="0">
                <a:latin typeface="Courier New" panose="02070309020205020404" pitchFamily="49" charset="0"/>
                <a:cs typeface="Courier New" panose="02070309020205020404" pitchFamily="49" charset="0"/>
              </a:rPr>
              <a:t>Comprehensive SLAs</a:t>
            </a:r>
          </a:p>
        </p:txBody>
      </p:sp>
      <p:sp>
        <p:nvSpPr>
          <p:cNvPr id="90" name="Rectangle 89">
            <a:extLst>
              <a:ext uri="{FF2B5EF4-FFF2-40B4-BE49-F238E27FC236}">
                <a16:creationId xmlns:a16="http://schemas.microsoft.com/office/drawing/2014/main" id="{A662544A-B3F4-4144-BA7F-062B8CC44A5B}"/>
              </a:ext>
            </a:extLst>
          </p:cNvPr>
          <p:cNvSpPr/>
          <p:nvPr/>
        </p:nvSpPr>
        <p:spPr>
          <a:xfrm>
            <a:off x="4315436" y="506286"/>
            <a:ext cx="4910046" cy="646331"/>
          </a:xfrm>
          <a:prstGeom prst="rect">
            <a:avLst/>
          </a:prstGeom>
        </p:spPr>
        <p:txBody>
          <a:bodyPr wrap="square">
            <a:spAutoFit/>
          </a:bodyPr>
          <a:lstStyle/>
          <a:p>
            <a:pPr lvl="0" algn="ctr" defTabSz="914377">
              <a:defRPr/>
            </a:pPr>
            <a:r>
              <a:rPr lang="en-US" sz="3600">
                <a:latin typeface="Courier New" panose="02070309020205020404" pitchFamily="49" charset="0"/>
                <a:cs typeface="Courier New" panose="02070309020205020404" pitchFamily="49" charset="0"/>
              </a:rPr>
              <a:t>Azure Cosmos DB</a:t>
            </a:r>
          </a:p>
        </p:txBody>
      </p:sp>
      <p:pic>
        <p:nvPicPr>
          <p:cNvPr id="92" name="Graphic 91">
            <a:extLst>
              <a:ext uri="{FF2B5EF4-FFF2-40B4-BE49-F238E27FC236}">
                <a16:creationId xmlns:a16="http://schemas.microsoft.com/office/drawing/2014/main" id="{4F4D1F48-8C2F-6B41-99F7-5AA32CB6AF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5678" y="352999"/>
            <a:ext cx="922728" cy="922728"/>
          </a:xfrm>
          <a:prstGeom prst="rect">
            <a:avLst/>
          </a:prstGeom>
        </p:spPr>
      </p:pic>
      <p:grpSp>
        <p:nvGrpSpPr>
          <p:cNvPr id="93" name="Group 3">
            <a:extLst>
              <a:ext uri="{FF2B5EF4-FFF2-40B4-BE49-F238E27FC236}">
                <a16:creationId xmlns:a16="http://schemas.microsoft.com/office/drawing/2014/main" id="{A10B8695-0207-6540-AAAF-B47281CE0BB3}"/>
              </a:ext>
            </a:extLst>
          </p:cNvPr>
          <p:cNvGrpSpPr/>
          <p:nvPr/>
        </p:nvGrpSpPr>
        <p:grpSpPr>
          <a:xfrm>
            <a:off x="2199809" y="5941003"/>
            <a:ext cx="752903" cy="752901"/>
            <a:chOff x="-4594157" y="2516834"/>
            <a:chExt cx="1070585" cy="1070585"/>
          </a:xfrm>
        </p:grpSpPr>
        <p:sp>
          <p:nvSpPr>
            <p:cNvPr id="94" name="Freeform: Shape 411">
              <a:extLst>
                <a:ext uri="{FF2B5EF4-FFF2-40B4-BE49-F238E27FC236}">
                  <a16:creationId xmlns:a16="http://schemas.microsoft.com/office/drawing/2014/main" id="{E8D4A0F7-B4E3-5346-9547-6B8ED7CDC9D2}"/>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95" name="Group 5">
              <a:extLst>
                <a:ext uri="{FF2B5EF4-FFF2-40B4-BE49-F238E27FC236}">
                  <a16:creationId xmlns:a16="http://schemas.microsoft.com/office/drawing/2014/main" id="{29EFE5B4-46D3-EE4C-9013-0520E106E4E1}"/>
                </a:ext>
              </a:extLst>
            </p:cNvPr>
            <p:cNvGrpSpPr/>
            <p:nvPr/>
          </p:nvGrpSpPr>
          <p:grpSpPr>
            <a:xfrm>
              <a:off x="-4594157" y="2516834"/>
              <a:ext cx="1070585" cy="1070585"/>
              <a:chOff x="10232415" y="2527090"/>
              <a:chExt cx="1070585" cy="1070585"/>
            </a:xfrm>
          </p:grpSpPr>
          <p:sp>
            <p:nvSpPr>
              <p:cNvPr id="96" name="Oval 6">
                <a:extLst>
                  <a:ext uri="{FF2B5EF4-FFF2-40B4-BE49-F238E27FC236}">
                    <a16:creationId xmlns:a16="http://schemas.microsoft.com/office/drawing/2014/main" id="{8089B3CA-3534-3E45-A240-F4274D994EC5}"/>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97" name="Graphic 908" descr="Marker">
                <a:extLst>
                  <a:ext uri="{FF2B5EF4-FFF2-40B4-BE49-F238E27FC236}">
                    <a16:creationId xmlns:a16="http://schemas.microsoft.com/office/drawing/2014/main" id="{9ED69D61-CA0F-364A-ABA0-F46354BE1ABF}"/>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grpSp>
        <p:nvGrpSpPr>
          <p:cNvPr id="98" name="Group 3">
            <a:extLst>
              <a:ext uri="{FF2B5EF4-FFF2-40B4-BE49-F238E27FC236}">
                <a16:creationId xmlns:a16="http://schemas.microsoft.com/office/drawing/2014/main" id="{F83F7F68-83AE-E445-82F2-5F9EE0168241}"/>
              </a:ext>
            </a:extLst>
          </p:cNvPr>
          <p:cNvGrpSpPr/>
          <p:nvPr/>
        </p:nvGrpSpPr>
        <p:grpSpPr>
          <a:xfrm>
            <a:off x="6095193" y="5718306"/>
            <a:ext cx="752903" cy="752901"/>
            <a:chOff x="-4594157" y="2516834"/>
            <a:chExt cx="1070585" cy="1070585"/>
          </a:xfrm>
        </p:grpSpPr>
        <p:sp>
          <p:nvSpPr>
            <p:cNvPr id="99" name="Freeform: Shape 411">
              <a:extLst>
                <a:ext uri="{FF2B5EF4-FFF2-40B4-BE49-F238E27FC236}">
                  <a16:creationId xmlns:a16="http://schemas.microsoft.com/office/drawing/2014/main" id="{B4F0B3A9-6D14-FF4C-B4CC-11E9DE757B2E}"/>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100" name="Group 5">
              <a:extLst>
                <a:ext uri="{FF2B5EF4-FFF2-40B4-BE49-F238E27FC236}">
                  <a16:creationId xmlns:a16="http://schemas.microsoft.com/office/drawing/2014/main" id="{456F3B98-B82C-7848-B01E-D86148D39AF8}"/>
                </a:ext>
              </a:extLst>
            </p:cNvPr>
            <p:cNvGrpSpPr/>
            <p:nvPr/>
          </p:nvGrpSpPr>
          <p:grpSpPr>
            <a:xfrm>
              <a:off x="-4594157" y="2516834"/>
              <a:ext cx="1070585" cy="1070585"/>
              <a:chOff x="10232415" y="2527090"/>
              <a:chExt cx="1070585" cy="1070585"/>
            </a:xfrm>
          </p:grpSpPr>
          <p:sp>
            <p:nvSpPr>
              <p:cNvPr id="101" name="Oval 6">
                <a:extLst>
                  <a:ext uri="{FF2B5EF4-FFF2-40B4-BE49-F238E27FC236}">
                    <a16:creationId xmlns:a16="http://schemas.microsoft.com/office/drawing/2014/main" id="{071DD636-6CE8-3E46-9112-9DD7F3EAD9A8}"/>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102" name="Graphic 908" descr="Marker">
                <a:extLst>
                  <a:ext uri="{FF2B5EF4-FFF2-40B4-BE49-F238E27FC236}">
                    <a16:creationId xmlns:a16="http://schemas.microsoft.com/office/drawing/2014/main" id="{21DCF197-2D3A-9E48-B58B-246427C62178}"/>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grpSp>
        <p:nvGrpSpPr>
          <p:cNvPr id="103" name="Group 3">
            <a:extLst>
              <a:ext uri="{FF2B5EF4-FFF2-40B4-BE49-F238E27FC236}">
                <a16:creationId xmlns:a16="http://schemas.microsoft.com/office/drawing/2014/main" id="{A6D5F296-0A02-214A-86DB-7970CDFECB4E}"/>
              </a:ext>
            </a:extLst>
          </p:cNvPr>
          <p:cNvGrpSpPr/>
          <p:nvPr/>
        </p:nvGrpSpPr>
        <p:grpSpPr>
          <a:xfrm>
            <a:off x="7426849" y="6008701"/>
            <a:ext cx="752903" cy="752901"/>
            <a:chOff x="-4594157" y="2516834"/>
            <a:chExt cx="1070585" cy="1070585"/>
          </a:xfrm>
        </p:grpSpPr>
        <p:sp>
          <p:nvSpPr>
            <p:cNvPr id="104" name="Freeform: Shape 411">
              <a:extLst>
                <a:ext uri="{FF2B5EF4-FFF2-40B4-BE49-F238E27FC236}">
                  <a16:creationId xmlns:a16="http://schemas.microsoft.com/office/drawing/2014/main" id="{F6B5D1F9-76AC-7047-9079-2E2492269210}"/>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105" name="Group 5">
              <a:extLst>
                <a:ext uri="{FF2B5EF4-FFF2-40B4-BE49-F238E27FC236}">
                  <a16:creationId xmlns:a16="http://schemas.microsoft.com/office/drawing/2014/main" id="{A248C9FC-4F2C-734A-8D29-7162DBBD2063}"/>
                </a:ext>
              </a:extLst>
            </p:cNvPr>
            <p:cNvGrpSpPr/>
            <p:nvPr/>
          </p:nvGrpSpPr>
          <p:grpSpPr>
            <a:xfrm>
              <a:off x="-4594157" y="2516834"/>
              <a:ext cx="1070585" cy="1070585"/>
              <a:chOff x="10232415" y="2527090"/>
              <a:chExt cx="1070585" cy="1070585"/>
            </a:xfrm>
          </p:grpSpPr>
          <p:sp>
            <p:nvSpPr>
              <p:cNvPr id="106" name="Oval 6">
                <a:extLst>
                  <a:ext uri="{FF2B5EF4-FFF2-40B4-BE49-F238E27FC236}">
                    <a16:creationId xmlns:a16="http://schemas.microsoft.com/office/drawing/2014/main" id="{539A3549-DB57-8A4B-8962-285BC85BC09F}"/>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107" name="Graphic 908" descr="Marker">
                <a:extLst>
                  <a:ext uri="{FF2B5EF4-FFF2-40B4-BE49-F238E27FC236}">
                    <a16:creationId xmlns:a16="http://schemas.microsoft.com/office/drawing/2014/main" id="{BB2D55AA-B171-8646-9CC0-11DA4363ECE2}"/>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grpSp>
        <p:nvGrpSpPr>
          <p:cNvPr id="108" name="Group 3">
            <a:extLst>
              <a:ext uri="{FF2B5EF4-FFF2-40B4-BE49-F238E27FC236}">
                <a16:creationId xmlns:a16="http://schemas.microsoft.com/office/drawing/2014/main" id="{BC838C07-0066-424D-90DB-9F9B09289155}"/>
              </a:ext>
            </a:extLst>
          </p:cNvPr>
          <p:cNvGrpSpPr/>
          <p:nvPr/>
        </p:nvGrpSpPr>
        <p:grpSpPr>
          <a:xfrm>
            <a:off x="9459628" y="5799933"/>
            <a:ext cx="752903" cy="752901"/>
            <a:chOff x="-4594157" y="2516834"/>
            <a:chExt cx="1070585" cy="1070585"/>
          </a:xfrm>
        </p:grpSpPr>
        <p:sp>
          <p:nvSpPr>
            <p:cNvPr id="109" name="Freeform: Shape 411">
              <a:extLst>
                <a:ext uri="{FF2B5EF4-FFF2-40B4-BE49-F238E27FC236}">
                  <a16:creationId xmlns:a16="http://schemas.microsoft.com/office/drawing/2014/main" id="{A9A682F1-E17C-694E-A04F-4E1F490446CB}"/>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110" name="Group 5">
              <a:extLst>
                <a:ext uri="{FF2B5EF4-FFF2-40B4-BE49-F238E27FC236}">
                  <a16:creationId xmlns:a16="http://schemas.microsoft.com/office/drawing/2014/main" id="{5532E083-F8C1-1842-8240-3F14160E0026}"/>
                </a:ext>
              </a:extLst>
            </p:cNvPr>
            <p:cNvGrpSpPr/>
            <p:nvPr/>
          </p:nvGrpSpPr>
          <p:grpSpPr>
            <a:xfrm>
              <a:off x="-4594157" y="2516834"/>
              <a:ext cx="1070585" cy="1070585"/>
              <a:chOff x="10232415" y="2527090"/>
              <a:chExt cx="1070585" cy="1070585"/>
            </a:xfrm>
          </p:grpSpPr>
          <p:sp>
            <p:nvSpPr>
              <p:cNvPr id="111" name="Oval 6">
                <a:extLst>
                  <a:ext uri="{FF2B5EF4-FFF2-40B4-BE49-F238E27FC236}">
                    <a16:creationId xmlns:a16="http://schemas.microsoft.com/office/drawing/2014/main" id="{E8AB0B79-A19E-344F-ABF5-876DBBCFDC86}"/>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112" name="Graphic 908" descr="Marker">
                <a:extLst>
                  <a:ext uri="{FF2B5EF4-FFF2-40B4-BE49-F238E27FC236}">
                    <a16:creationId xmlns:a16="http://schemas.microsoft.com/office/drawing/2014/main" id="{3D4708F3-8980-1147-8208-415ADCE6488C}"/>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spTree>
    <p:extLst>
      <p:ext uri="{BB962C8B-B14F-4D97-AF65-F5344CB8AC3E}">
        <p14:creationId xmlns:p14="http://schemas.microsoft.com/office/powerpoint/2010/main" val="13000834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atabase outline">
            <a:extLst>
              <a:ext uri="{FF2B5EF4-FFF2-40B4-BE49-F238E27FC236}">
                <a16:creationId xmlns:a16="http://schemas.microsoft.com/office/drawing/2014/main" id="{3BB286FA-BB28-3E41-B852-FD9686C484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3629" y="2680010"/>
            <a:ext cx="1497980" cy="1497980"/>
          </a:xfrm>
          <a:prstGeom prst="rect">
            <a:avLst/>
          </a:prstGeom>
        </p:spPr>
      </p:pic>
      <p:pic>
        <p:nvPicPr>
          <p:cNvPr id="5" name="Graphic 4" descr="Transfer with solid fill">
            <a:extLst>
              <a:ext uri="{FF2B5EF4-FFF2-40B4-BE49-F238E27FC236}">
                <a16:creationId xmlns:a16="http://schemas.microsoft.com/office/drawing/2014/main" id="{DE4BBB3D-96FC-5E47-8B22-5C54657C07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0391" y="2680010"/>
            <a:ext cx="1497980" cy="1497980"/>
          </a:xfrm>
          <a:prstGeom prst="rect">
            <a:avLst/>
          </a:prstGeom>
        </p:spPr>
      </p:pic>
      <p:pic>
        <p:nvPicPr>
          <p:cNvPr id="7" name="Graphic 6" descr="Processor outline">
            <a:extLst>
              <a:ext uri="{FF2B5EF4-FFF2-40B4-BE49-F238E27FC236}">
                <a16:creationId xmlns:a16="http://schemas.microsoft.com/office/drawing/2014/main" id="{E0BDA448-D56A-FB4C-8AC8-8BB3A81B1F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47010" y="2680010"/>
            <a:ext cx="1497980" cy="1497980"/>
          </a:xfrm>
          <a:prstGeom prst="rect">
            <a:avLst/>
          </a:prstGeom>
        </p:spPr>
      </p:pic>
      <p:sp>
        <p:nvSpPr>
          <p:cNvPr id="9" name="Rectangle 8">
            <a:extLst>
              <a:ext uri="{FF2B5EF4-FFF2-40B4-BE49-F238E27FC236}">
                <a16:creationId xmlns:a16="http://schemas.microsoft.com/office/drawing/2014/main" id="{EDC89666-3DC7-2B42-B620-487768BD2666}"/>
              </a:ext>
            </a:extLst>
          </p:cNvPr>
          <p:cNvSpPr/>
          <p:nvPr/>
        </p:nvSpPr>
        <p:spPr>
          <a:xfrm>
            <a:off x="2508853" y="4177990"/>
            <a:ext cx="1287532" cy="369332"/>
          </a:xfrm>
          <a:prstGeom prst="rect">
            <a:avLst/>
          </a:prstGeom>
        </p:spPr>
        <p:txBody>
          <a:bodyPr wrap="none">
            <a:spAutoFit/>
          </a:bodyPr>
          <a:lstStyle/>
          <a:p>
            <a:r>
              <a:rPr lang="en-DE">
                <a:latin typeface="Courier New" panose="02070309020205020404" pitchFamily="49" charset="0"/>
                <a:cs typeface="Courier New" panose="02070309020205020404" pitchFamily="49" charset="0"/>
              </a:rPr>
              <a:t>% Memory</a:t>
            </a:r>
          </a:p>
        </p:txBody>
      </p:sp>
      <p:sp>
        <p:nvSpPr>
          <p:cNvPr id="10" name="Rectangle 9">
            <a:extLst>
              <a:ext uri="{FF2B5EF4-FFF2-40B4-BE49-F238E27FC236}">
                <a16:creationId xmlns:a16="http://schemas.microsoft.com/office/drawing/2014/main" id="{B37A3826-C0CC-AD40-83D4-FB7BE4A28F0C}"/>
              </a:ext>
            </a:extLst>
          </p:cNvPr>
          <p:cNvSpPr/>
          <p:nvPr/>
        </p:nvSpPr>
        <p:spPr>
          <a:xfrm>
            <a:off x="5659019" y="4177990"/>
            <a:ext cx="873957" cy="369332"/>
          </a:xfrm>
          <a:prstGeom prst="rect">
            <a:avLst/>
          </a:prstGeom>
        </p:spPr>
        <p:txBody>
          <a:bodyPr wrap="none">
            <a:spAutoFit/>
          </a:bodyPr>
          <a:lstStyle/>
          <a:p>
            <a:r>
              <a:rPr lang="en-DE">
                <a:latin typeface="Courier New" panose="02070309020205020404" pitchFamily="49" charset="0"/>
                <a:cs typeface="Courier New" panose="02070309020205020404" pitchFamily="49" charset="0"/>
              </a:rPr>
              <a:t>% CPU</a:t>
            </a:r>
          </a:p>
        </p:txBody>
      </p:sp>
      <p:sp>
        <p:nvSpPr>
          <p:cNvPr id="11" name="Rectangle 10">
            <a:extLst>
              <a:ext uri="{FF2B5EF4-FFF2-40B4-BE49-F238E27FC236}">
                <a16:creationId xmlns:a16="http://schemas.microsoft.com/office/drawing/2014/main" id="{88C8E0F9-2159-934D-A4CB-5C3889A4413D}"/>
              </a:ext>
            </a:extLst>
          </p:cNvPr>
          <p:cNvSpPr/>
          <p:nvPr/>
        </p:nvSpPr>
        <p:spPr>
          <a:xfrm>
            <a:off x="8533473" y="4177990"/>
            <a:ext cx="1011815" cy="369332"/>
          </a:xfrm>
          <a:prstGeom prst="rect">
            <a:avLst/>
          </a:prstGeom>
        </p:spPr>
        <p:txBody>
          <a:bodyPr wrap="none">
            <a:spAutoFit/>
          </a:bodyPr>
          <a:lstStyle/>
          <a:p>
            <a:r>
              <a:rPr lang="en-DE">
                <a:latin typeface="Courier New" panose="02070309020205020404" pitchFamily="49" charset="0"/>
                <a:cs typeface="Courier New" panose="02070309020205020404" pitchFamily="49" charset="0"/>
              </a:rPr>
              <a:t>% IOPs</a:t>
            </a:r>
          </a:p>
        </p:txBody>
      </p:sp>
      <p:sp>
        <p:nvSpPr>
          <p:cNvPr id="12" name="Rectangle 11">
            <a:extLst>
              <a:ext uri="{FF2B5EF4-FFF2-40B4-BE49-F238E27FC236}">
                <a16:creationId xmlns:a16="http://schemas.microsoft.com/office/drawing/2014/main" id="{91235683-3265-9A40-93C1-93DC2ED32642}"/>
              </a:ext>
            </a:extLst>
          </p:cNvPr>
          <p:cNvSpPr/>
          <p:nvPr/>
        </p:nvSpPr>
        <p:spPr>
          <a:xfrm>
            <a:off x="4607450" y="746461"/>
            <a:ext cx="2977097" cy="523220"/>
          </a:xfrm>
          <a:prstGeom prst="rect">
            <a:avLst/>
          </a:prstGeom>
        </p:spPr>
        <p:txBody>
          <a:bodyPr wrap="none">
            <a:spAutoFit/>
          </a:bodyPr>
          <a:lstStyle/>
          <a:p>
            <a:r>
              <a:rPr lang="en-US" sz="2800">
                <a:latin typeface="Courier New" panose="02070309020205020404" pitchFamily="49" charset="0"/>
                <a:cs typeface="Courier New" panose="02070309020205020404" pitchFamily="49" charset="0"/>
              </a:rPr>
              <a:t>Request units</a:t>
            </a:r>
            <a:endParaRPr lang="en-DE" sz="28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6375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p:cTn id="14" dur="indefinite"/>
                                        <p:tgtEl>
                                          <p:spTgt spid="3"/>
                                        </p:tgtEl>
                                        <p:attrNameLst>
                                          <p:attrName>style.opacity</p:attrName>
                                        </p:attrNameLst>
                                      </p:cBhvr>
                                      <p:to>
                                        <p:strVal val="0.5"/>
                                      </p:to>
                                    </p:set>
                                    <p:animEffect filter="image" prLst="opacity: 0.5">
                                      <p:cBhvr rctx="IE">
                                        <p:cTn id="15" dur="indefinite"/>
                                        <p:tgtEl>
                                          <p:spTgt spid="3"/>
                                        </p:tgtEl>
                                      </p:cBhvr>
                                    </p:animEffect>
                                  </p:childTnLst>
                                </p:cTn>
                              </p:par>
                              <p:par>
                                <p:cTn id="16" presetID="9" presetClass="emph" presetSubtype="0" grpId="1" nodeType="withEffect">
                                  <p:stCondLst>
                                    <p:cond delay="0"/>
                                  </p:stCondLst>
                                  <p:childTnLst>
                                    <p:set>
                                      <p:cBhvr>
                                        <p:cTn id="17" dur="indefinite"/>
                                        <p:tgtEl>
                                          <p:spTgt spid="9"/>
                                        </p:tgtEl>
                                        <p:attrNameLst>
                                          <p:attrName>style.opacity</p:attrName>
                                        </p:attrNameLst>
                                      </p:cBhvr>
                                      <p:to>
                                        <p:strVal val="0.5"/>
                                      </p:to>
                                    </p:set>
                                    <p:animEffect filter="image" prLst="opacity: 0.5">
                                      <p:cBhvr rctx="IE">
                                        <p:cTn id="18" dur="indefinite"/>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p:cTn id="28" dur="indefinite"/>
                                        <p:tgtEl>
                                          <p:spTgt spid="7"/>
                                        </p:tgtEl>
                                        <p:attrNameLst>
                                          <p:attrName>style.opacity</p:attrName>
                                        </p:attrNameLst>
                                      </p:cBhvr>
                                      <p:to>
                                        <p:strVal val="0.5"/>
                                      </p:to>
                                    </p:set>
                                    <p:animEffect filter="image" prLst="opacity: 0.5">
                                      <p:cBhvr rctx="IE">
                                        <p:cTn id="29" dur="indefinite"/>
                                        <p:tgtEl>
                                          <p:spTgt spid="7"/>
                                        </p:tgtEl>
                                      </p:cBhvr>
                                    </p:animEffect>
                                  </p:childTnLst>
                                </p:cTn>
                              </p:par>
                              <p:par>
                                <p:cTn id="30" presetID="9" presetClass="emph" presetSubtype="0" grpId="1" nodeType="withEffect">
                                  <p:stCondLst>
                                    <p:cond delay="0"/>
                                  </p:stCondLst>
                                  <p:childTnLst>
                                    <p:set>
                                      <p:cBhvr>
                                        <p:cTn id="31" dur="indefinite"/>
                                        <p:tgtEl>
                                          <p:spTgt spid="10"/>
                                        </p:tgtEl>
                                        <p:attrNameLst>
                                          <p:attrName>style.opacity</p:attrName>
                                        </p:attrNameLst>
                                      </p:cBhvr>
                                      <p:to>
                                        <p:strVal val="0.5"/>
                                      </p:to>
                                    </p:set>
                                    <p:animEffect filter="image" prLst="opacity: 0.5">
                                      <p:cBhvr rctx="IE">
                                        <p:cTn id="32" dur="indefinite"/>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Database with solid fill">
            <a:extLst>
              <a:ext uri="{FF2B5EF4-FFF2-40B4-BE49-F238E27FC236}">
                <a16:creationId xmlns:a16="http://schemas.microsoft.com/office/drawing/2014/main" id="{765E1B11-52EC-6148-B19F-B6F4F23564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74327" y="544551"/>
            <a:ext cx="1468244" cy="1468244"/>
          </a:xfrm>
          <a:prstGeom prst="rect">
            <a:avLst/>
          </a:prstGeom>
        </p:spPr>
      </p:pic>
      <p:sp>
        <p:nvSpPr>
          <p:cNvPr id="31" name="Rounded Rectangle 30">
            <a:extLst>
              <a:ext uri="{FF2B5EF4-FFF2-40B4-BE49-F238E27FC236}">
                <a16:creationId xmlns:a16="http://schemas.microsoft.com/office/drawing/2014/main" id="{9BE77C67-49EA-8E44-831C-CB4743F478B4}"/>
              </a:ext>
            </a:extLst>
          </p:cNvPr>
          <p:cNvSpPr/>
          <p:nvPr/>
        </p:nvSpPr>
        <p:spPr>
          <a:xfrm>
            <a:off x="5072511" y="2601952"/>
            <a:ext cx="2725909" cy="78058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32" name="Rectangle 31">
            <a:extLst>
              <a:ext uri="{FF2B5EF4-FFF2-40B4-BE49-F238E27FC236}">
                <a16:creationId xmlns:a16="http://schemas.microsoft.com/office/drawing/2014/main" id="{6C054851-D4DE-2146-B3B7-BAD541452730}"/>
              </a:ext>
            </a:extLst>
          </p:cNvPr>
          <p:cNvSpPr/>
          <p:nvPr/>
        </p:nvSpPr>
        <p:spPr>
          <a:xfrm>
            <a:off x="5038239" y="2701643"/>
            <a:ext cx="2762296" cy="523220"/>
          </a:xfrm>
          <a:prstGeom prst="rect">
            <a:avLst/>
          </a:prstGeom>
        </p:spPr>
        <p:txBody>
          <a:bodyPr wrap="none">
            <a:spAutoFit/>
          </a:bodyPr>
          <a:lstStyle/>
          <a:p>
            <a:pPr algn="ctr"/>
            <a:r>
              <a:rPr lang="en-US" sz="1400" dirty="0">
                <a:latin typeface="Courier New" panose="02070309020205020404" pitchFamily="49" charset="0"/>
                <a:cs typeface="Courier New" panose="02070309020205020404" pitchFamily="49" charset="0"/>
              </a:rPr>
              <a:t>Container</a:t>
            </a:r>
          </a:p>
          <a:p>
            <a:pPr algn="ctr"/>
            <a:r>
              <a:rPr lang="en-US" sz="1400" dirty="0" err="1">
                <a:latin typeface="Courier New" panose="02070309020205020404" pitchFamily="49" charset="0"/>
                <a:cs typeface="Courier New" panose="02070309020205020404" pitchFamily="49" charset="0"/>
              </a:rPr>
              <a:t>PartitionKeyPath</a:t>
            </a:r>
            <a:r>
              <a:rPr lang="en-US" sz="1400" dirty="0">
                <a:latin typeface="Courier New" panose="02070309020205020404" pitchFamily="49" charset="0"/>
                <a:cs typeface="Courier New" panose="02070309020205020404" pitchFamily="49" charset="0"/>
              </a:rPr>
              <a:t>: “name”</a:t>
            </a:r>
            <a:endParaRPr lang="en-DE" sz="1400" dirty="0">
              <a:latin typeface="Courier New" panose="02070309020205020404" pitchFamily="49" charset="0"/>
              <a:cs typeface="Courier New" panose="02070309020205020404" pitchFamily="49" charset="0"/>
            </a:endParaRPr>
          </a:p>
        </p:txBody>
      </p:sp>
      <p:sp>
        <p:nvSpPr>
          <p:cNvPr id="43" name="Rounded Rectangle 42">
            <a:extLst>
              <a:ext uri="{FF2B5EF4-FFF2-40B4-BE49-F238E27FC236}">
                <a16:creationId xmlns:a16="http://schemas.microsoft.com/office/drawing/2014/main" id="{F1CB555F-CF6E-3844-9D29-EA4E9716B08B}"/>
              </a:ext>
            </a:extLst>
          </p:cNvPr>
          <p:cNvSpPr/>
          <p:nvPr/>
        </p:nvSpPr>
        <p:spPr>
          <a:xfrm>
            <a:off x="1226637" y="2601952"/>
            <a:ext cx="2725909" cy="78058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44" name="Rectangle 43">
            <a:extLst>
              <a:ext uri="{FF2B5EF4-FFF2-40B4-BE49-F238E27FC236}">
                <a16:creationId xmlns:a16="http://schemas.microsoft.com/office/drawing/2014/main" id="{AB228117-7C87-804C-ACD4-B35A513940FA}"/>
              </a:ext>
            </a:extLst>
          </p:cNvPr>
          <p:cNvSpPr/>
          <p:nvPr/>
        </p:nvSpPr>
        <p:spPr>
          <a:xfrm>
            <a:off x="1246066" y="2701643"/>
            <a:ext cx="2654894" cy="523220"/>
          </a:xfrm>
          <a:prstGeom prst="rect">
            <a:avLst/>
          </a:prstGeom>
        </p:spPr>
        <p:txBody>
          <a:bodyPr wrap="none">
            <a:spAutoFit/>
          </a:bodyPr>
          <a:lstStyle/>
          <a:p>
            <a:pPr algn="ctr"/>
            <a:r>
              <a:rPr lang="en-US" sz="1400" dirty="0">
                <a:latin typeface="Courier New" panose="02070309020205020404" pitchFamily="49" charset="0"/>
                <a:cs typeface="Courier New" panose="02070309020205020404" pitchFamily="49" charset="0"/>
              </a:rPr>
              <a:t>Container</a:t>
            </a:r>
          </a:p>
          <a:p>
            <a:pPr algn="ctr"/>
            <a:r>
              <a:rPr lang="en-US" sz="1400" dirty="0" err="1">
                <a:latin typeface="Courier New" panose="02070309020205020404" pitchFamily="49" charset="0"/>
                <a:cs typeface="Courier New" panose="02070309020205020404" pitchFamily="49" charset="0"/>
              </a:rPr>
              <a:t>PartitionKeyPath</a:t>
            </a:r>
            <a:r>
              <a:rPr lang="en-US" sz="1400" dirty="0">
                <a:latin typeface="Courier New" panose="02070309020205020404" pitchFamily="49" charset="0"/>
                <a:cs typeface="Courier New" panose="02070309020205020404" pitchFamily="49" charset="0"/>
              </a:rPr>
              <a:t>: “age”</a:t>
            </a:r>
            <a:endParaRPr lang="en-DE" sz="1400" dirty="0">
              <a:latin typeface="Courier New" panose="02070309020205020404" pitchFamily="49" charset="0"/>
              <a:cs typeface="Courier New" panose="02070309020205020404" pitchFamily="49" charset="0"/>
            </a:endParaRPr>
          </a:p>
        </p:txBody>
      </p:sp>
      <p:cxnSp>
        <p:nvCxnSpPr>
          <p:cNvPr id="46" name="Elbow Connector 45">
            <a:extLst>
              <a:ext uri="{FF2B5EF4-FFF2-40B4-BE49-F238E27FC236}">
                <a16:creationId xmlns:a16="http://schemas.microsoft.com/office/drawing/2014/main" id="{DD7AFBEA-795B-C147-B596-E5DA08A36598}"/>
              </a:ext>
            </a:extLst>
          </p:cNvPr>
          <p:cNvCxnSpPr>
            <a:stCxn id="11" idx="2"/>
            <a:endCxn id="43" idx="0"/>
          </p:cNvCxnSpPr>
          <p:nvPr/>
        </p:nvCxnSpPr>
        <p:spPr>
          <a:xfrm rot="5400000">
            <a:off x="3204443" y="1397945"/>
            <a:ext cx="589157" cy="181885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E1E45925-4419-D946-AA3A-C2D57F2DF2A5}"/>
              </a:ext>
            </a:extLst>
          </p:cNvPr>
          <p:cNvCxnSpPr>
            <a:stCxn id="11" idx="2"/>
            <a:endCxn id="31" idx="0"/>
          </p:cNvCxnSpPr>
          <p:nvPr/>
        </p:nvCxnSpPr>
        <p:spPr>
          <a:xfrm rot="16200000" flipH="1">
            <a:off x="5127379" y="1293864"/>
            <a:ext cx="589157" cy="2027017"/>
          </a:xfrm>
          <a:prstGeom prst="bentConnector3">
            <a:avLst/>
          </a:prstGeom>
        </p:spPr>
        <p:style>
          <a:lnRef idx="2">
            <a:schemeClr val="accent1"/>
          </a:lnRef>
          <a:fillRef idx="0">
            <a:schemeClr val="accent1"/>
          </a:fillRef>
          <a:effectRef idx="1">
            <a:schemeClr val="accent1"/>
          </a:effectRef>
          <a:fontRef idx="minor">
            <a:schemeClr val="tx1"/>
          </a:fontRef>
        </p:style>
      </p:cxnSp>
      <p:pic>
        <p:nvPicPr>
          <p:cNvPr id="52" name="Graphic 51" descr="Table with solid fill">
            <a:extLst>
              <a:ext uri="{FF2B5EF4-FFF2-40B4-BE49-F238E27FC236}">
                <a16:creationId xmlns:a16="http://schemas.microsoft.com/office/drawing/2014/main" id="{56EE9A12-7BED-3840-BDBA-A8A04ED5FF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4735" y="3413832"/>
            <a:ext cx="914400" cy="914400"/>
          </a:xfrm>
          <a:prstGeom prst="rect">
            <a:avLst/>
          </a:prstGeom>
        </p:spPr>
      </p:pic>
      <p:pic>
        <p:nvPicPr>
          <p:cNvPr id="53" name="Graphic 52" descr="Table with solid fill">
            <a:extLst>
              <a:ext uri="{FF2B5EF4-FFF2-40B4-BE49-F238E27FC236}">
                <a16:creationId xmlns:a16="http://schemas.microsoft.com/office/drawing/2014/main" id="{1F264C01-040B-7A43-8CE1-7E3FBF89F2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67013" y="3413832"/>
            <a:ext cx="914400" cy="914400"/>
          </a:xfrm>
          <a:prstGeom prst="rect">
            <a:avLst/>
          </a:prstGeom>
        </p:spPr>
      </p:pic>
      <p:pic>
        <p:nvPicPr>
          <p:cNvPr id="54" name="Graphic 53" descr="Table with solid fill">
            <a:extLst>
              <a:ext uri="{FF2B5EF4-FFF2-40B4-BE49-F238E27FC236}">
                <a16:creationId xmlns:a16="http://schemas.microsoft.com/office/drawing/2014/main" id="{CD62EADB-C707-7745-97C8-DD29FB18CE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09291" y="3413832"/>
            <a:ext cx="914400" cy="914400"/>
          </a:xfrm>
          <a:prstGeom prst="rect">
            <a:avLst/>
          </a:prstGeom>
        </p:spPr>
      </p:pic>
      <p:pic>
        <p:nvPicPr>
          <p:cNvPr id="55" name="Graphic 54" descr="Table with solid fill">
            <a:extLst>
              <a:ext uri="{FF2B5EF4-FFF2-40B4-BE49-F238E27FC236}">
                <a16:creationId xmlns:a16="http://schemas.microsoft.com/office/drawing/2014/main" id="{10C1536B-E3D1-384F-999E-33300616C9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1365" y="3413832"/>
            <a:ext cx="914400" cy="914400"/>
          </a:xfrm>
          <a:prstGeom prst="rect">
            <a:avLst/>
          </a:prstGeom>
        </p:spPr>
      </p:pic>
      <p:pic>
        <p:nvPicPr>
          <p:cNvPr id="56" name="Graphic 55" descr="Table with solid fill">
            <a:extLst>
              <a:ext uri="{FF2B5EF4-FFF2-40B4-BE49-F238E27FC236}">
                <a16:creationId xmlns:a16="http://schemas.microsoft.com/office/drawing/2014/main" id="{42A521D5-32EC-434E-93AB-86F30C4434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43643" y="3413832"/>
            <a:ext cx="914400" cy="914400"/>
          </a:xfrm>
          <a:prstGeom prst="rect">
            <a:avLst/>
          </a:prstGeom>
        </p:spPr>
      </p:pic>
      <p:pic>
        <p:nvPicPr>
          <p:cNvPr id="57" name="Graphic 56" descr="Table with solid fill">
            <a:extLst>
              <a:ext uri="{FF2B5EF4-FFF2-40B4-BE49-F238E27FC236}">
                <a16:creationId xmlns:a16="http://schemas.microsoft.com/office/drawing/2014/main" id="{CA93B0F7-6A55-534E-A801-4617153DE9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5921" y="3413832"/>
            <a:ext cx="914400" cy="914400"/>
          </a:xfrm>
          <a:prstGeom prst="rect">
            <a:avLst/>
          </a:prstGeom>
        </p:spPr>
      </p:pic>
      <p:sp>
        <p:nvSpPr>
          <p:cNvPr id="58" name="Rectangle 57">
            <a:extLst>
              <a:ext uri="{FF2B5EF4-FFF2-40B4-BE49-F238E27FC236}">
                <a16:creationId xmlns:a16="http://schemas.microsoft.com/office/drawing/2014/main" id="{4D38A3B8-9257-0B46-BD56-112FF0075ECE}"/>
              </a:ext>
            </a:extLst>
          </p:cNvPr>
          <p:cNvSpPr/>
          <p:nvPr/>
        </p:nvSpPr>
        <p:spPr>
          <a:xfrm>
            <a:off x="1132228" y="398462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1</a:t>
            </a:r>
            <a:endParaRPr lang="en-DE" dirty="0"/>
          </a:p>
        </p:txBody>
      </p:sp>
      <p:sp>
        <p:nvSpPr>
          <p:cNvPr id="59" name="Rectangle 58">
            <a:extLst>
              <a:ext uri="{FF2B5EF4-FFF2-40B4-BE49-F238E27FC236}">
                <a16:creationId xmlns:a16="http://schemas.microsoft.com/office/drawing/2014/main" id="{90CC4C6D-BDBE-4F4F-80AB-4631F5E55B24}"/>
              </a:ext>
            </a:extLst>
          </p:cNvPr>
          <p:cNvSpPr/>
          <p:nvPr/>
        </p:nvSpPr>
        <p:spPr>
          <a:xfrm>
            <a:off x="2090663" y="398462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2</a:t>
            </a:r>
            <a:endParaRPr lang="en-DE" dirty="0"/>
          </a:p>
        </p:txBody>
      </p:sp>
      <p:sp>
        <p:nvSpPr>
          <p:cNvPr id="60" name="Rectangle 59">
            <a:extLst>
              <a:ext uri="{FF2B5EF4-FFF2-40B4-BE49-F238E27FC236}">
                <a16:creationId xmlns:a16="http://schemas.microsoft.com/office/drawing/2014/main" id="{003B73DE-3D2C-0C4F-BB8E-9A3FBB0FF429}"/>
              </a:ext>
            </a:extLst>
          </p:cNvPr>
          <p:cNvSpPr/>
          <p:nvPr/>
        </p:nvSpPr>
        <p:spPr>
          <a:xfrm>
            <a:off x="3049098" y="398462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3</a:t>
            </a:r>
            <a:endParaRPr lang="en-DE" dirty="0"/>
          </a:p>
        </p:txBody>
      </p:sp>
      <p:sp>
        <p:nvSpPr>
          <p:cNvPr id="61" name="Rectangle 60">
            <a:extLst>
              <a:ext uri="{FF2B5EF4-FFF2-40B4-BE49-F238E27FC236}">
                <a16:creationId xmlns:a16="http://schemas.microsoft.com/office/drawing/2014/main" id="{FB60D737-8E7E-ED43-803C-7815CA9C6018}"/>
              </a:ext>
            </a:extLst>
          </p:cNvPr>
          <p:cNvSpPr/>
          <p:nvPr/>
        </p:nvSpPr>
        <p:spPr>
          <a:xfrm>
            <a:off x="4911249" y="395890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a:t>
            </a:r>
            <a:endParaRPr lang="en-DE" dirty="0"/>
          </a:p>
        </p:txBody>
      </p:sp>
      <p:sp>
        <p:nvSpPr>
          <p:cNvPr id="62" name="Rectangle 61">
            <a:extLst>
              <a:ext uri="{FF2B5EF4-FFF2-40B4-BE49-F238E27FC236}">
                <a16:creationId xmlns:a16="http://schemas.microsoft.com/office/drawing/2014/main" id="{220D1361-B774-B14F-94C9-2610307F979E}"/>
              </a:ext>
            </a:extLst>
          </p:cNvPr>
          <p:cNvSpPr/>
          <p:nvPr/>
        </p:nvSpPr>
        <p:spPr>
          <a:xfrm>
            <a:off x="5901886" y="395890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b</a:t>
            </a:r>
            <a:endParaRPr lang="en-DE" dirty="0"/>
          </a:p>
        </p:txBody>
      </p:sp>
      <p:sp>
        <p:nvSpPr>
          <p:cNvPr id="63" name="Rectangle 62">
            <a:extLst>
              <a:ext uri="{FF2B5EF4-FFF2-40B4-BE49-F238E27FC236}">
                <a16:creationId xmlns:a16="http://schemas.microsoft.com/office/drawing/2014/main" id="{511AAF11-39F9-C548-92C2-464C8F9E8641}"/>
              </a:ext>
            </a:extLst>
          </p:cNvPr>
          <p:cNvSpPr/>
          <p:nvPr/>
        </p:nvSpPr>
        <p:spPr>
          <a:xfrm>
            <a:off x="6827701" y="3958900"/>
            <a:ext cx="322524" cy="369332"/>
          </a:xfrm>
          <a:prstGeom prst="rect">
            <a:avLst/>
          </a:prstGeom>
        </p:spPr>
        <p:txBody>
          <a:bodyPr wrap="none">
            <a:spAutoFit/>
          </a:bodyPr>
          <a:lstStyle/>
          <a:p>
            <a:r>
              <a:rPr lang="en-US">
                <a:latin typeface="Courier New" panose="02070309020205020404" pitchFamily="49" charset="0"/>
                <a:cs typeface="Courier New" panose="02070309020205020404" pitchFamily="49" charset="0"/>
              </a:rPr>
              <a:t>c</a:t>
            </a:r>
            <a:endParaRPr lang="en-DE"/>
          </a:p>
        </p:txBody>
      </p:sp>
      <p:sp>
        <p:nvSpPr>
          <p:cNvPr id="64" name="Rounded Rectangle 63">
            <a:extLst>
              <a:ext uri="{FF2B5EF4-FFF2-40B4-BE49-F238E27FC236}">
                <a16:creationId xmlns:a16="http://schemas.microsoft.com/office/drawing/2014/main" id="{3CCB4845-FF53-9A44-8490-8681BF9D46A4}"/>
              </a:ext>
            </a:extLst>
          </p:cNvPr>
          <p:cNvSpPr/>
          <p:nvPr/>
        </p:nvSpPr>
        <p:spPr>
          <a:xfrm>
            <a:off x="1224735" y="5345152"/>
            <a:ext cx="6573685" cy="921834"/>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pic>
        <p:nvPicPr>
          <p:cNvPr id="68" name="Graphic 67" descr="Server outline">
            <a:extLst>
              <a:ext uri="{FF2B5EF4-FFF2-40B4-BE49-F238E27FC236}">
                <a16:creationId xmlns:a16="http://schemas.microsoft.com/office/drawing/2014/main" id="{FE4084F8-F96A-DE49-8B63-011970861B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99447" y="5399199"/>
            <a:ext cx="813740" cy="813740"/>
          </a:xfrm>
          <a:prstGeom prst="rect">
            <a:avLst/>
          </a:prstGeom>
        </p:spPr>
      </p:pic>
      <p:pic>
        <p:nvPicPr>
          <p:cNvPr id="69" name="Graphic 68" descr="Server outline">
            <a:extLst>
              <a:ext uri="{FF2B5EF4-FFF2-40B4-BE49-F238E27FC236}">
                <a16:creationId xmlns:a16="http://schemas.microsoft.com/office/drawing/2014/main" id="{BD6E1FB2-FE3B-EC46-8284-DE1D35BDE8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11867" y="5399199"/>
            <a:ext cx="813740" cy="813740"/>
          </a:xfrm>
          <a:prstGeom prst="rect">
            <a:avLst/>
          </a:prstGeom>
        </p:spPr>
      </p:pic>
      <p:pic>
        <p:nvPicPr>
          <p:cNvPr id="71" name="Graphic 70" descr="Server outline">
            <a:extLst>
              <a:ext uri="{FF2B5EF4-FFF2-40B4-BE49-F238E27FC236}">
                <a16:creationId xmlns:a16="http://schemas.microsoft.com/office/drawing/2014/main" id="{E5FF3BE8-D34B-4C4B-A573-7EDB84BC35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52133" y="5391765"/>
            <a:ext cx="813740" cy="813740"/>
          </a:xfrm>
          <a:prstGeom prst="rect">
            <a:avLst/>
          </a:prstGeom>
        </p:spPr>
      </p:pic>
      <p:pic>
        <p:nvPicPr>
          <p:cNvPr id="72" name="Graphic 71" descr="Server outline">
            <a:extLst>
              <a:ext uri="{FF2B5EF4-FFF2-40B4-BE49-F238E27FC236}">
                <a16:creationId xmlns:a16="http://schemas.microsoft.com/office/drawing/2014/main" id="{3A5564E2-B953-624A-A772-C30FD26ECD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2400" y="5391765"/>
            <a:ext cx="813740" cy="813740"/>
          </a:xfrm>
          <a:prstGeom prst="rect">
            <a:avLst/>
          </a:prstGeom>
        </p:spPr>
      </p:pic>
      <p:cxnSp>
        <p:nvCxnSpPr>
          <p:cNvPr id="74" name="Straight Connector 73">
            <a:extLst>
              <a:ext uri="{FF2B5EF4-FFF2-40B4-BE49-F238E27FC236}">
                <a16:creationId xmlns:a16="http://schemas.microsoft.com/office/drawing/2014/main" id="{F5835930-4371-0049-9E6B-82A64634A79C}"/>
              </a:ext>
            </a:extLst>
          </p:cNvPr>
          <p:cNvCxnSpPr>
            <a:stCxn id="52" idx="2"/>
            <a:endCxn id="68" idx="0"/>
          </p:cNvCxnSpPr>
          <p:nvPr/>
        </p:nvCxnSpPr>
        <p:spPr>
          <a:xfrm>
            <a:off x="1681935" y="4328232"/>
            <a:ext cx="324382" cy="1070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Straight Connector 75">
            <a:extLst>
              <a:ext uri="{FF2B5EF4-FFF2-40B4-BE49-F238E27FC236}">
                <a16:creationId xmlns:a16="http://schemas.microsoft.com/office/drawing/2014/main" id="{2ED1867D-3BEE-3243-859C-4E79C8869B9C}"/>
              </a:ext>
            </a:extLst>
          </p:cNvPr>
          <p:cNvCxnSpPr>
            <a:stCxn id="54" idx="2"/>
            <a:endCxn id="72" idx="0"/>
          </p:cNvCxnSpPr>
          <p:nvPr/>
        </p:nvCxnSpPr>
        <p:spPr>
          <a:xfrm>
            <a:off x="3566491" y="4328232"/>
            <a:ext cx="132779" cy="106353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E6DBAD32-8EC1-E846-82B7-0F5608E07FD9}"/>
              </a:ext>
            </a:extLst>
          </p:cNvPr>
          <p:cNvCxnSpPr>
            <a:stCxn id="53" idx="2"/>
            <a:endCxn id="72" idx="0"/>
          </p:cNvCxnSpPr>
          <p:nvPr/>
        </p:nvCxnSpPr>
        <p:spPr>
          <a:xfrm>
            <a:off x="2624213" y="4328232"/>
            <a:ext cx="1075057" cy="106353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09755841-3A87-2842-8FF2-B62481BB0180}"/>
              </a:ext>
            </a:extLst>
          </p:cNvPr>
          <p:cNvCxnSpPr>
            <a:cxnSpLocks/>
            <a:stCxn id="55" idx="2"/>
            <a:endCxn id="71" idx="0"/>
          </p:cNvCxnSpPr>
          <p:nvPr/>
        </p:nvCxnSpPr>
        <p:spPr>
          <a:xfrm flipH="1">
            <a:off x="5359003" y="4328232"/>
            <a:ext cx="99562" cy="106353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2" name="Straight Connector 81">
            <a:extLst>
              <a:ext uri="{FF2B5EF4-FFF2-40B4-BE49-F238E27FC236}">
                <a16:creationId xmlns:a16="http://schemas.microsoft.com/office/drawing/2014/main" id="{510DCBBD-256A-814E-A45C-7D5B2F04ED86}"/>
              </a:ext>
            </a:extLst>
          </p:cNvPr>
          <p:cNvCxnSpPr>
            <a:cxnSpLocks/>
            <a:stCxn id="56" idx="2"/>
            <a:endCxn id="69" idx="0"/>
          </p:cNvCxnSpPr>
          <p:nvPr/>
        </p:nvCxnSpPr>
        <p:spPr>
          <a:xfrm>
            <a:off x="6400843" y="4328232"/>
            <a:ext cx="617894" cy="1070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7F42C3F1-83DD-5E43-9F8E-B416BC471785}"/>
              </a:ext>
            </a:extLst>
          </p:cNvPr>
          <p:cNvCxnSpPr>
            <a:stCxn id="57" idx="2"/>
            <a:endCxn id="69" idx="0"/>
          </p:cNvCxnSpPr>
          <p:nvPr/>
        </p:nvCxnSpPr>
        <p:spPr>
          <a:xfrm flipH="1">
            <a:off x="7018737" y="4328232"/>
            <a:ext cx="324384" cy="1070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0" name="Right Bracket 99">
            <a:extLst>
              <a:ext uri="{FF2B5EF4-FFF2-40B4-BE49-F238E27FC236}">
                <a16:creationId xmlns:a16="http://schemas.microsoft.com/office/drawing/2014/main" id="{564363DA-6133-0048-A822-380F4DFEA01E}"/>
              </a:ext>
            </a:extLst>
          </p:cNvPr>
          <p:cNvSpPr/>
          <p:nvPr/>
        </p:nvSpPr>
        <p:spPr>
          <a:xfrm>
            <a:off x="8147825" y="3419708"/>
            <a:ext cx="45719" cy="95900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sp>
        <p:nvSpPr>
          <p:cNvPr id="101" name="Rectangle 100">
            <a:extLst>
              <a:ext uri="{FF2B5EF4-FFF2-40B4-BE49-F238E27FC236}">
                <a16:creationId xmlns:a16="http://schemas.microsoft.com/office/drawing/2014/main" id="{EB542487-6704-AE4F-9281-DA49F8C86CA8}"/>
              </a:ext>
            </a:extLst>
          </p:cNvPr>
          <p:cNvSpPr/>
          <p:nvPr/>
        </p:nvSpPr>
        <p:spPr>
          <a:xfrm>
            <a:off x="8910808" y="3714544"/>
            <a:ext cx="2666114" cy="369332"/>
          </a:xfrm>
          <a:prstGeom prst="rect">
            <a:avLst/>
          </a:prstGeom>
        </p:spPr>
        <p:txBody>
          <a:bodyPr wrap="none">
            <a:spAutoFit/>
          </a:bodyPr>
          <a:lstStyle/>
          <a:p>
            <a:r>
              <a:rPr lang="en-US">
                <a:latin typeface="Courier New" panose="02070309020205020404" pitchFamily="49" charset="0"/>
                <a:cs typeface="Courier New" panose="02070309020205020404" pitchFamily="49" charset="0"/>
              </a:rPr>
              <a:t>Logical partitions</a:t>
            </a:r>
            <a:endParaRPr lang="en-DE"/>
          </a:p>
        </p:txBody>
      </p:sp>
      <p:sp>
        <p:nvSpPr>
          <p:cNvPr id="102" name="Rectangle 101">
            <a:extLst>
              <a:ext uri="{FF2B5EF4-FFF2-40B4-BE49-F238E27FC236}">
                <a16:creationId xmlns:a16="http://schemas.microsoft.com/office/drawing/2014/main" id="{9CD14777-5E59-DA42-9CC8-F8D390BD182F}"/>
              </a:ext>
            </a:extLst>
          </p:cNvPr>
          <p:cNvSpPr/>
          <p:nvPr/>
        </p:nvSpPr>
        <p:spPr>
          <a:xfrm>
            <a:off x="8910808" y="5613969"/>
            <a:ext cx="2803973" cy="369332"/>
          </a:xfrm>
          <a:prstGeom prst="rect">
            <a:avLst/>
          </a:prstGeom>
        </p:spPr>
        <p:txBody>
          <a:bodyPr wrap="none">
            <a:spAutoFit/>
          </a:bodyPr>
          <a:lstStyle/>
          <a:p>
            <a:r>
              <a:rPr lang="en-US">
                <a:latin typeface="Courier New" panose="02070309020205020404" pitchFamily="49" charset="0"/>
                <a:cs typeface="Courier New" panose="02070309020205020404" pitchFamily="49" charset="0"/>
              </a:rPr>
              <a:t>Physical partitions</a:t>
            </a:r>
            <a:endParaRPr lang="en-DE"/>
          </a:p>
        </p:txBody>
      </p:sp>
      <p:cxnSp>
        <p:nvCxnSpPr>
          <p:cNvPr id="104" name="Straight Connector 103">
            <a:extLst>
              <a:ext uri="{FF2B5EF4-FFF2-40B4-BE49-F238E27FC236}">
                <a16:creationId xmlns:a16="http://schemas.microsoft.com/office/drawing/2014/main" id="{9FEE4AC7-B408-C04B-BEE3-A547175E59DD}"/>
              </a:ext>
            </a:extLst>
          </p:cNvPr>
          <p:cNvCxnSpPr>
            <a:stCxn id="100" idx="2"/>
            <a:endCxn id="101" idx="1"/>
          </p:cNvCxnSpPr>
          <p:nvPr/>
        </p:nvCxnSpPr>
        <p:spPr>
          <a:xfrm flipV="1">
            <a:off x="8193544" y="3899210"/>
            <a:ext cx="717264" cy="1"/>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ight Bracket 105">
            <a:extLst>
              <a:ext uri="{FF2B5EF4-FFF2-40B4-BE49-F238E27FC236}">
                <a16:creationId xmlns:a16="http://schemas.microsoft.com/office/drawing/2014/main" id="{DEBB0692-339B-8F43-A5B0-8BF5A1B07C94}"/>
              </a:ext>
            </a:extLst>
          </p:cNvPr>
          <p:cNvSpPr/>
          <p:nvPr/>
        </p:nvSpPr>
        <p:spPr>
          <a:xfrm>
            <a:off x="8170005" y="5252225"/>
            <a:ext cx="45719" cy="1092819"/>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cxnSp>
        <p:nvCxnSpPr>
          <p:cNvPr id="108" name="Straight Connector 107">
            <a:extLst>
              <a:ext uri="{FF2B5EF4-FFF2-40B4-BE49-F238E27FC236}">
                <a16:creationId xmlns:a16="http://schemas.microsoft.com/office/drawing/2014/main" id="{6F440A24-6962-B340-B27B-CA073822CBE7}"/>
              </a:ext>
            </a:extLst>
          </p:cNvPr>
          <p:cNvCxnSpPr>
            <a:stCxn id="102" idx="1"/>
            <a:endCxn id="106" idx="2"/>
          </p:cNvCxnSpPr>
          <p:nvPr/>
        </p:nvCxnSpPr>
        <p:spPr>
          <a:xfrm flipH="1">
            <a:off x="8215724" y="5798635"/>
            <a:ext cx="695084" cy="0"/>
          </a:xfrm>
          <a:prstGeom prst="line">
            <a:avLst/>
          </a:prstGeom>
        </p:spPr>
        <p:style>
          <a:lnRef idx="2">
            <a:schemeClr val="accent1"/>
          </a:lnRef>
          <a:fillRef idx="0">
            <a:schemeClr val="accent1"/>
          </a:fillRef>
          <a:effectRef idx="1">
            <a:schemeClr val="accent1"/>
          </a:effectRef>
          <a:fontRef idx="minor">
            <a:schemeClr val="tx1"/>
          </a:fontRef>
        </p:style>
      </p:cxnSp>
      <p:sp>
        <p:nvSpPr>
          <p:cNvPr id="109" name="Rectangle 108">
            <a:extLst>
              <a:ext uri="{FF2B5EF4-FFF2-40B4-BE49-F238E27FC236}">
                <a16:creationId xmlns:a16="http://schemas.microsoft.com/office/drawing/2014/main" id="{071A0105-2228-2544-A12A-01A9A6966ADB}"/>
              </a:ext>
            </a:extLst>
          </p:cNvPr>
          <p:cNvSpPr/>
          <p:nvPr/>
        </p:nvSpPr>
        <p:spPr>
          <a:xfrm>
            <a:off x="3764683" y="335021"/>
            <a:ext cx="1287532" cy="369332"/>
          </a:xfrm>
          <a:prstGeom prst="rect">
            <a:avLst/>
          </a:prstGeom>
        </p:spPr>
        <p:txBody>
          <a:bodyPr wrap="none">
            <a:spAutoFit/>
          </a:bodyPr>
          <a:lstStyle/>
          <a:p>
            <a:r>
              <a:rPr lang="en-US">
                <a:latin typeface="Courier New" panose="02070309020205020404" pitchFamily="49" charset="0"/>
                <a:cs typeface="Courier New" panose="02070309020205020404" pitchFamily="49" charset="0"/>
              </a:rPr>
              <a:t>Database</a:t>
            </a:r>
            <a:endParaRPr lang="en-DE"/>
          </a:p>
        </p:txBody>
      </p:sp>
      <p:sp>
        <p:nvSpPr>
          <p:cNvPr id="111" name="Rounded Rectangle 110">
            <a:extLst>
              <a:ext uri="{FF2B5EF4-FFF2-40B4-BE49-F238E27FC236}">
                <a16:creationId xmlns:a16="http://schemas.microsoft.com/office/drawing/2014/main" id="{B3BE501A-3856-3F41-9543-0A08EEC7D566}"/>
              </a:ext>
            </a:extLst>
          </p:cNvPr>
          <p:cNvSpPr/>
          <p:nvPr/>
        </p:nvSpPr>
        <p:spPr>
          <a:xfrm>
            <a:off x="9098589" y="863742"/>
            <a:ext cx="1891984" cy="2243028"/>
          </a:xfrm>
          <a:prstGeom prst="roundRect">
            <a:avLst/>
          </a:prstGeom>
          <a:noFill/>
          <a:ln w="9525"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pic>
        <p:nvPicPr>
          <p:cNvPr id="112" name="Graphic 111" descr="Table with solid fill">
            <a:extLst>
              <a:ext uri="{FF2B5EF4-FFF2-40B4-BE49-F238E27FC236}">
                <a16:creationId xmlns:a16="http://schemas.microsoft.com/office/drawing/2014/main" id="{4FCA2211-0E20-0C46-A614-6EE32CE6A1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92523" y="3413832"/>
            <a:ext cx="914400" cy="914400"/>
          </a:xfrm>
          <a:prstGeom prst="rect">
            <a:avLst/>
          </a:prstGeom>
        </p:spPr>
      </p:pic>
      <p:sp>
        <p:nvSpPr>
          <p:cNvPr id="113" name="Rectangle 112">
            <a:extLst>
              <a:ext uri="{FF2B5EF4-FFF2-40B4-BE49-F238E27FC236}">
                <a16:creationId xmlns:a16="http://schemas.microsoft.com/office/drawing/2014/main" id="{730B1980-6F6A-9749-B57E-4554E54599EE}"/>
              </a:ext>
            </a:extLst>
          </p:cNvPr>
          <p:cNvSpPr/>
          <p:nvPr/>
        </p:nvSpPr>
        <p:spPr>
          <a:xfrm>
            <a:off x="6822995" y="395890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c</a:t>
            </a:r>
            <a:endParaRPr lang="en-DE" dirty="0"/>
          </a:p>
        </p:txBody>
      </p:sp>
      <p:sp>
        <p:nvSpPr>
          <p:cNvPr id="121" name="Rectangle 120">
            <a:extLst>
              <a:ext uri="{FF2B5EF4-FFF2-40B4-BE49-F238E27FC236}">
                <a16:creationId xmlns:a16="http://schemas.microsoft.com/office/drawing/2014/main" id="{BB3F2047-699A-EF4C-A3D2-A935E7D151EB}"/>
              </a:ext>
            </a:extLst>
          </p:cNvPr>
          <p:cNvSpPr/>
          <p:nvPr/>
        </p:nvSpPr>
        <p:spPr>
          <a:xfrm>
            <a:off x="9312200" y="1372057"/>
            <a:ext cx="700834" cy="461665"/>
          </a:xfrm>
          <a:prstGeom prst="rect">
            <a:avLst/>
          </a:prstGeom>
        </p:spPr>
        <p:txBody>
          <a:bodyPr wrap="none">
            <a:spAutoFit/>
          </a:bodyPr>
          <a:lstStyle/>
          <a:p>
            <a:pPr algn="ctr"/>
            <a:r>
              <a:rPr lang="en-US" sz="1200" spc="-150">
                <a:latin typeface="Courier New" panose="02070309020205020404" pitchFamily="49" charset="0"/>
                <a:cs typeface="Courier New" panose="02070309020205020404" pitchFamily="49" charset="0"/>
              </a:rPr>
              <a:t>pk: ”c”</a:t>
            </a:r>
          </a:p>
          <a:p>
            <a:pPr algn="ctr"/>
            <a:r>
              <a:rPr lang="en-US" sz="1200" spc="-150">
                <a:latin typeface="Courier New" panose="02070309020205020404" pitchFamily="49" charset="0"/>
                <a:cs typeface="Courier New" panose="02070309020205020404" pitchFamily="49" charset="0"/>
              </a:rPr>
              <a:t>id: 123</a:t>
            </a:r>
            <a:endParaRPr lang="en-DE" sz="1200" spc="-150"/>
          </a:p>
        </p:txBody>
      </p:sp>
      <p:pic>
        <p:nvPicPr>
          <p:cNvPr id="126" name="Graphic 125" descr="Paper outline">
            <a:extLst>
              <a:ext uri="{FF2B5EF4-FFF2-40B4-BE49-F238E27FC236}">
                <a16:creationId xmlns:a16="http://schemas.microsoft.com/office/drawing/2014/main" id="{DBB0CB78-F134-094A-807A-F546FEF1AEE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03116" y="1092283"/>
            <a:ext cx="914400" cy="914400"/>
          </a:xfrm>
          <a:prstGeom prst="rect">
            <a:avLst/>
          </a:prstGeom>
        </p:spPr>
      </p:pic>
      <p:pic>
        <p:nvPicPr>
          <p:cNvPr id="128" name="Graphic 127" descr="Paper outline">
            <a:extLst>
              <a:ext uri="{FF2B5EF4-FFF2-40B4-BE49-F238E27FC236}">
                <a16:creationId xmlns:a16="http://schemas.microsoft.com/office/drawing/2014/main" id="{890F5BCB-3FAB-4748-B9D6-B367A19C95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963" y="1093522"/>
            <a:ext cx="914400" cy="914400"/>
          </a:xfrm>
          <a:prstGeom prst="rect">
            <a:avLst/>
          </a:prstGeom>
        </p:spPr>
      </p:pic>
      <p:pic>
        <p:nvPicPr>
          <p:cNvPr id="130" name="Graphic 129" descr="Paper outline">
            <a:extLst>
              <a:ext uri="{FF2B5EF4-FFF2-40B4-BE49-F238E27FC236}">
                <a16:creationId xmlns:a16="http://schemas.microsoft.com/office/drawing/2014/main" id="{4AE218BA-86E2-C543-B399-F97F10D44E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01365" y="2019698"/>
            <a:ext cx="914400" cy="914400"/>
          </a:xfrm>
          <a:prstGeom prst="rect">
            <a:avLst/>
          </a:prstGeom>
        </p:spPr>
      </p:pic>
      <p:pic>
        <p:nvPicPr>
          <p:cNvPr id="132" name="Graphic 131" descr="Paper outline">
            <a:extLst>
              <a:ext uri="{FF2B5EF4-FFF2-40B4-BE49-F238E27FC236}">
                <a16:creationId xmlns:a16="http://schemas.microsoft.com/office/drawing/2014/main" id="{036BFAC7-9807-3C4C-9D0D-3F15683DAB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668" y="2019698"/>
            <a:ext cx="914400" cy="914400"/>
          </a:xfrm>
          <a:prstGeom prst="rect">
            <a:avLst/>
          </a:prstGeom>
        </p:spPr>
      </p:pic>
      <p:sp>
        <p:nvSpPr>
          <p:cNvPr id="133" name="Rectangle 132">
            <a:extLst>
              <a:ext uri="{FF2B5EF4-FFF2-40B4-BE49-F238E27FC236}">
                <a16:creationId xmlns:a16="http://schemas.microsoft.com/office/drawing/2014/main" id="{E7F9D7B1-9002-0D46-8EFD-6728E5BD0688}"/>
              </a:ext>
            </a:extLst>
          </p:cNvPr>
          <p:cNvSpPr/>
          <p:nvPr/>
        </p:nvSpPr>
        <p:spPr>
          <a:xfrm>
            <a:off x="10101355" y="2300781"/>
            <a:ext cx="700834" cy="461665"/>
          </a:xfrm>
          <a:prstGeom prst="rect">
            <a:avLst/>
          </a:prstGeom>
        </p:spPr>
        <p:txBody>
          <a:bodyPr wrap="none">
            <a:spAutoFit/>
          </a:bodyPr>
          <a:lstStyle/>
          <a:p>
            <a:pPr algn="ctr"/>
            <a:r>
              <a:rPr lang="en-US" sz="1200" spc="-150">
                <a:latin typeface="Courier New" panose="02070309020205020404" pitchFamily="49" charset="0"/>
                <a:cs typeface="Courier New" panose="02070309020205020404" pitchFamily="49" charset="0"/>
              </a:rPr>
              <a:t>pk: ”c”</a:t>
            </a:r>
          </a:p>
          <a:p>
            <a:pPr algn="ctr"/>
            <a:r>
              <a:rPr lang="en-US" sz="1200" spc="-150">
                <a:latin typeface="Courier New" panose="02070309020205020404" pitchFamily="49" charset="0"/>
                <a:cs typeface="Courier New" panose="02070309020205020404" pitchFamily="49" charset="0"/>
              </a:rPr>
              <a:t>id: 036</a:t>
            </a:r>
            <a:endParaRPr lang="en-DE" sz="1200" spc="-150"/>
          </a:p>
        </p:txBody>
      </p:sp>
      <p:sp>
        <p:nvSpPr>
          <p:cNvPr id="134" name="Rectangle 133">
            <a:extLst>
              <a:ext uri="{FF2B5EF4-FFF2-40B4-BE49-F238E27FC236}">
                <a16:creationId xmlns:a16="http://schemas.microsoft.com/office/drawing/2014/main" id="{8E165962-92A8-164E-8487-2CB20EBAFA71}"/>
              </a:ext>
            </a:extLst>
          </p:cNvPr>
          <p:cNvSpPr/>
          <p:nvPr/>
        </p:nvSpPr>
        <p:spPr>
          <a:xfrm>
            <a:off x="10105946" y="1372057"/>
            <a:ext cx="700834" cy="461665"/>
          </a:xfrm>
          <a:prstGeom prst="rect">
            <a:avLst/>
          </a:prstGeom>
        </p:spPr>
        <p:txBody>
          <a:bodyPr wrap="none">
            <a:spAutoFit/>
          </a:bodyPr>
          <a:lstStyle/>
          <a:p>
            <a:pPr algn="ctr"/>
            <a:r>
              <a:rPr lang="en-US" sz="1200" spc="-150">
                <a:latin typeface="Courier New" panose="02070309020205020404" pitchFamily="49" charset="0"/>
                <a:cs typeface="Courier New" panose="02070309020205020404" pitchFamily="49" charset="0"/>
              </a:rPr>
              <a:t>pk: ”c”</a:t>
            </a:r>
          </a:p>
          <a:p>
            <a:pPr algn="ctr"/>
            <a:r>
              <a:rPr lang="en-US" sz="1200" spc="-150">
                <a:latin typeface="Courier New" panose="02070309020205020404" pitchFamily="49" charset="0"/>
                <a:cs typeface="Courier New" panose="02070309020205020404" pitchFamily="49" charset="0"/>
              </a:rPr>
              <a:t>id: 456</a:t>
            </a:r>
            <a:endParaRPr lang="en-DE" sz="1200" spc="-150"/>
          </a:p>
        </p:txBody>
      </p:sp>
      <p:sp>
        <p:nvSpPr>
          <p:cNvPr id="135" name="Rectangle 134">
            <a:extLst>
              <a:ext uri="{FF2B5EF4-FFF2-40B4-BE49-F238E27FC236}">
                <a16:creationId xmlns:a16="http://schemas.microsoft.com/office/drawing/2014/main" id="{31E2BAE9-5B60-9B45-8FA6-5D3E0E9FAA32}"/>
              </a:ext>
            </a:extLst>
          </p:cNvPr>
          <p:cNvSpPr/>
          <p:nvPr/>
        </p:nvSpPr>
        <p:spPr>
          <a:xfrm>
            <a:off x="9322478" y="2300782"/>
            <a:ext cx="700834" cy="461665"/>
          </a:xfrm>
          <a:prstGeom prst="rect">
            <a:avLst/>
          </a:prstGeom>
        </p:spPr>
        <p:txBody>
          <a:bodyPr wrap="none">
            <a:spAutoFit/>
          </a:bodyPr>
          <a:lstStyle/>
          <a:p>
            <a:pPr algn="ctr"/>
            <a:r>
              <a:rPr lang="en-US" sz="1200" spc="-150">
                <a:latin typeface="Courier New" panose="02070309020205020404" pitchFamily="49" charset="0"/>
                <a:cs typeface="Courier New" panose="02070309020205020404" pitchFamily="49" charset="0"/>
              </a:rPr>
              <a:t>pk: ”c”</a:t>
            </a:r>
          </a:p>
          <a:p>
            <a:pPr algn="ctr"/>
            <a:r>
              <a:rPr lang="en-US" sz="1200" spc="-150">
                <a:latin typeface="Courier New" panose="02070309020205020404" pitchFamily="49" charset="0"/>
                <a:cs typeface="Courier New" panose="02070309020205020404" pitchFamily="49" charset="0"/>
              </a:rPr>
              <a:t>id: 789</a:t>
            </a:r>
            <a:endParaRPr lang="en-DE" sz="1200" spc="-150"/>
          </a:p>
        </p:txBody>
      </p:sp>
      <p:sp>
        <p:nvSpPr>
          <p:cNvPr id="5" name="Rectangle 4">
            <a:extLst>
              <a:ext uri="{FF2B5EF4-FFF2-40B4-BE49-F238E27FC236}">
                <a16:creationId xmlns:a16="http://schemas.microsoft.com/office/drawing/2014/main" id="{C6C43DC4-E714-8149-B1F5-ADB578DFB69C}"/>
              </a:ext>
            </a:extLst>
          </p:cNvPr>
          <p:cNvSpPr/>
          <p:nvPr/>
        </p:nvSpPr>
        <p:spPr>
          <a:xfrm>
            <a:off x="9000716" y="3110307"/>
            <a:ext cx="2230098" cy="276999"/>
          </a:xfrm>
          <a:prstGeom prst="rect">
            <a:avLst/>
          </a:prstGeom>
        </p:spPr>
        <p:txBody>
          <a:bodyPr wrap="none">
            <a:spAutoFit/>
          </a:bodyPr>
          <a:lstStyle/>
          <a:p>
            <a:r>
              <a:rPr lang="en-US" sz="1200" dirty="0" err="1">
                <a:latin typeface="Courier New" panose="02070309020205020404" pitchFamily="49" charset="0"/>
                <a:cs typeface="Courier New" panose="02070309020205020404" pitchFamily="49" charset="0"/>
              </a:rPr>
              <a:t>PartitionKeyValue</a:t>
            </a:r>
            <a:r>
              <a:rPr lang="en-US" sz="1200" dirty="0">
                <a:latin typeface="Courier New" panose="02070309020205020404" pitchFamily="49" charset="0"/>
                <a:cs typeface="Courier New" panose="02070309020205020404" pitchFamily="49" charset="0"/>
              </a:rPr>
              <a:t>: “c”</a:t>
            </a:r>
            <a:endParaRPr lang="en-DE" sz="1200" dirty="0"/>
          </a:p>
        </p:txBody>
      </p:sp>
    </p:spTree>
    <p:extLst>
      <p:ext uri="{BB962C8B-B14F-4D97-AF65-F5344CB8AC3E}">
        <p14:creationId xmlns:p14="http://schemas.microsoft.com/office/powerpoint/2010/main" val="317563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500"/>
                                        <p:tgtEl>
                                          <p:spTgt spid="59"/>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par>
                                <p:cTn id="53" presetID="10"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nodeType="with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fade">
                                      <p:cBhvr>
                                        <p:cTn id="67" dur="500"/>
                                        <p:tgtEl>
                                          <p:spTgt spid="112"/>
                                        </p:tgtEl>
                                      </p:cBhvr>
                                    </p:animEffect>
                                  </p:childTnLst>
                                </p:cTn>
                              </p:par>
                              <p:par>
                                <p:cTn id="68" presetID="10" presetClass="entr" presetSubtype="0" fill="hold" grpId="3" nodeType="withEffect">
                                  <p:stCondLst>
                                    <p:cond delay="0"/>
                                  </p:stCondLst>
                                  <p:childTnLst>
                                    <p:set>
                                      <p:cBhvr>
                                        <p:cTn id="69" dur="1" fill="hold">
                                          <p:stCondLst>
                                            <p:cond delay="0"/>
                                          </p:stCondLst>
                                        </p:cTn>
                                        <p:tgtEl>
                                          <p:spTgt spid="113"/>
                                        </p:tgtEl>
                                        <p:attrNameLst>
                                          <p:attrName>style.visibility</p:attrName>
                                        </p:attrNameLst>
                                      </p:cBhvr>
                                      <p:to>
                                        <p:strVal val="visible"/>
                                      </p:to>
                                    </p:set>
                                    <p:animEffect transition="in" filter="fade">
                                      <p:cBhvr>
                                        <p:cTn id="70" dur="500"/>
                                        <p:tgtEl>
                                          <p:spTgt spid="11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0"/>
                                        </p:tgtEl>
                                        <p:attrNameLst>
                                          <p:attrName>style.visibility</p:attrName>
                                        </p:attrNameLst>
                                      </p:cBhvr>
                                      <p:to>
                                        <p:strVal val="visible"/>
                                      </p:to>
                                    </p:set>
                                    <p:animEffect transition="in" filter="fade">
                                      <p:cBhvr>
                                        <p:cTn id="75" dur="500"/>
                                        <p:tgtEl>
                                          <p:spTgt spid="10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1"/>
                                        </p:tgtEl>
                                        <p:attrNameLst>
                                          <p:attrName>style.visibility</p:attrName>
                                        </p:attrNameLst>
                                      </p:cBhvr>
                                      <p:to>
                                        <p:strVal val="visible"/>
                                      </p:to>
                                    </p:set>
                                    <p:animEffect transition="in" filter="fade">
                                      <p:cBhvr>
                                        <p:cTn id="78" dur="500"/>
                                        <p:tgtEl>
                                          <p:spTgt spid="101"/>
                                        </p:tgtEl>
                                      </p:cBhvr>
                                    </p:animEffect>
                                  </p:childTnLst>
                                </p:cTn>
                              </p:par>
                              <p:par>
                                <p:cTn id="79" presetID="10" presetClass="entr" presetSubtype="0" fill="hold" nodeType="withEffect">
                                  <p:stCondLst>
                                    <p:cond delay="0"/>
                                  </p:stCondLst>
                                  <p:childTnLst>
                                    <p:set>
                                      <p:cBhvr>
                                        <p:cTn id="80" dur="1" fill="hold">
                                          <p:stCondLst>
                                            <p:cond delay="0"/>
                                          </p:stCondLst>
                                        </p:cTn>
                                        <p:tgtEl>
                                          <p:spTgt spid="104"/>
                                        </p:tgtEl>
                                        <p:attrNameLst>
                                          <p:attrName>style.visibility</p:attrName>
                                        </p:attrNameLst>
                                      </p:cBhvr>
                                      <p:to>
                                        <p:strVal val="visible"/>
                                      </p:to>
                                    </p:set>
                                    <p:animEffect transition="in" filter="fade">
                                      <p:cBhvr>
                                        <p:cTn id="81" dur="500"/>
                                        <p:tgtEl>
                                          <p:spTgt spid="104"/>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2" nodeType="clickEffect">
                                  <p:stCondLst>
                                    <p:cond delay="0"/>
                                  </p:stCondLst>
                                  <p:childTnLst>
                                    <p:animMotion origin="layout" path="M 3.54167E-6 3.33333E-6 L 0.13385 -0.44954 " pathEditMode="relative" rAng="0" ptsTypes="AA">
                                      <p:cBhvr>
                                        <p:cTn id="85" dur="2000" fill="hold"/>
                                        <p:tgtEl>
                                          <p:spTgt spid="113"/>
                                        </p:tgtEl>
                                        <p:attrNameLst>
                                          <p:attrName>ppt_x</p:attrName>
                                          <p:attrName>ppt_y</p:attrName>
                                        </p:attrNameLst>
                                      </p:cBhvr>
                                      <p:rCtr x="6693" y="-22477"/>
                                    </p:animMotion>
                                  </p:childTnLst>
                                </p:cTn>
                              </p:par>
                              <p:par>
                                <p:cTn id="86" presetID="0" presetClass="path" presetSubtype="0" accel="50000" decel="50000" fill="hold" nodeType="withEffect">
                                  <p:stCondLst>
                                    <p:cond delay="0"/>
                                  </p:stCondLst>
                                  <p:childTnLst>
                                    <p:animMotion origin="layout" path="M -4.58333E-6 -1.85185E-6 L 0.13386 -0.44954 " pathEditMode="relative" rAng="0" ptsTypes="AA">
                                      <p:cBhvr>
                                        <p:cTn id="87" dur="2000" fill="hold"/>
                                        <p:tgtEl>
                                          <p:spTgt spid="112"/>
                                        </p:tgtEl>
                                        <p:attrNameLst>
                                          <p:attrName>ppt_x</p:attrName>
                                          <p:attrName>ppt_y</p:attrName>
                                        </p:attrNameLst>
                                      </p:cBhvr>
                                      <p:rCtr x="6693" y="-22477"/>
                                    </p:animMotion>
                                  </p:childTnLst>
                                </p:cTn>
                              </p:par>
                            </p:childTnLst>
                          </p:cTn>
                        </p:par>
                        <p:par>
                          <p:cTn id="88" fill="hold">
                            <p:stCondLst>
                              <p:cond delay="2000"/>
                            </p:stCondLst>
                            <p:childTnLst>
                              <p:par>
                                <p:cTn id="89" presetID="10" presetClass="entr" presetSubtype="0" fill="hold" grpId="0" nodeType="afterEffect">
                                  <p:stCondLst>
                                    <p:cond delay="0"/>
                                  </p:stCondLst>
                                  <p:childTnLst>
                                    <p:set>
                                      <p:cBhvr>
                                        <p:cTn id="90" dur="1" fill="hold">
                                          <p:stCondLst>
                                            <p:cond delay="0"/>
                                          </p:stCondLst>
                                        </p:cTn>
                                        <p:tgtEl>
                                          <p:spTgt spid="111"/>
                                        </p:tgtEl>
                                        <p:attrNameLst>
                                          <p:attrName>style.visibility</p:attrName>
                                        </p:attrNameLst>
                                      </p:cBhvr>
                                      <p:to>
                                        <p:strVal val="visible"/>
                                      </p:to>
                                    </p:set>
                                    <p:animEffect transition="in" filter="fade">
                                      <p:cBhvr>
                                        <p:cTn id="91" dur="500"/>
                                        <p:tgtEl>
                                          <p:spTgt spid="11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1"/>
                                        </p:tgtEl>
                                        <p:attrNameLst>
                                          <p:attrName>style.visibility</p:attrName>
                                        </p:attrNameLst>
                                      </p:cBhvr>
                                      <p:to>
                                        <p:strVal val="visible"/>
                                      </p:to>
                                    </p:set>
                                    <p:animEffect transition="in" filter="fade">
                                      <p:cBhvr>
                                        <p:cTn id="94" dur="500"/>
                                        <p:tgtEl>
                                          <p:spTgt spid="121"/>
                                        </p:tgtEl>
                                      </p:cBhvr>
                                    </p:animEffect>
                                  </p:childTnLst>
                                </p:cTn>
                              </p:par>
                              <p:par>
                                <p:cTn id="95" presetID="10" presetClass="entr" presetSubtype="0" fill="hold" nodeType="withEffect">
                                  <p:stCondLst>
                                    <p:cond delay="0"/>
                                  </p:stCondLst>
                                  <p:childTnLst>
                                    <p:set>
                                      <p:cBhvr>
                                        <p:cTn id="96" dur="1" fill="hold">
                                          <p:stCondLst>
                                            <p:cond delay="0"/>
                                          </p:stCondLst>
                                        </p:cTn>
                                        <p:tgtEl>
                                          <p:spTgt spid="126"/>
                                        </p:tgtEl>
                                        <p:attrNameLst>
                                          <p:attrName>style.visibility</p:attrName>
                                        </p:attrNameLst>
                                      </p:cBhvr>
                                      <p:to>
                                        <p:strVal val="visible"/>
                                      </p:to>
                                    </p:set>
                                    <p:animEffect transition="in" filter="fade">
                                      <p:cBhvr>
                                        <p:cTn id="97" dur="500"/>
                                        <p:tgtEl>
                                          <p:spTgt spid="126"/>
                                        </p:tgtEl>
                                      </p:cBhvr>
                                    </p:animEffect>
                                  </p:childTnLst>
                                </p:cTn>
                              </p:par>
                              <p:par>
                                <p:cTn id="98" presetID="10" presetClass="entr" presetSubtype="0" fill="hold"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fade">
                                      <p:cBhvr>
                                        <p:cTn id="100" dur="500"/>
                                        <p:tgtEl>
                                          <p:spTgt spid="128"/>
                                        </p:tgtEl>
                                      </p:cBhvr>
                                    </p:animEffect>
                                  </p:childTnLst>
                                </p:cTn>
                              </p:par>
                              <p:par>
                                <p:cTn id="101" presetID="10" presetClass="entr" presetSubtype="0" fill="hold" nodeType="with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fade">
                                      <p:cBhvr>
                                        <p:cTn id="103" dur="500"/>
                                        <p:tgtEl>
                                          <p:spTgt spid="130"/>
                                        </p:tgtEl>
                                      </p:cBhvr>
                                    </p:animEffect>
                                  </p:childTnLst>
                                </p:cTn>
                              </p:par>
                              <p:par>
                                <p:cTn id="104" presetID="10" presetClass="entr" presetSubtype="0" fill="hold" nodeType="withEffect">
                                  <p:stCondLst>
                                    <p:cond delay="0"/>
                                  </p:stCondLst>
                                  <p:childTnLst>
                                    <p:set>
                                      <p:cBhvr>
                                        <p:cTn id="105" dur="1" fill="hold">
                                          <p:stCondLst>
                                            <p:cond delay="0"/>
                                          </p:stCondLst>
                                        </p:cTn>
                                        <p:tgtEl>
                                          <p:spTgt spid="132"/>
                                        </p:tgtEl>
                                        <p:attrNameLst>
                                          <p:attrName>style.visibility</p:attrName>
                                        </p:attrNameLst>
                                      </p:cBhvr>
                                      <p:to>
                                        <p:strVal val="visible"/>
                                      </p:to>
                                    </p:set>
                                    <p:animEffect transition="in" filter="fade">
                                      <p:cBhvr>
                                        <p:cTn id="106" dur="500"/>
                                        <p:tgtEl>
                                          <p:spTgt spid="13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33"/>
                                        </p:tgtEl>
                                        <p:attrNameLst>
                                          <p:attrName>style.visibility</p:attrName>
                                        </p:attrNameLst>
                                      </p:cBhvr>
                                      <p:to>
                                        <p:strVal val="visible"/>
                                      </p:to>
                                    </p:set>
                                    <p:animEffect transition="in" filter="fade">
                                      <p:cBhvr>
                                        <p:cTn id="109" dur="500"/>
                                        <p:tgtEl>
                                          <p:spTgt spid="13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34"/>
                                        </p:tgtEl>
                                        <p:attrNameLst>
                                          <p:attrName>style.visibility</p:attrName>
                                        </p:attrNameLst>
                                      </p:cBhvr>
                                      <p:to>
                                        <p:strVal val="visible"/>
                                      </p:to>
                                    </p:set>
                                    <p:animEffect transition="in" filter="fade">
                                      <p:cBhvr>
                                        <p:cTn id="112" dur="500"/>
                                        <p:tgtEl>
                                          <p:spTgt spid="134"/>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35"/>
                                        </p:tgtEl>
                                        <p:attrNameLst>
                                          <p:attrName>style.visibility</p:attrName>
                                        </p:attrNameLst>
                                      </p:cBhvr>
                                      <p:to>
                                        <p:strVal val="visible"/>
                                      </p:to>
                                    </p:set>
                                    <p:animEffect transition="in" filter="fade">
                                      <p:cBhvr>
                                        <p:cTn id="115" dur="500"/>
                                        <p:tgtEl>
                                          <p:spTgt spid="13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fade">
                                      <p:cBhvr>
                                        <p:cTn id="118" dur="500"/>
                                        <p:tgtEl>
                                          <p:spTgt spid="5"/>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64"/>
                                        </p:tgtEl>
                                        <p:attrNameLst>
                                          <p:attrName>style.visibility</p:attrName>
                                        </p:attrNameLst>
                                      </p:cBhvr>
                                      <p:to>
                                        <p:strVal val="visible"/>
                                      </p:to>
                                    </p:set>
                                    <p:animEffect transition="in" filter="fade">
                                      <p:cBhvr>
                                        <p:cTn id="123" dur="500"/>
                                        <p:tgtEl>
                                          <p:spTgt spid="64"/>
                                        </p:tgtEl>
                                      </p:cBhvr>
                                    </p:animEffect>
                                  </p:childTnLst>
                                </p:cTn>
                              </p:par>
                              <p:par>
                                <p:cTn id="124" presetID="10" presetClass="entr" presetSubtype="0" fill="hold" nodeType="withEffect">
                                  <p:stCondLst>
                                    <p:cond delay="0"/>
                                  </p:stCondLst>
                                  <p:childTnLst>
                                    <p:set>
                                      <p:cBhvr>
                                        <p:cTn id="125" dur="1" fill="hold">
                                          <p:stCondLst>
                                            <p:cond delay="0"/>
                                          </p:stCondLst>
                                        </p:cTn>
                                        <p:tgtEl>
                                          <p:spTgt spid="68"/>
                                        </p:tgtEl>
                                        <p:attrNameLst>
                                          <p:attrName>style.visibility</p:attrName>
                                        </p:attrNameLst>
                                      </p:cBhvr>
                                      <p:to>
                                        <p:strVal val="visible"/>
                                      </p:to>
                                    </p:set>
                                    <p:animEffect transition="in" filter="fade">
                                      <p:cBhvr>
                                        <p:cTn id="126" dur="500"/>
                                        <p:tgtEl>
                                          <p:spTgt spid="68"/>
                                        </p:tgtEl>
                                      </p:cBhvr>
                                    </p:animEffect>
                                  </p:childTnLst>
                                </p:cTn>
                              </p:par>
                              <p:par>
                                <p:cTn id="127" presetID="10" presetClass="entr" presetSubtype="0" fill="hold" nodeType="withEffect">
                                  <p:stCondLst>
                                    <p:cond delay="0"/>
                                  </p:stCondLst>
                                  <p:childTnLst>
                                    <p:set>
                                      <p:cBhvr>
                                        <p:cTn id="128" dur="1" fill="hold">
                                          <p:stCondLst>
                                            <p:cond delay="0"/>
                                          </p:stCondLst>
                                        </p:cTn>
                                        <p:tgtEl>
                                          <p:spTgt spid="69"/>
                                        </p:tgtEl>
                                        <p:attrNameLst>
                                          <p:attrName>style.visibility</p:attrName>
                                        </p:attrNameLst>
                                      </p:cBhvr>
                                      <p:to>
                                        <p:strVal val="visible"/>
                                      </p:to>
                                    </p:set>
                                    <p:animEffect transition="in" filter="fade">
                                      <p:cBhvr>
                                        <p:cTn id="129" dur="500"/>
                                        <p:tgtEl>
                                          <p:spTgt spid="69"/>
                                        </p:tgtEl>
                                      </p:cBhvr>
                                    </p:animEffect>
                                  </p:childTnLst>
                                </p:cTn>
                              </p:par>
                              <p:par>
                                <p:cTn id="130" presetID="10" presetClass="entr" presetSubtype="0" fill="hold" nodeType="withEffect">
                                  <p:stCondLst>
                                    <p:cond delay="0"/>
                                  </p:stCondLst>
                                  <p:childTnLst>
                                    <p:set>
                                      <p:cBhvr>
                                        <p:cTn id="131" dur="1" fill="hold">
                                          <p:stCondLst>
                                            <p:cond delay="0"/>
                                          </p:stCondLst>
                                        </p:cTn>
                                        <p:tgtEl>
                                          <p:spTgt spid="71"/>
                                        </p:tgtEl>
                                        <p:attrNameLst>
                                          <p:attrName>style.visibility</p:attrName>
                                        </p:attrNameLst>
                                      </p:cBhvr>
                                      <p:to>
                                        <p:strVal val="visible"/>
                                      </p:to>
                                    </p:set>
                                    <p:animEffect transition="in" filter="fade">
                                      <p:cBhvr>
                                        <p:cTn id="132" dur="500"/>
                                        <p:tgtEl>
                                          <p:spTgt spid="71"/>
                                        </p:tgtEl>
                                      </p:cBhvr>
                                    </p:animEffect>
                                  </p:childTnLst>
                                </p:cTn>
                              </p:par>
                              <p:par>
                                <p:cTn id="133" presetID="10" presetClass="entr" presetSubtype="0" fill="hold" nodeType="withEffect">
                                  <p:stCondLst>
                                    <p:cond delay="0"/>
                                  </p:stCondLst>
                                  <p:childTnLst>
                                    <p:set>
                                      <p:cBhvr>
                                        <p:cTn id="134" dur="1" fill="hold">
                                          <p:stCondLst>
                                            <p:cond delay="0"/>
                                          </p:stCondLst>
                                        </p:cTn>
                                        <p:tgtEl>
                                          <p:spTgt spid="72"/>
                                        </p:tgtEl>
                                        <p:attrNameLst>
                                          <p:attrName>style.visibility</p:attrName>
                                        </p:attrNameLst>
                                      </p:cBhvr>
                                      <p:to>
                                        <p:strVal val="visible"/>
                                      </p:to>
                                    </p:set>
                                    <p:animEffect transition="in" filter="fade">
                                      <p:cBhvr>
                                        <p:cTn id="135" dur="500"/>
                                        <p:tgtEl>
                                          <p:spTgt spid="72"/>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02"/>
                                        </p:tgtEl>
                                        <p:attrNameLst>
                                          <p:attrName>style.visibility</p:attrName>
                                        </p:attrNameLst>
                                      </p:cBhvr>
                                      <p:to>
                                        <p:strVal val="visible"/>
                                      </p:to>
                                    </p:set>
                                    <p:animEffect transition="in" filter="fade">
                                      <p:cBhvr>
                                        <p:cTn id="138" dur="500"/>
                                        <p:tgtEl>
                                          <p:spTgt spid="10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06"/>
                                        </p:tgtEl>
                                        <p:attrNameLst>
                                          <p:attrName>style.visibility</p:attrName>
                                        </p:attrNameLst>
                                      </p:cBhvr>
                                      <p:to>
                                        <p:strVal val="visible"/>
                                      </p:to>
                                    </p:set>
                                    <p:animEffect transition="in" filter="fade">
                                      <p:cBhvr>
                                        <p:cTn id="141" dur="500"/>
                                        <p:tgtEl>
                                          <p:spTgt spid="106"/>
                                        </p:tgtEl>
                                      </p:cBhvr>
                                    </p:animEffect>
                                  </p:childTnLst>
                                </p:cTn>
                              </p:par>
                              <p:par>
                                <p:cTn id="142" presetID="10" presetClass="entr" presetSubtype="0" fill="hold" nodeType="withEffect">
                                  <p:stCondLst>
                                    <p:cond delay="0"/>
                                  </p:stCondLst>
                                  <p:childTnLst>
                                    <p:set>
                                      <p:cBhvr>
                                        <p:cTn id="143" dur="1" fill="hold">
                                          <p:stCondLst>
                                            <p:cond delay="0"/>
                                          </p:stCondLst>
                                        </p:cTn>
                                        <p:tgtEl>
                                          <p:spTgt spid="108"/>
                                        </p:tgtEl>
                                        <p:attrNameLst>
                                          <p:attrName>style.visibility</p:attrName>
                                        </p:attrNameLst>
                                      </p:cBhvr>
                                      <p:to>
                                        <p:strVal val="visible"/>
                                      </p:to>
                                    </p:set>
                                    <p:animEffect transition="in" filter="fade">
                                      <p:cBhvr>
                                        <p:cTn id="144" dur="500"/>
                                        <p:tgtEl>
                                          <p:spTgt spid="108"/>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74"/>
                                        </p:tgtEl>
                                        <p:attrNameLst>
                                          <p:attrName>style.visibility</p:attrName>
                                        </p:attrNameLst>
                                      </p:cBhvr>
                                      <p:to>
                                        <p:strVal val="visible"/>
                                      </p:to>
                                    </p:set>
                                    <p:animEffect transition="in" filter="fade">
                                      <p:cBhvr>
                                        <p:cTn id="149" dur="500"/>
                                        <p:tgtEl>
                                          <p:spTgt spid="74"/>
                                        </p:tgtEl>
                                      </p:cBhvr>
                                    </p:animEffect>
                                  </p:childTnLst>
                                </p:cTn>
                              </p:par>
                              <p:par>
                                <p:cTn id="150" presetID="10" presetClass="entr" presetSubtype="0" fill="hold" nodeType="with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fade">
                                      <p:cBhvr>
                                        <p:cTn id="152" dur="500"/>
                                        <p:tgtEl>
                                          <p:spTgt spid="78"/>
                                        </p:tgtEl>
                                      </p:cBhvr>
                                    </p:animEffect>
                                  </p:childTnLst>
                                </p:cTn>
                              </p:par>
                              <p:par>
                                <p:cTn id="153" presetID="10"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animEffect transition="in" filter="fade">
                                      <p:cBhvr>
                                        <p:cTn id="155" dur="500"/>
                                        <p:tgtEl>
                                          <p:spTgt spid="76"/>
                                        </p:tgtEl>
                                      </p:cBhvr>
                                    </p:animEffect>
                                  </p:childTnLst>
                                </p:cTn>
                              </p:par>
                              <p:par>
                                <p:cTn id="156" presetID="10" presetClass="entr" presetSubtype="0" fill="hold" nodeType="withEffect">
                                  <p:stCondLst>
                                    <p:cond delay="0"/>
                                  </p:stCondLst>
                                  <p:childTnLst>
                                    <p:set>
                                      <p:cBhvr>
                                        <p:cTn id="157" dur="1" fill="hold">
                                          <p:stCondLst>
                                            <p:cond delay="0"/>
                                          </p:stCondLst>
                                        </p:cTn>
                                        <p:tgtEl>
                                          <p:spTgt spid="80"/>
                                        </p:tgtEl>
                                        <p:attrNameLst>
                                          <p:attrName>style.visibility</p:attrName>
                                        </p:attrNameLst>
                                      </p:cBhvr>
                                      <p:to>
                                        <p:strVal val="visible"/>
                                      </p:to>
                                    </p:set>
                                    <p:animEffect transition="in" filter="fade">
                                      <p:cBhvr>
                                        <p:cTn id="158" dur="500"/>
                                        <p:tgtEl>
                                          <p:spTgt spid="80"/>
                                        </p:tgtEl>
                                      </p:cBhvr>
                                    </p:animEffect>
                                  </p:childTnLst>
                                </p:cTn>
                              </p:par>
                              <p:par>
                                <p:cTn id="159" presetID="10" presetClass="entr" presetSubtype="0" fill="hold" nodeType="withEffect">
                                  <p:stCondLst>
                                    <p:cond delay="0"/>
                                  </p:stCondLst>
                                  <p:childTnLst>
                                    <p:set>
                                      <p:cBhvr>
                                        <p:cTn id="160" dur="1" fill="hold">
                                          <p:stCondLst>
                                            <p:cond delay="0"/>
                                          </p:stCondLst>
                                        </p:cTn>
                                        <p:tgtEl>
                                          <p:spTgt spid="82"/>
                                        </p:tgtEl>
                                        <p:attrNameLst>
                                          <p:attrName>style.visibility</p:attrName>
                                        </p:attrNameLst>
                                      </p:cBhvr>
                                      <p:to>
                                        <p:strVal val="visible"/>
                                      </p:to>
                                    </p:set>
                                    <p:animEffect transition="in" filter="fade">
                                      <p:cBhvr>
                                        <p:cTn id="161" dur="500"/>
                                        <p:tgtEl>
                                          <p:spTgt spid="82"/>
                                        </p:tgtEl>
                                      </p:cBhvr>
                                    </p:animEffect>
                                  </p:childTnLst>
                                </p:cTn>
                              </p:par>
                              <p:par>
                                <p:cTn id="162" presetID="10" presetClass="entr" presetSubtype="0" fill="hold" nodeType="withEffect">
                                  <p:stCondLst>
                                    <p:cond delay="0"/>
                                  </p:stCondLst>
                                  <p:childTnLst>
                                    <p:set>
                                      <p:cBhvr>
                                        <p:cTn id="163" dur="1" fill="hold">
                                          <p:stCondLst>
                                            <p:cond delay="0"/>
                                          </p:stCondLst>
                                        </p:cTn>
                                        <p:tgtEl>
                                          <p:spTgt spid="88"/>
                                        </p:tgtEl>
                                        <p:attrNameLst>
                                          <p:attrName>style.visibility</p:attrName>
                                        </p:attrNameLst>
                                      </p:cBhvr>
                                      <p:to>
                                        <p:strVal val="visible"/>
                                      </p:to>
                                    </p:set>
                                    <p:animEffect transition="in" filter="fade">
                                      <p:cBhvr>
                                        <p:cTn id="16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43" grpId="0" animBg="1"/>
      <p:bldP spid="44" grpId="0"/>
      <p:bldP spid="58" grpId="0"/>
      <p:bldP spid="59" grpId="0"/>
      <p:bldP spid="60" grpId="0"/>
      <p:bldP spid="61" grpId="0"/>
      <p:bldP spid="62" grpId="0"/>
      <p:bldP spid="63" grpId="0"/>
      <p:bldP spid="64" grpId="0" animBg="1"/>
      <p:bldP spid="100" grpId="0" animBg="1"/>
      <p:bldP spid="101" grpId="0"/>
      <p:bldP spid="102" grpId="0"/>
      <p:bldP spid="106" grpId="0" animBg="1"/>
      <p:bldP spid="111" grpId="0" animBg="1"/>
      <p:bldP spid="113" grpId="2"/>
      <p:bldP spid="113" grpId="3"/>
      <p:bldP spid="121" grpId="0"/>
      <p:bldP spid="133" grpId="0"/>
      <p:bldP spid="134" grpId="0"/>
      <p:bldP spid="135" grpId="0"/>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27571</TotalTime>
  <Words>1363</Words>
  <Application>Microsoft Macintosh PowerPoint</Application>
  <PresentationFormat>Widescreen</PresentationFormat>
  <Paragraphs>105</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Scaling your data to the size of the Cosmos (DB)</vt:lpstr>
      <vt:lpstr>PowerPoint Presentation</vt:lpstr>
      <vt:lpstr>How it Started vs. How It’s going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your data to the size of the Cosmos (DB)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your data to the size of the Cosmos (DB)</dc:title>
  <dc:creator>Olena Borzenko</dc:creator>
  <cp:lastModifiedBy>Olena Borzenko</cp:lastModifiedBy>
  <cp:revision>150</cp:revision>
  <dcterms:created xsi:type="dcterms:W3CDTF">2021-03-25T15:29:35Z</dcterms:created>
  <dcterms:modified xsi:type="dcterms:W3CDTF">2021-05-10T15:15:31Z</dcterms:modified>
</cp:coreProperties>
</file>