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64" r:id="rId5"/>
    <p:sldId id="259" r:id="rId6"/>
    <p:sldId id="260" r:id="rId7"/>
    <p:sldId id="267" r:id="rId8"/>
    <p:sldId id="263" r:id="rId9"/>
    <p:sldId id="265" r:id="rId10"/>
    <p:sldId id="268" r:id="rId11"/>
    <p:sldId id="262" r:id="rId12"/>
    <p:sldId id="261" r:id="rId13"/>
    <p:sldId id="269" r:id="rId14"/>
    <p:sldId id="270" r:id="rId15"/>
    <p:sldId id="271" r:id="rId16"/>
    <p:sldId id="273" r:id="rId17"/>
    <p:sldId id="274" r:id="rId18"/>
    <p:sldId id="275" r:id="rId19"/>
    <p:sldId id="276" r:id="rId20"/>
    <p:sldId id="277" r:id="rId21"/>
    <p:sldId id="279" r:id="rId22"/>
    <p:sldId id="282" r:id="rId23"/>
    <p:sldId id="283" r:id="rId24"/>
    <p:sldId id="284" r:id="rId25"/>
    <p:sldId id="285" r:id="rId26"/>
    <p:sldId id="286" r:id="rId27"/>
    <p:sldId id="287" r:id="rId28"/>
    <p:sldId id="278" r:id="rId2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8A3D0D-62D5-484D-B76A-2B61BC10D34F}">
          <p14:sldIdLst>
            <p14:sldId id="256"/>
            <p14:sldId id="257"/>
            <p14:sldId id="258"/>
            <p14:sldId id="264"/>
            <p14:sldId id="259"/>
            <p14:sldId id="260"/>
            <p14:sldId id="267"/>
          </p14:sldIdLst>
        </p14:section>
        <p14:section name="Untitled Section" id="{3B461ACA-3D5A-4184-8068-0E1B1337FEF5}">
          <p14:sldIdLst>
            <p14:sldId id="263"/>
            <p14:sldId id="265"/>
            <p14:sldId id="268"/>
            <p14:sldId id="262"/>
            <p14:sldId id="261"/>
            <p14:sldId id="269"/>
            <p14:sldId id="270"/>
            <p14:sldId id="271"/>
            <p14:sldId id="273"/>
            <p14:sldId id="274"/>
            <p14:sldId id="275"/>
            <p14:sldId id="276"/>
            <p14:sldId id="277"/>
            <p14:sldId id="279"/>
            <p14:sldId id="282"/>
            <p14:sldId id="283"/>
            <p14:sldId id="284"/>
            <p14:sldId id="285"/>
            <p14:sldId id="286"/>
            <p14:sldId id="28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00" autoAdjust="0"/>
    <p:restoredTop sz="77416" autoAdjust="0"/>
  </p:normalViewPr>
  <p:slideViewPr>
    <p:cSldViewPr snapToGrid="0" snapToObjects="1">
      <p:cViewPr>
        <p:scale>
          <a:sx n="71" d="100"/>
          <a:sy n="71" d="100"/>
        </p:scale>
        <p:origin x="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09A83-0660-724E-8EDB-E3E4FC87472A}" type="datetimeFigureOut">
              <a:rPr lang="en-DE" smtClean="0"/>
              <a:t>07/08/2021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C1DAF-EB28-5240-AC2D-5379958D0F93}" type="slidenum">
              <a:rPr lang="en-DE" smtClean="0"/>
              <a:t>‹#›</a:t>
            </a:fld>
            <a:endParaRPr lang="en-DE"/>
          </a:p>
        </p:txBody>
      </p:sp>
    </p:spTree>
    <p:extLst>
      <p:ext uri="{BB962C8B-B14F-4D97-AF65-F5344CB8AC3E}">
        <p14:creationId xmlns:p14="http://schemas.microsoft.com/office/powerpoint/2010/main" val="1596566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research.microsoft.com/en-us/groups/ese/nagappan_tdd.pdf"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F7C1DAF-EB28-5240-AC2D-5379958D0F93}" type="slidenum">
              <a:rPr lang="en-DE" smtClean="0"/>
              <a:t>1</a:t>
            </a:fld>
            <a:endParaRPr lang="en-DE"/>
          </a:p>
        </p:txBody>
      </p:sp>
    </p:spTree>
    <p:extLst>
      <p:ext uri="{BB962C8B-B14F-4D97-AF65-F5344CB8AC3E}">
        <p14:creationId xmlns:p14="http://schemas.microsoft.com/office/powerpoint/2010/main" val="47115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16</a:t>
            </a:fld>
            <a:endParaRPr lang="en-DE"/>
          </a:p>
        </p:txBody>
      </p:sp>
    </p:spTree>
    <p:extLst>
      <p:ext uri="{BB962C8B-B14F-4D97-AF65-F5344CB8AC3E}">
        <p14:creationId xmlns:p14="http://schemas.microsoft.com/office/powerpoint/2010/main" val="329884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Dramatic effect</a:t>
            </a:r>
          </a:p>
        </p:txBody>
      </p:sp>
      <p:sp>
        <p:nvSpPr>
          <p:cNvPr id="4" name="Slide Number Placeholder 3"/>
          <p:cNvSpPr>
            <a:spLocks noGrp="1"/>
          </p:cNvSpPr>
          <p:nvPr>
            <p:ph type="sldNum" sz="quarter" idx="5"/>
          </p:nvPr>
        </p:nvSpPr>
        <p:spPr/>
        <p:txBody>
          <a:bodyPr/>
          <a:lstStyle/>
          <a:p>
            <a:fld id="{1F7C1DAF-EB28-5240-AC2D-5379958D0F93}" type="slidenum">
              <a:rPr lang="en-DE" smtClean="0"/>
              <a:t>17</a:t>
            </a:fld>
            <a:endParaRPr lang="en-DE"/>
          </a:p>
        </p:txBody>
      </p:sp>
    </p:spTree>
    <p:extLst>
      <p:ext uri="{BB962C8B-B14F-4D97-AF65-F5344CB8AC3E}">
        <p14:creationId xmlns:p14="http://schemas.microsoft.com/office/powerpoint/2010/main" val="64297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write tests ahead you have to be able to break your code on small logical modules. </a:t>
            </a:r>
          </a:p>
        </p:txBody>
      </p:sp>
      <p:sp>
        <p:nvSpPr>
          <p:cNvPr id="4" name="Slide Number Placeholder 3"/>
          <p:cNvSpPr>
            <a:spLocks noGrp="1"/>
          </p:cNvSpPr>
          <p:nvPr>
            <p:ph type="sldNum" sz="quarter" idx="5"/>
          </p:nvPr>
        </p:nvSpPr>
        <p:spPr/>
        <p:txBody>
          <a:bodyPr/>
          <a:lstStyle/>
          <a:p>
            <a:fld id="{1F7C1DAF-EB28-5240-AC2D-5379958D0F93}" type="slidenum">
              <a:rPr lang="en-DE" smtClean="0"/>
              <a:t>19</a:t>
            </a:fld>
            <a:endParaRPr lang="en-DE"/>
          </a:p>
        </p:txBody>
      </p:sp>
    </p:spTree>
    <p:extLst>
      <p:ext uri="{BB962C8B-B14F-4D97-AF65-F5344CB8AC3E}">
        <p14:creationId xmlns:p14="http://schemas.microsoft.com/office/powerpoint/2010/main" val="3402925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20</a:t>
            </a:fld>
            <a:endParaRPr lang="en-DE"/>
          </a:p>
        </p:txBody>
      </p:sp>
    </p:spTree>
    <p:extLst>
      <p:ext uri="{BB962C8B-B14F-4D97-AF65-F5344CB8AC3E}">
        <p14:creationId xmlns:p14="http://schemas.microsoft.com/office/powerpoint/2010/main" val="1460451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21</a:t>
            </a:fld>
            <a:endParaRPr lang="en-DE"/>
          </a:p>
        </p:txBody>
      </p:sp>
    </p:spTree>
    <p:extLst>
      <p:ext uri="{BB962C8B-B14F-4D97-AF65-F5344CB8AC3E}">
        <p14:creationId xmlns:p14="http://schemas.microsoft.com/office/powerpoint/2010/main" val="1911645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22</a:t>
            </a:fld>
            <a:endParaRPr lang="en-DE"/>
          </a:p>
        </p:txBody>
      </p:sp>
    </p:spTree>
    <p:extLst>
      <p:ext uri="{BB962C8B-B14F-4D97-AF65-F5344CB8AC3E}">
        <p14:creationId xmlns:p14="http://schemas.microsoft.com/office/powerpoint/2010/main" val="2338238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benefits of TDD have been tested on real projects by companies like </a:t>
            </a:r>
            <a:r>
              <a:rPr lang="en-US" sz="1200" b="0" i="0" u="sng" kern="1200" dirty="0">
                <a:solidFill>
                  <a:schemeClr val="tx1"/>
                </a:solidFill>
                <a:effectLst/>
                <a:latin typeface="+mn-lt"/>
                <a:ea typeface="+mn-ea"/>
                <a:cs typeface="+mn-cs"/>
                <a:hlinkClick r:id="rId3"/>
              </a:rPr>
              <a:t>Microsoft, IBM, and Springer</a:t>
            </a:r>
            <a:r>
              <a:rPr lang="en-US" sz="1200" b="0" i="0" kern="1200" dirty="0">
                <a:solidFill>
                  <a:schemeClr val="tx1"/>
                </a:solidFill>
                <a:effectLst/>
                <a:latin typeface="+mn-lt"/>
                <a:ea typeface="+mn-ea"/>
                <a:cs typeface="+mn-cs"/>
              </a:rPr>
              <a:t>, and they found that the TDD process is enormously beneficial. Quote from their finding:</a:t>
            </a:r>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23</a:t>
            </a:fld>
            <a:endParaRPr lang="en-DE"/>
          </a:p>
        </p:txBody>
      </p:sp>
    </p:spTree>
    <p:extLst>
      <p:ext uri="{BB962C8B-B14F-4D97-AF65-F5344CB8AC3E}">
        <p14:creationId xmlns:p14="http://schemas.microsoft.com/office/powerpoint/2010/main" val="1175793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24</a:t>
            </a:fld>
            <a:endParaRPr lang="en-DE"/>
          </a:p>
        </p:txBody>
      </p:sp>
    </p:spTree>
    <p:extLst>
      <p:ext uri="{BB962C8B-B14F-4D97-AF65-F5344CB8AC3E}">
        <p14:creationId xmlns:p14="http://schemas.microsoft.com/office/powerpoint/2010/main" val="3858957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25</a:t>
            </a:fld>
            <a:endParaRPr lang="en-DE"/>
          </a:p>
        </p:txBody>
      </p:sp>
    </p:spTree>
    <p:extLst>
      <p:ext uri="{BB962C8B-B14F-4D97-AF65-F5344CB8AC3E}">
        <p14:creationId xmlns:p14="http://schemas.microsoft.com/office/powerpoint/2010/main" val="2474351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26</a:t>
            </a:fld>
            <a:endParaRPr lang="en-DE"/>
          </a:p>
        </p:txBody>
      </p:sp>
    </p:spTree>
    <p:extLst>
      <p:ext uri="{BB962C8B-B14F-4D97-AF65-F5344CB8AC3E}">
        <p14:creationId xmlns:p14="http://schemas.microsoft.com/office/powerpoint/2010/main" val="1548455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my experience, the most important thing I’ve learned: lack of knowledges is not that big of an issue. The real issue starts when you are convinced that you know something,  but reality - is completely different.</a:t>
            </a:r>
            <a:br>
              <a:rPr lang="en-US" dirty="0"/>
            </a:br>
            <a:r>
              <a:rPr lang="en-US" dirty="0"/>
              <a:t>That was my case, what is more, now that’s one of the reasons why I want to share my story today. What made me reconsider my attitude regarding the TDD and what lessons I learned after that.</a:t>
            </a:r>
          </a:p>
        </p:txBody>
      </p:sp>
      <p:sp>
        <p:nvSpPr>
          <p:cNvPr id="4" name="Slide Number Placeholder 3"/>
          <p:cNvSpPr>
            <a:spLocks noGrp="1"/>
          </p:cNvSpPr>
          <p:nvPr>
            <p:ph type="sldNum" sz="quarter" idx="5"/>
          </p:nvPr>
        </p:nvSpPr>
        <p:spPr/>
        <p:txBody>
          <a:bodyPr/>
          <a:lstStyle/>
          <a:p>
            <a:fld id="{1F7C1DAF-EB28-5240-AC2D-5379958D0F93}" type="slidenum">
              <a:rPr lang="en-DE" smtClean="0"/>
              <a:t>3</a:t>
            </a:fld>
            <a:endParaRPr lang="en-DE"/>
          </a:p>
        </p:txBody>
      </p:sp>
    </p:spTree>
    <p:extLst>
      <p:ext uri="{BB962C8B-B14F-4D97-AF65-F5344CB8AC3E}">
        <p14:creationId xmlns:p14="http://schemas.microsoft.com/office/powerpoint/2010/main" val="718768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Tests are also the specification on </a:t>
            </a:r>
            <a:r>
              <a:rPr lang="en-US" sz="1200" i="1" dirty="0"/>
              <a:t>what</a:t>
            </a:r>
            <a:r>
              <a:rPr lang="en-US" sz="1200" dirty="0"/>
              <a:t> the code should do while the implementation is </a:t>
            </a:r>
            <a:r>
              <a:rPr lang="en-US" sz="1200" i="1" dirty="0"/>
              <a:t>how</a:t>
            </a:r>
            <a:r>
              <a:rPr lang="en-US" sz="1200" dirty="0"/>
              <a:t> the problem is solved</a:t>
            </a:r>
          </a:p>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27</a:t>
            </a:fld>
            <a:endParaRPr lang="en-DE"/>
          </a:p>
        </p:txBody>
      </p:sp>
    </p:spTree>
    <p:extLst>
      <p:ext uri="{BB962C8B-B14F-4D97-AF65-F5344CB8AC3E}">
        <p14:creationId xmlns:p14="http://schemas.microsoft.com/office/powerpoint/2010/main" val="3582746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F7C1DAF-EB28-5240-AC2D-5379958D0F93}" type="slidenum">
              <a:rPr lang="en-DE" smtClean="0"/>
              <a:t>28</a:t>
            </a:fld>
            <a:endParaRPr lang="en-DE"/>
          </a:p>
        </p:txBody>
      </p:sp>
    </p:spTree>
    <p:extLst>
      <p:ext uri="{BB962C8B-B14F-4D97-AF65-F5344CB8AC3E}">
        <p14:creationId xmlns:p14="http://schemas.microsoft.com/office/powerpoint/2010/main" val="3921557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5</a:t>
            </a:fld>
            <a:endParaRPr lang="en-DE"/>
          </a:p>
        </p:txBody>
      </p:sp>
    </p:spTree>
    <p:extLst>
      <p:ext uri="{BB962C8B-B14F-4D97-AF65-F5344CB8AC3E}">
        <p14:creationId xmlns:p14="http://schemas.microsoft.com/office/powerpoint/2010/main" val="3215860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6</a:t>
            </a:fld>
            <a:endParaRPr lang="en-DE"/>
          </a:p>
        </p:txBody>
      </p:sp>
    </p:spTree>
    <p:extLst>
      <p:ext uri="{BB962C8B-B14F-4D97-AF65-F5344CB8AC3E}">
        <p14:creationId xmlns:p14="http://schemas.microsoft.com/office/powerpoint/2010/main" val="2966921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7</a:t>
            </a:fld>
            <a:endParaRPr lang="en-DE"/>
          </a:p>
        </p:txBody>
      </p:sp>
    </p:spTree>
    <p:extLst>
      <p:ext uri="{BB962C8B-B14F-4D97-AF65-F5344CB8AC3E}">
        <p14:creationId xmlns:p14="http://schemas.microsoft.com/office/powerpoint/2010/main" val="3435924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implementation of feature was good enough, code coverage was very poor. As a result, we had a risk of breaking existing functionality implementing new features.</a:t>
            </a:r>
          </a:p>
          <a:p>
            <a:r>
              <a:rPr lang="en-US" dirty="0"/>
              <a:t>Besides that, tests itself were not testing the business logic or behavior but rather some parts of the code. As an example, If input is properly validated or formatted. Tests were created to ensure that code quality was on a certain level and not that code was doing what it suppose to do.</a:t>
            </a:r>
          </a:p>
        </p:txBody>
      </p:sp>
      <p:sp>
        <p:nvSpPr>
          <p:cNvPr id="4" name="Slide Number Placeholder 3"/>
          <p:cNvSpPr>
            <a:spLocks noGrp="1"/>
          </p:cNvSpPr>
          <p:nvPr>
            <p:ph type="sldNum" sz="quarter" idx="5"/>
          </p:nvPr>
        </p:nvSpPr>
        <p:spPr/>
        <p:txBody>
          <a:bodyPr/>
          <a:lstStyle/>
          <a:p>
            <a:fld id="{1F7C1DAF-EB28-5240-AC2D-5379958D0F93}" type="slidenum">
              <a:rPr lang="en-DE" smtClean="0"/>
              <a:t>10</a:t>
            </a:fld>
            <a:endParaRPr lang="en-DE"/>
          </a:p>
        </p:txBody>
      </p:sp>
    </p:spTree>
    <p:extLst>
      <p:ext uri="{BB962C8B-B14F-4D97-AF65-F5344CB8AC3E}">
        <p14:creationId xmlns:p14="http://schemas.microsoft.com/office/powerpoint/2010/main" val="895707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in this case it was also </a:t>
            </a:r>
            <a:r>
              <a:rPr lang="en-US" sz="1200" b="0" i="0" kern="1200" dirty="0">
                <a:solidFill>
                  <a:schemeClr val="tx1"/>
                </a:solidFill>
                <a:effectLst/>
                <a:latin typeface="+mn-lt"/>
                <a:ea typeface="+mn-ea"/>
                <a:cs typeface="+mn-cs"/>
              </a:rPr>
              <a:t>Everything Needs Unit Tests</a:t>
            </a:r>
          </a:p>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11</a:t>
            </a:fld>
            <a:endParaRPr lang="en-DE"/>
          </a:p>
        </p:txBody>
      </p:sp>
    </p:spTree>
    <p:extLst>
      <p:ext uri="{BB962C8B-B14F-4D97-AF65-F5344CB8AC3E}">
        <p14:creationId xmlns:p14="http://schemas.microsoft.com/office/powerpoint/2010/main" val="3558276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12</a:t>
            </a:fld>
            <a:endParaRPr lang="en-DE"/>
          </a:p>
        </p:txBody>
      </p:sp>
    </p:spTree>
    <p:extLst>
      <p:ext uri="{BB962C8B-B14F-4D97-AF65-F5344CB8AC3E}">
        <p14:creationId xmlns:p14="http://schemas.microsoft.com/office/powerpoint/2010/main" val="4264972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a lot of mocks and (mocking is a code smell) it became obvious that not everything needs unit tests only when we realized, how much time was wasted;</a:t>
            </a:r>
            <a:br>
              <a:rPr lang="en-US" dirty="0"/>
            </a:br>
            <a:r>
              <a:rPr lang="en-US" dirty="0"/>
              <a:t>I was genially surprised of the number of reported defects, mostly because most of them were critical or mid level. But in the end, there is nothing to be surprised about. Again, we were tasting implementation instead logic itself. Besides that, development process became insanely complicated. Most of the times features were related to each other, and as a result developing one feature, you also, must spend time fixing all the tests which failed because you introduced </a:t>
            </a:r>
            <a:r>
              <a:rPr lang="en-US" dirty="0" err="1"/>
              <a:t>smth</a:t>
            </a:r>
            <a:r>
              <a:rPr lang="en-US" dirty="0"/>
              <a:t> new.</a:t>
            </a:r>
          </a:p>
          <a:p>
            <a:endParaRPr lang="en-US" dirty="0"/>
          </a:p>
        </p:txBody>
      </p:sp>
      <p:sp>
        <p:nvSpPr>
          <p:cNvPr id="4" name="Slide Number Placeholder 3"/>
          <p:cNvSpPr>
            <a:spLocks noGrp="1"/>
          </p:cNvSpPr>
          <p:nvPr>
            <p:ph type="sldNum" sz="quarter" idx="5"/>
          </p:nvPr>
        </p:nvSpPr>
        <p:spPr/>
        <p:txBody>
          <a:bodyPr/>
          <a:lstStyle/>
          <a:p>
            <a:fld id="{1F7C1DAF-EB28-5240-AC2D-5379958D0F93}" type="slidenum">
              <a:rPr lang="en-DE" smtClean="0"/>
              <a:t>13</a:t>
            </a:fld>
            <a:endParaRPr lang="en-DE"/>
          </a:p>
        </p:txBody>
      </p:sp>
    </p:spTree>
    <p:extLst>
      <p:ext uri="{BB962C8B-B14F-4D97-AF65-F5344CB8AC3E}">
        <p14:creationId xmlns:p14="http://schemas.microsoft.com/office/powerpoint/2010/main" val="2577787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8F38-3A68-3844-8FA7-4B788FE21163}"/>
              </a:ext>
            </a:extLst>
          </p:cNvPr>
          <p:cNvSpPr>
            <a:spLocks noGrp="1"/>
          </p:cNvSpPr>
          <p:nvPr>
            <p:ph type="ctrTitle"/>
          </p:nvPr>
        </p:nvSpPr>
        <p:spPr>
          <a:xfrm>
            <a:off x="1524000" y="1122363"/>
            <a:ext cx="9144000" cy="2387600"/>
          </a:xfrm>
        </p:spPr>
        <p:txBody>
          <a:bodyPr anchor="b">
            <a:normAutofit/>
          </a:bodyPr>
          <a:lstStyle>
            <a:lvl1pPr algn="ctr">
              <a:defRPr sz="4000">
                <a:latin typeface="Courier New" panose="02070309020205020404" pitchFamily="49" charset="0"/>
                <a:cs typeface="Courier New" panose="02070309020205020404" pitchFamily="49" charset="0"/>
              </a:defRPr>
            </a:lvl1pPr>
          </a:lstStyle>
          <a:p>
            <a:r>
              <a:rPr lang="en-GB" dirty="0"/>
              <a:t>Click to edit Master title style</a:t>
            </a:r>
            <a:endParaRPr lang="en-DE" dirty="0"/>
          </a:p>
        </p:txBody>
      </p:sp>
      <p:sp>
        <p:nvSpPr>
          <p:cNvPr id="3" name="Subtitle 2">
            <a:extLst>
              <a:ext uri="{FF2B5EF4-FFF2-40B4-BE49-F238E27FC236}">
                <a16:creationId xmlns:a16="http://schemas.microsoft.com/office/drawing/2014/main" id="{4503DB46-3D8C-F14B-A36B-4E61B9A458F3}"/>
              </a:ext>
            </a:extLst>
          </p:cNvPr>
          <p:cNvSpPr>
            <a:spLocks noGrp="1"/>
          </p:cNvSpPr>
          <p:nvPr>
            <p:ph type="subTitle" idx="1"/>
          </p:nvPr>
        </p:nvSpPr>
        <p:spPr>
          <a:xfrm>
            <a:off x="1524000" y="3602038"/>
            <a:ext cx="9144000" cy="1655762"/>
          </a:xfrm>
        </p:spPr>
        <p:txBody>
          <a:bodyPr/>
          <a:lstStyle>
            <a:lvl1pPr marL="0" indent="0" algn="ctr">
              <a:buNone/>
              <a:defRPr sz="2400">
                <a:latin typeface="Courier New" panose="02070309020205020404" pitchFamily="49" charset="0"/>
                <a:cs typeface="Courier New" panose="020703090202050204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DE" dirty="0"/>
          </a:p>
        </p:txBody>
      </p:sp>
      <p:sp>
        <p:nvSpPr>
          <p:cNvPr id="5" name="Footer Placeholder 4">
            <a:extLst>
              <a:ext uri="{FF2B5EF4-FFF2-40B4-BE49-F238E27FC236}">
                <a16:creationId xmlns:a16="http://schemas.microsoft.com/office/drawing/2014/main" id="{D2B580AB-73F5-274C-8A9A-72A6A350EC3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EB26A82-D07E-594C-B96B-73E7903458EB}"/>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7" name="Date Placeholder 3">
            <a:extLst>
              <a:ext uri="{FF2B5EF4-FFF2-40B4-BE49-F238E27FC236}">
                <a16:creationId xmlns:a16="http://schemas.microsoft.com/office/drawing/2014/main" id="{C952B86E-C6CE-F142-9996-70D70841ADF5}"/>
              </a:ext>
            </a:extLst>
          </p:cNvPr>
          <p:cNvSpPr>
            <a:spLocks noGrp="1"/>
          </p:cNvSpPr>
          <p:nvPr>
            <p:ph type="dt" sz="half" idx="10"/>
          </p:nvPr>
        </p:nvSpPr>
        <p:spPr>
          <a:xfrm>
            <a:off x="202580" y="6323206"/>
            <a:ext cx="2743200" cy="365125"/>
          </a:xfrm>
          <a:prstGeom prst="rect">
            <a:avLst/>
          </a:prstGeo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1425644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B4B1-7BA2-F445-93CA-376B18A85541}"/>
              </a:ext>
            </a:extLst>
          </p:cNvPr>
          <p:cNvSpPr>
            <a:spLocks noGrp="1"/>
          </p:cNvSpPr>
          <p:nvPr>
            <p:ph type="title"/>
          </p:nvPr>
        </p:nvSpPr>
        <p:spPr/>
        <p:txBody>
          <a:bodyPr/>
          <a:lstStyle>
            <a:lvl1pPr>
              <a:defRPr>
                <a:latin typeface="Courier New" panose="02070309020205020404" pitchFamily="49" charset="0"/>
                <a:cs typeface="Courier New" panose="02070309020205020404" pitchFamily="49" charset="0"/>
              </a:defRPr>
            </a:lvl1p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C3D69FB4-ECF3-214B-844D-D702C9EC783F}"/>
              </a:ext>
            </a:extLst>
          </p:cNvPr>
          <p:cNvSpPr>
            <a:spLocks noGrp="1"/>
          </p:cNvSpPr>
          <p:nvPr>
            <p:ph type="body" orient="vert" idx="1"/>
          </p:nvPr>
        </p:nvSpPr>
        <p:spPr/>
        <p:txBody>
          <a:bodyPr vert="eaVert"/>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Footer Placeholder 4">
            <a:extLst>
              <a:ext uri="{FF2B5EF4-FFF2-40B4-BE49-F238E27FC236}">
                <a16:creationId xmlns:a16="http://schemas.microsoft.com/office/drawing/2014/main" id="{8E034430-F501-8D4F-A80C-DD1938F7FBD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6631A13-5174-7A4B-83F8-C15971BE9869}"/>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7" name="Date Placeholder 3">
            <a:extLst>
              <a:ext uri="{FF2B5EF4-FFF2-40B4-BE49-F238E27FC236}">
                <a16:creationId xmlns:a16="http://schemas.microsoft.com/office/drawing/2014/main" id="{FAB82A3F-A5E6-E247-8AF3-BD25C1BB52CA}"/>
              </a:ext>
            </a:extLst>
          </p:cNvPr>
          <p:cNvSpPr>
            <a:spLocks noGrp="1"/>
          </p:cNvSpPr>
          <p:nvPr>
            <p:ph type="dt" sz="half" idx="10"/>
          </p:nvPr>
        </p:nvSpPr>
        <p:spPr>
          <a:xfrm>
            <a:off x="202580" y="6323206"/>
            <a:ext cx="2743200" cy="365125"/>
          </a:xfrm>
          <a:prstGeom prst="rect">
            <a:avLst/>
          </a:prstGeo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1094086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ADA95-FBBC-6B4E-BF57-18ACF1E0C41B}"/>
              </a:ext>
            </a:extLst>
          </p:cNvPr>
          <p:cNvSpPr>
            <a:spLocks noGrp="1"/>
          </p:cNvSpPr>
          <p:nvPr>
            <p:ph type="title" orient="vert"/>
          </p:nvPr>
        </p:nvSpPr>
        <p:spPr>
          <a:xfrm>
            <a:off x="8724900" y="365125"/>
            <a:ext cx="2628900" cy="5811838"/>
          </a:xfrm>
        </p:spPr>
        <p:txBody>
          <a:bodyPr vert="eaVert"/>
          <a:lstStyle>
            <a:lvl1pPr>
              <a:defRPr>
                <a:latin typeface="Courier New" panose="02070309020205020404" pitchFamily="49" charset="0"/>
                <a:cs typeface="Courier New" panose="02070309020205020404" pitchFamily="49" charset="0"/>
              </a:defRPr>
            </a:lvl1p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C61AE72F-0102-2144-B436-AAF335C233B9}"/>
              </a:ext>
            </a:extLst>
          </p:cNvPr>
          <p:cNvSpPr>
            <a:spLocks noGrp="1"/>
          </p:cNvSpPr>
          <p:nvPr>
            <p:ph type="body" orient="vert" idx="1"/>
          </p:nvPr>
        </p:nvSpPr>
        <p:spPr>
          <a:xfrm>
            <a:off x="838200" y="365125"/>
            <a:ext cx="7734300" cy="5811838"/>
          </a:xfrm>
        </p:spPr>
        <p:txBody>
          <a:bodyPr vert="eaVert"/>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DE" dirty="0"/>
          </a:p>
        </p:txBody>
      </p:sp>
      <p:sp>
        <p:nvSpPr>
          <p:cNvPr id="5" name="Footer Placeholder 4">
            <a:extLst>
              <a:ext uri="{FF2B5EF4-FFF2-40B4-BE49-F238E27FC236}">
                <a16:creationId xmlns:a16="http://schemas.microsoft.com/office/drawing/2014/main" id="{BEE5C5AB-A31E-5C4D-9431-E329B3F6CF7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8A01DB7-D33B-4F49-A5C4-2C9DA6326D31}"/>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8" name="Date Placeholder 3">
            <a:extLst>
              <a:ext uri="{FF2B5EF4-FFF2-40B4-BE49-F238E27FC236}">
                <a16:creationId xmlns:a16="http://schemas.microsoft.com/office/drawing/2014/main" id="{B2FAE456-9811-554E-97C2-566A09CF840F}"/>
              </a:ext>
            </a:extLst>
          </p:cNvPr>
          <p:cNvSpPr>
            <a:spLocks noGrp="1"/>
          </p:cNvSpPr>
          <p:nvPr>
            <p:ph type="dt" sz="half" idx="10"/>
          </p:nvPr>
        </p:nvSpPr>
        <p:spPr>
          <a:xfrm>
            <a:off x="202580" y="6323206"/>
            <a:ext cx="2743200" cy="365125"/>
          </a:xfr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191851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F82C-770A-7543-8D4C-116E8D52C065}"/>
              </a:ext>
            </a:extLst>
          </p:cNvPr>
          <p:cNvSpPr>
            <a:spLocks noGrp="1"/>
          </p:cNvSpPr>
          <p:nvPr>
            <p:ph type="title"/>
          </p:nvPr>
        </p:nvSpPr>
        <p:spPr/>
        <p:txBody>
          <a:bodyPr/>
          <a:lstStyle>
            <a:lvl1pPr>
              <a:defRPr>
                <a:latin typeface="Courier New" panose="02070309020205020404" pitchFamily="49" charset="0"/>
                <a:cs typeface="Courier New" panose="02070309020205020404" pitchFamily="49" charset="0"/>
              </a:defRPr>
            </a:lvl1pPr>
          </a:lstStyle>
          <a:p>
            <a:r>
              <a:rPr lang="en-GB" dirty="0"/>
              <a:t>Click to edit Master title style</a:t>
            </a:r>
            <a:endParaRPr lang="en-DE" dirty="0"/>
          </a:p>
        </p:txBody>
      </p:sp>
      <p:sp>
        <p:nvSpPr>
          <p:cNvPr id="3" name="Content Placeholder 2">
            <a:extLst>
              <a:ext uri="{FF2B5EF4-FFF2-40B4-BE49-F238E27FC236}">
                <a16:creationId xmlns:a16="http://schemas.microsoft.com/office/drawing/2014/main" id="{2FD09AC3-A590-4947-A7AE-CD7255D71D49}"/>
              </a:ext>
            </a:extLst>
          </p:cNvPr>
          <p:cNvSpPr>
            <a:spLocks noGrp="1"/>
          </p:cNvSpPr>
          <p:nvPr>
            <p:ph idx="1"/>
          </p:nvPr>
        </p:nvSpPr>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DE" dirty="0"/>
          </a:p>
        </p:txBody>
      </p:sp>
      <p:sp>
        <p:nvSpPr>
          <p:cNvPr id="4" name="Date Placeholder 3">
            <a:extLst>
              <a:ext uri="{FF2B5EF4-FFF2-40B4-BE49-F238E27FC236}">
                <a16:creationId xmlns:a16="http://schemas.microsoft.com/office/drawing/2014/main" id="{606AD15E-0B45-0143-8813-BA59412D22FA}"/>
              </a:ext>
            </a:extLst>
          </p:cNvPr>
          <p:cNvSpPr>
            <a:spLocks noGrp="1"/>
          </p:cNvSpPr>
          <p:nvPr>
            <p:ph type="dt" sz="half" idx="10"/>
          </p:nvPr>
        </p:nvSpPr>
        <p:spPr>
          <a:xfrm>
            <a:off x="202580" y="6323206"/>
            <a:ext cx="2743200" cy="365125"/>
          </a:xfrm>
          <a:prstGeom prst="rect">
            <a:avLst/>
          </a:prstGeo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
        <p:nvSpPr>
          <p:cNvPr id="5" name="Footer Placeholder 4">
            <a:extLst>
              <a:ext uri="{FF2B5EF4-FFF2-40B4-BE49-F238E27FC236}">
                <a16:creationId xmlns:a16="http://schemas.microsoft.com/office/drawing/2014/main" id="{B1726DBC-7785-1448-9E6A-DD5BA31E75F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A4568B-3BD9-8C43-87C1-AFC57EE5D752}"/>
              </a:ext>
            </a:extLst>
          </p:cNvPr>
          <p:cNvSpPr>
            <a:spLocks noGrp="1"/>
          </p:cNvSpPr>
          <p:nvPr>
            <p:ph type="sldNum" sz="quarter" idx="12"/>
          </p:nvPr>
        </p:nvSpPr>
        <p:spPr/>
        <p:txBody>
          <a:bodyPr/>
          <a:lstStyle/>
          <a:p>
            <a:fld id="{0D6A8F5A-A3F6-8E4E-A718-ACC37F3F513C}" type="slidenum">
              <a:rPr lang="en-DE" smtClean="0"/>
              <a:t>‹#›</a:t>
            </a:fld>
            <a:endParaRPr lang="en-DE"/>
          </a:p>
        </p:txBody>
      </p:sp>
    </p:spTree>
    <p:extLst>
      <p:ext uri="{BB962C8B-B14F-4D97-AF65-F5344CB8AC3E}">
        <p14:creationId xmlns:p14="http://schemas.microsoft.com/office/powerpoint/2010/main" val="1423933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8478-3596-2F45-B69D-B95470A1A773}"/>
              </a:ext>
            </a:extLst>
          </p:cNvPr>
          <p:cNvSpPr>
            <a:spLocks noGrp="1"/>
          </p:cNvSpPr>
          <p:nvPr>
            <p:ph type="title"/>
          </p:nvPr>
        </p:nvSpPr>
        <p:spPr>
          <a:xfrm>
            <a:off x="831850" y="1709738"/>
            <a:ext cx="10515600" cy="2852737"/>
          </a:xfrm>
        </p:spPr>
        <p:txBody>
          <a:bodyPr anchor="b"/>
          <a:lstStyle>
            <a:lvl1pPr>
              <a:defRPr sz="6000">
                <a:latin typeface="Courier New" panose="02070309020205020404" pitchFamily="49" charset="0"/>
                <a:cs typeface="Courier New" panose="02070309020205020404" pitchFamily="49" charset="0"/>
              </a:defRPr>
            </a:lvl1pPr>
          </a:lstStyle>
          <a:p>
            <a:r>
              <a:rPr lang="en-GB" dirty="0"/>
              <a:t>Click to edit Master title style</a:t>
            </a:r>
            <a:endParaRPr lang="en-DE" dirty="0"/>
          </a:p>
        </p:txBody>
      </p:sp>
      <p:sp>
        <p:nvSpPr>
          <p:cNvPr id="3" name="Text Placeholder 2">
            <a:extLst>
              <a:ext uri="{FF2B5EF4-FFF2-40B4-BE49-F238E27FC236}">
                <a16:creationId xmlns:a16="http://schemas.microsoft.com/office/drawing/2014/main" id="{5F78BFB6-3F08-B841-B88A-0A2BF35E89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Courier New" panose="02070309020205020404" pitchFamily="49" charset="0"/>
                <a:cs typeface="Courier New" panose="02070309020205020404" pitchFamily="49"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38F139DE-34CA-994E-A295-E287EF1AAE2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57FEB4E-2BE5-7944-9D29-5E73C6B0FC0B}"/>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8" name="Date Placeholder 3">
            <a:extLst>
              <a:ext uri="{FF2B5EF4-FFF2-40B4-BE49-F238E27FC236}">
                <a16:creationId xmlns:a16="http://schemas.microsoft.com/office/drawing/2014/main" id="{F09BDDA9-DC3F-4142-A5C6-B734C7ECA854}"/>
              </a:ext>
            </a:extLst>
          </p:cNvPr>
          <p:cNvSpPr>
            <a:spLocks noGrp="1"/>
          </p:cNvSpPr>
          <p:nvPr>
            <p:ph type="dt" sz="half" idx="10"/>
          </p:nvPr>
        </p:nvSpPr>
        <p:spPr>
          <a:xfrm>
            <a:off x="202580" y="6323206"/>
            <a:ext cx="2743200" cy="365125"/>
          </a:xfr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337236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5DED-262C-1644-8569-01B30B543AF5}"/>
              </a:ext>
            </a:extLst>
          </p:cNvPr>
          <p:cNvSpPr>
            <a:spLocks noGrp="1"/>
          </p:cNvSpPr>
          <p:nvPr>
            <p:ph type="title"/>
          </p:nvPr>
        </p:nvSpPr>
        <p:spPr/>
        <p:txBody>
          <a:bodyPr/>
          <a:lstStyle>
            <a:lvl1pPr>
              <a:defRPr>
                <a:latin typeface="Courier New" panose="02070309020205020404" pitchFamily="49" charset="0"/>
                <a:cs typeface="Courier New" panose="02070309020205020404" pitchFamily="49" charset="0"/>
              </a:defRPr>
            </a:lvl1pPr>
          </a:lstStyle>
          <a:p>
            <a:r>
              <a:rPr lang="en-GB" dirty="0"/>
              <a:t>Click to edit Master title style</a:t>
            </a:r>
            <a:endParaRPr lang="en-DE" dirty="0"/>
          </a:p>
        </p:txBody>
      </p:sp>
      <p:sp>
        <p:nvSpPr>
          <p:cNvPr id="3" name="Content Placeholder 2">
            <a:extLst>
              <a:ext uri="{FF2B5EF4-FFF2-40B4-BE49-F238E27FC236}">
                <a16:creationId xmlns:a16="http://schemas.microsoft.com/office/drawing/2014/main" id="{96C091E8-6ABF-0446-9E17-570328607631}"/>
              </a:ext>
            </a:extLst>
          </p:cNvPr>
          <p:cNvSpPr>
            <a:spLocks noGrp="1"/>
          </p:cNvSpPr>
          <p:nvPr>
            <p:ph sz="half" idx="1"/>
          </p:nvPr>
        </p:nvSpPr>
        <p:spPr>
          <a:xfrm>
            <a:off x="838200" y="1825625"/>
            <a:ext cx="5181600" cy="4351338"/>
          </a:xfrm>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825EF3F1-F81B-3248-B992-2460FBAF1195}"/>
              </a:ext>
            </a:extLst>
          </p:cNvPr>
          <p:cNvSpPr>
            <a:spLocks noGrp="1"/>
          </p:cNvSpPr>
          <p:nvPr>
            <p:ph sz="half" idx="2"/>
          </p:nvPr>
        </p:nvSpPr>
        <p:spPr>
          <a:xfrm>
            <a:off x="6172200" y="1825625"/>
            <a:ext cx="5181600" cy="4351338"/>
          </a:xfrm>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a:extLst>
              <a:ext uri="{FF2B5EF4-FFF2-40B4-BE49-F238E27FC236}">
                <a16:creationId xmlns:a16="http://schemas.microsoft.com/office/drawing/2014/main" id="{57E67725-58BC-E547-BDA2-5C125A1E1690}"/>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D33D084-78DD-874B-B09F-5B6F983931D4}"/>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9" name="Date Placeholder 3">
            <a:extLst>
              <a:ext uri="{FF2B5EF4-FFF2-40B4-BE49-F238E27FC236}">
                <a16:creationId xmlns:a16="http://schemas.microsoft.com/office/drawing/2014/main" id="{615AD6A0-ECF4-2045-A5FB-7FBF7CD1F28C}"/>
              </a:ext>
            </a:extLst>
          </p:cNvPr>
          <p:cNvSpPr>
            <a:spLocks noGrp="1"/>
          </p:cNvSpPr>
          <p:nvPr>
            <p:ph type="dt" sz="half" idx="10"/>
          </p:nvPr>
        </p:nvSpPr>
        <p:spPr>
          <a:xfrm>
            <a:off x="202580" y="6323206"/>
            <a:ext cx="2743200" cy="365125"/>
          </a:xfr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374710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C0E2-C297-7E46-A8C1-9BB48B820266}"/>
              </a:ext>
            </a:extLst>
          </p:cNvPr>
          <p:cNvSpPr>
            <a:spLocks noGrp="1"/>
          </p:cNvSpPr>
          <p:nvPr>
            <p:ph type="title"/>
          </p:nvPr>
        </p:nvSpPr>
        <p:spPr>
          <a:xfrm>
            <a:off x="839788" y="365125"/>
            <a:ext cx="10515600" cy="1325563"/>
          </a:xfrm>
        </p:spPr>
        <p:txBody>
          <a:bodyPr/>
          <a:lstStyle>
            <a:lvl1pPr>
              <a:defRPr>
                <a:latin typeface="Courier New" panose="02070309020205020404" pitchFamily="49" charset="0"/>
                <a:cs typeface="Courier New" panose="02070309020205020404" pitchFamily="49" charset="0"/>
              </a:defRPr>
            </a:lvl1pPr>
          </a:lstStyle>
          <a:p>
            <a:r>
              <a:rPr lang="en-GB" dirty="0"/>
              <a:t>Click to edit Master title style</a:t>
            </a:r>
            <a:endParaRPr lang="en-DE" dirty="0"/>
          </a:p>
        </p:txBody>
      </p:sp>
      <p:sp>
        <p:nvSpPr>
          <p:cNvPr id="3" name="Text Placeholder 2">
            <a:extLst>
              <a:ext uri="{FF2B5EF4-FFF2-40B4-BE49-F238E27FC236}">
                <a16:creationId xmlns:a16="http://schemas.microsoft.com/office/drawing/2014/main" id="{0A7E1220-1C14-E842-967C-0549E4340677}"/>
              </a:ext>
            </a:extLst>
          </p:cNvPr>
          <p:cNvSpPr>
            <a:spLocks noGrp="1"/>
          </p:cNvSpPr>
          <p:nvPr>
            <p:ph type="body" idx="1"/>
          </p:nvPr>
        </p:nvSpPr>
        <p:spPr>
          <a:xfrm>
            <a:off x="839788" y="1681163"/>
            <a:ext cx="5157787" cy="823912"/>
          </a:xfrm>
        </p:spPr>
        <p:txBody>
          <a:bodyPr anchor="b"/>
          <a:lstStyle>
            <a:lvl1pPr marL="0" indent="0">
              <a:buNone/>
              <a:defRPr sz="2400" b="1">
                <a:latin typeface="Courier New" panose="02070309020205020404" pitchFamily="49" charset="0"/>
                <a:cs typeface="Courier New" panose="02070309020205020404" pitchFamily="49"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7DB3173-DF4A-1941-BC4E-ED8380E0269C}"/>
              </a:ext>
            </a:extLst>
          </p:cNvPr>
          <p:cNvSpPr>
            <a:spLocks noGrp="1"/>
          </p:cNvSpPr>
          <p:nvPr>
            <p:ph sz="half" idx="2"/>
          </p:nvPr>
        </p:nvSpPr>
        <p:spPr>
          <a:xfrm>
            <a:off x="839788" y="2505075"/>
            <a:ext cx="5157787" cy="3684588"/>
          </a:xfrm>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8E7422C6-9488-7649-A85D-5F2BE215FAB3}"/>
              </a:ext>
            </a:extLst>
          </p:cNvPr>
          <p:cNvSpPr>
            <a:spLocks noGrp="1"/>
          </p:cNvSpPr>
          <p:nvPr>
            <p:ph type="body" sz="quarter" idx="3"/>
          </p:nvPr>
        </p:nvSpPr>
        <p:spPr>
          <a:xfrm>
            <a:off x="6172200" y="1681163"/>
            <a:ext cx="5183188" cy="823912"/>
          </a:xfrm>
        </p:spPr>
        <p:txBody>
          <a:bodyPr anchor="b"/>
          <a:lstStyle>
            <a:lvl1pPr marL="0" indent="0">
              <a:buNone/>
              <a:defRPr sz="2400" b="1">
                <a:latin typeface="Courier New" panose="02070309020205020404" pitchFamily="49" charset="0"/>
                <a:cs typeface="Courier New" panose="02070309020205020404" pitchFamily="49"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40B2C61-8B21-F04E-93CA-E88A5DD12329}"/>
              </a:ext>
            </a:extLst>
          </p:cNvPr>
          <p:cNvSpPr>
            <a:spLocks noGrp="1"/>
          </p:cNvSpPr>
          <p:nvPr>
            <p:ph sz="quarter" idx="4"/>
          </p:nvPr>
        </p:nvSpPr>
        <p:spPr>
          <a:xfrm>
            <a:off x="6172200" y="2505075"/>
            <a:ext cx="5183188" cy="3684588"/>
          </a:xfrm>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8" name="Footer Placeholder 7">
            <a:extLst>
              <a:ext uri="{FF2B5EF4-FFF2-40B4-BE49-F238E27FC236}">
                <a16:creationId xmlns:a16="http://schemas.microsoft.com/office/drawing/2014/main" id="{9D625D91-D002-9D4A-81B2-1A7AB0734673}"/>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838D62F7-5D4B-654D-84FE-BCC5B23184E6}"/>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11" name="Date Placeholder 3">
            <a:extLst>
              <a:ext uri="{FF2B5EF4-FFF2-40B4-BE49-F238E27FC236}">
                <a16:creationId xmlns:a16="http://schemas.microsoft.com/office/drawing/2014/main" id="{14018603-06AE-7846-826D-B7E74E222232}"/>
              </a:ext>
            </a:extLst>
          </p:cNvPr>
          <p:cNvSpPr>
            <a:spLocks noGrp="1"/>
          </p:cNvSpPr>
          <p:nvPr>
            <p:ph type="dt" sz="half" idx="10"/>
          </p:nvPr>
        </p:nvSpPr>
        <p:spPr>
          <a:xfrm>
            <a:off x="202580" y="6323206"/>
            <a:ext cx="2743200" cy="365125"/>
          </a:xfr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1506062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C2DE-8258-734C-A785-ADDAEF78989C}"/>
              </a:ext>
            </a:extLst>
          </p:cNvPr>
          <p:cNvSpPr>
            <a:spLocks noGrp="1"/>
          </p:cNvSpPr>
          <p:nvPr>
            <p:ph type="title"/>
          </p:nvPr>
        </p:nvSpPr>
        <p:spPr/>
        <p:txBody>
          <a:bodyPr/>
          <a:lstStyle>
            <a:lvl1pPr>
              <a:defRPr>
                <a:latin typeface="Courier New" panose="02070309020205020404" pitchFamily="49" charset="0"/>
                <a:cs typeface="Courier New" panose="02070309020205020404" pitchFamily="49" charset="0"/>
              </a:defRPr>
            </a:lvl1pPr>
          </a:lstStyle>
          <a:p>
            <a:r>
              <a:rPr lang="en-GB" dirty="0"/>
              <a:t>Click to edit Master title style</a:t>
            </a:r>
            <a:endParaRPr lang="en-DE" dirty="0"/>
          </a:p>
        </p:txBody>
      </p:sp>
      <p:sp>
        <p:nvSpPr>
          <p:cNvPr id="4" name="Footer Placeholder 3">
            <a:extLst>
              <a:ext uri="{FF2B5EF4-FFF2-40B4-BE49-F238E27FC236}">
                <a16:creationId xmlns:a16="http://schemas.microsoft.com/office/drawing/2014/main" id="{F15D1453-346C-3049-AE8E-A465B45E117B}"/>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9E9A6D88-1325-7B4C-9C92-E9E3A96DE9A2}"/>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6" name="Date Placeholder 3">
            <a:extLst>
              <a:ext uri="{FF2B5EF4-FFF2-40B4-BE49-F238E27FC236}">
                <a16:creationId xmlns:a16="http://schemas.microsoft.com/office/drawing/2014/main" id="{5AFD7F4F-C80E-4C4E-84C2-FFE37E9548CF}"/>
              </a:ext>
            </a:extLst>
          </p:cNvPr>
          <p:cNvSpPr>
            <a:spLocks noGrp="1"/>
          </p:cNvSpPr>
          <p:nvPr>
            <p:ph type="dt" sz="half" idx="10"/>
          </p:nvPr>
        </p:nvSpPr>
        <p:spPr>
          <a:xfrm>
            <a:off x="202580" y="6323206"/>
            <a:ext cx="2743200" cy="365125"/>
          </a:xfrm>
          <a:prstGeom prst="rect">
            <a:avLst/>
          </a:prstGeo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376286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33B4B73-EFCF-B445-945C-E46CE1B1F4AA}"/>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81C5DCF-0772-ED41-BF9C-1F70F2EDAD9C}"/>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5" name="Date Placeholder 3">
            <a:extLst>
              <a:ext uri="{FF2B5EF4-FFF2-40B4-BE49-F238E27FC236}">
                <a16:creationId xmlns:a16="http://schemas.microsoft.com/office/drawing/2014/main" id="{6A468F6E-60C2-624A-88FB-390BC1A8F2E6}"/>
              </a:ext>
            </a:extLst>
          </p:cNvPr>
          <p:cNvSpPr>
            <a:spLocks noGrp="1"/>
          </p:cNvSpPr>
          <p:nvPr>
            <p:ph type="dt" sz="half" idx="10"/>
          </p:nvPr>
        </p:nvSpPr>
        <p:spPr>
          <a:xfrm>
            <a:off x="202580" y="6323206"/>
            <a:ext cx="2743200" cy="365125"/>
          </a:xfrm>
          <a:prstGeom prst="rect">
            <a:avLst/>
          </a:prstGeo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59217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B9A1-433D-F246-827A-7C32BAFF20F6}"/>
              </a:ext>
            </a:extLst>
          </p:cNvPr>
          <p:cNvSpPr>
            <a:spLocks noGrp="1"/>
          </p:cNvSpPr>
          <p:nvPr>
            <p:ph type="title"/>
          </p:nvPr>
        </p:nvSpPr>
        <p:spPr>
          <a:xfrm>
            <a:off x="839788" y="457200"/>
            <a:ext cx="3932237" cy="1600200"/>
          </a:xfrm>
        </p:spPr>
        <p:txBody>
          <a:bodyPr anchor="b"/>
          <a:lstStyle>
            <a:lvl1pPr>
              <a:defRPr sz="3200">
                <a:latin typeface="Courier New" panose="02070309020205020404" pitchFamily="49" charset="0"/>
                <a:cs typeface="Courier New" panose="02070309020205020404" pitchFamily="49" charset="0"/>
              </a:defRPr>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B0CBC8CE-325C-2A49-ABE4-772C5787B9FE}"/>
              </a:ext>
            </a:extLst>
          </p:cNvPr>
          <p:cNvSpPr>
            <a:spLocks noGrp="1"/>
          </p:cNvSpPr>
          <p:nvPr>
            <p:ph idx="1"/>
          </p:nvPr>
        </p:nvSpPr>
        <p:spPr>
          <a:xfrm>
            <a:off x="5183188" y="987425"/>
            <a:ext cx="6172200" cy="4873625"/>
          </a:xfrm>
        </p:spPr>
        <p:txBody>
          <a:bodyPr/>
          <a:lstStyle>
            <a:lvl1pPr>
              <a:defRPr sz="3200">
                <a:latin typeface="Courier New" panose="02070309020205020404" pitchFamily="49" charset="0"/>
                <a:cs typeface="Courier New" panose="02070309020205020404" pitchFamily="49" charset="0"/>
              </a:defRPr>
            </a:lvl1pPr>
            <a:lvl2pPr>
              <a:defRPr sz="2800">
                <a:latin typeface="Courier New" panose="02070309020205020404" pitchFamily="49" charset="0"/>
                <a:cs typeface="Courier New" panose="02070309020205020404" pitchFamily="49" charset="0"/>
              </a:defRPr>
            </a:lvl2pPr>
            <a:lvl3pPr>
              <a:defRPr sz="2400">
                <a:latin typeface="Courier New" panose="02070309020205020404" pitchFamily="49" charset="0"/>
                <a:cs typeface="Courier New" panose="02070309020205020404" pitchFamily="49" charset="0"/>
              </a:defRPr>
            </a:lvl3pPr>
            <a:lvl4pPr>
              <a:defRPr sz="2000">
                <a:latin typeface="Courier New" panose="02070309020205020404" pitchFamily="49" charset="0"/>
                <a:cs typeface="Courier New" panose="02070309020205020404" pitchFamily="49" charset="0"/>
              </a:defRPr>
            </a:lvl4pPr>
            <a:lvl5pPr>
              <a:defRPr sz="2000">
                <a:latin typeface="Courier New" panose="02070309020205020404" pitchFamily="49" charset="0"/>
                <a:cs typeface="Courier New" panose="02070309020205020404" pitchFamily="49"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2F852566-AFFE-8745-A70B-A3A0B51C3E5B}"/>
              </a:ext>
            </a:extLst>
          </p:cNvPr>
          <p:cNvSpPr>
            <a:spLocks noGrp="1"/>
          </p:cNvSpPr>
          <p:nvPr>
            <p:ph type="body" sz="half" idx="2"/>
          </p:nvPr>
        </p:nvSpPr>
        <p:spPr>
          <a:xfrm>
            <a:off x="839788" y="2057400"/>
            <a:ext cx="3932237" cy="3811588"/>
          </a:xfrm>
        </p:spPr>
        <p:txBody>
          <a:bodyPr/>
          <a:lstStyle>
            <a:lvl1pPr marL="0" indent="0">
              <a:buNone/>
              <a:defRPr sz="16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B99A2F01-56F7-944A-81BE-6BBA870E374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4227740-6ACA-D142-ABEF-8E186B3C72B2}"/>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9" name="Date Placeholder 3">
            <a:extLst>
              <a:ext uri="{FF2B5EF4-FFF2-40B4-BE49-F238E27FC236}">
                <a16:creationId xmlns:a16="http://schemas.microsoft.com/office/drawing/2014/main" id="{265EE763-0678-0A45-8B61-9A7C6EBF31B7}"/>
              </a:ext>
            </a:extLst>
          </p:cNvPr>
          <p:cNvSpPr>
            <a:spLocks noGrp="1"/>
          </p:cNvSpPr>
          <p:nvPr>
            <p:ph type="dt" sz="half" idx="10"/>
          </p:nvPr>
        </p:nvSpPr>
        <p:spPr>
          <a:xfrm>
            <a:off x="202580" y="6323206"/>
            <a:ext cx="2743200" cy="365125"/>
          </a:xfr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2904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3C9D-B63C-8246-918F-3418C2A4275C}"/>
              </a:ext>
            </a:extLst>
          </p:cNvPr>
          <p:cNvSpPr>
            <a:spLocks noGrp="1"/>
          </p:cNvSpPr>
          <p:nvPr>
            <p:ph type="title"/>
          </p:nvPr>
        </p:nvSpPr>
        <p:spPr>
          <a:xfrm>
            <a:off x="839788" y="457200"/>
            <a:ext cx="3932237" cy="1600200"/>
          </a:xfrm>
        </p:spPr>
        <p:txBody>
          <a:bodyPr anchor="b"/>
          <a:lstStyle>
            <a:lvl1pPr>
              <a:defRPr sz="3200">
                <a:latin typeface="Courier New" panose="02070309020205020404" pitchFamily="49" charset="0"/>
                <a:cs typeface="Courier New" panose="02070309020205020404" pitchFamily="49" charset="0"/>
              </a:defRPr>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6D4F9270-62C3-E946-91B1-04F8A26AD934}"/>
              </a:ext>
            </a:extLst>
          </p:cNvPr>
          <p:cNvSpPr>
            <a:spLocks noGrp="1"/>
          </p:cNvSpPr>
          <p:nvPr>
            <p:ph type="pic" idx="1"/>
          </p:nvPr>
        </p:nvSpPr>
        <p:spPr>
          <a:xfrm>
            <a:off x="5183188" y="987425"/>
            <a:ext cx="6172200" cy="4873625"/>
          </a:xfrm>
        </p:spPr>
        <p:txBody>
          <a:bodyPr/>
          <a:lstStyle>
            <a:lvl1pPr marL="0" indent="0">
              <a:buNone/>
              <a:defRPr sz="3200">
                <a:latin typeface="Courier New" panose="02070309020205020404" pitchFamily="49" charset="0"/>
                <a:cs typeface="Courier New" panose="02070309020205020404" pitchFamily="49"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68319260-11DF-0A43-9DE7-CA90214CFBC7}"/>
              </a:ext>
            </a:extLst>
          </p:cNvPr>
          <p:cNvSpPr>
            <a:spLocks noGrp="1"/>
          </p:cNvSpPr>
          <p:nvPr>
            <p:ph type="body" sz="half" idx="2"/>
          </p:nvPr>
        </p:nvSpPr>
        <p:spPr>
          <a:xfrm>
            <a:off x="839788" y="2057400"/>
            <a:ext cx="3932237" cy="3811588"/>
          </a:xfrm>
        </p:spPr>
        <p:txBody>
          <a:bodyPr/>
          <a:lstStyle>
            <a:lvl1pPr marL="0" indent="0">
              <a:buNone/>
              <a:defRPr sz="16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8BA47567-BE5E-7047-951A-04FC04CCAC7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94666C1-22AB-834C-BD9A-E67784B6CBF4}"/>
              </a:ext>
            </a:extLst>
          </p:cNvPr>
          <p:cNvSpPr>
            <a:spLocks noGrp="1"/>
          </p:cNvSpPr>
          <p:nvPr>
            <p:ph type="sldNum" sz="quarter" idx="12"/>
          </p:nvPr>
        </p:nvSpPr>
        <p:spPr/>
        <p:txBody>
          <a:bodyPr/>
          <a:lstStyle/>
          <a:p>
            <a:fld id="{0D6A8F5A-A3F6-8E4E-A718-ACC37F3F513C}" type="slidenum">
              <a:rPr lang="en-DE" smtClean="0"/>
              <a:t>‹#›</a:t>
            </a:fld>
            <a:endParaRPr lang="en-DE"/>
          </a:p>
        </p:txBody>
      </p:sp>
      <p:sp>
        <p:nvSpPr>
          <p:cNvPr id="9" name="Date Placeholder 3">
            <a:extLst>
              <a:ext uri="{FF2B5EF4-FFF2-40B4-BE49-F238E27FC236}">
                <a16:creationId xmlns:a16="http://schemas.microsoft.com/office/drawing/2014/main" id="{C72EE5A2-A9DD-3242-9968-96A6E9B50459}"/>
              </a:ext>
            </a:extLst>
          </p:cNvPr>
          <p:cNvSpPr>
            <a:spLocks noGrp="1"/>
          </p:cNvSpPr>
          <p:nvPr>
            <p:ph type="dt" sz="half" idx="10"/>
          </p:nvPr>
        </p:nvSpPr>
        <p:spPr>
          <a:xfrm>
            <a:off x="202580" y="6323206"/>
            <a:ext cx="2743200" cy="365125"/>
          </a:xfr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418689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BAEF70-0186-444C-89EA-AC12F0336A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3BA8F9A0-E60C-6947-814D-E2AC01F458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DE" dirty="0"/>
          </a:p>
        </p:txBody>
      </p:sp>
      <p:sp>
        <p:nvSpPr>
          <p:cNvPr id="5" name="Footer Placeholder 4">
            <a:extLst>
              <a:ext uri="{FF2B5EF4-FFF2-40B4-BE49-F238E27FC236}">
                <a16:creationId xmlns:a16="http://schemas.microsoft.com/office/drawing/2014/main" id="{261A60AD-DE23-EE4A-B07A-50A6AF4BB8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50EA54DB-3D87-2D46-BECC-952A1156E2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A8F5A-A3F6-8E4E-A718-ACC37F3F513C}" type="slidenum">
              <a:rPr lang="en-DE" smtClean="0"/>
              <a:t>‹#›</a:t>
            </a:fld>
            <a:endParaRPr lang="en-DE"/>
          </a:p>
        </p:txBody>
      </p:sp>
      <p:sp>
        <p:nvSpPr>
          <p:cNvPr id="7" name="Date Placeholder 3">
            <a:extLst>
              <a:ext uri="{FF2B5EF4-FFF2-40B4-BE49-F238E27FC236}">
                <a16:creationId xmlns:a16="http://schemas.microsoft.com/office/drawing/2014/main" id="{8CD923EB-FB3E-2E4F-8106-5099238FF042}"/>
              </a:ext>
            </a:extLst>
          </p:cNvPr>
          <p:cNvSpPr>
            <a:spLocks noGrp="1"/>
          </p:cNvSpPr>
          <p:nvPr>
            <p:ph type="dt" sz="half" idx="2"/>
          </p:nvPr>
        </p:nvSpPr>
        <p:spPr>
          <a:xfrm>
            <a:off x="202580" y="6323206"/>
            <a:ext cx="2743200" cy="365125"/>
          </a:xfrm>
          <a:prstGeom prst="rect">
            <a:avLst/>
          </a:prstGeom>
        </p:spPr>
        <p:txBody>
          <a:bodyPr/>
          <a:lstStyle>
            <a:lvl1pPr>
              <a:defRPr>
                <a:solidFill>
                  <a:schemeClr val="tx1">
                    <a:tint val="75000"/>
                    <a:alpha val="43000"/>
                  </a:schemeClr>
                </a:solidFill>
                <a:latin typeface="Courier New" panose="02070309020205020404" pitchFamily="49" charset="0"/>
                <a:cs typeface="Courier New" panose="02070309020205020404" pitchFamily="49" charset="0"/>
              </a:defRPr>
            </a:lvl1pPr>
          </a:lstStyle>
          <a:p>
            <a:r>
              <a:rPr lang="de-DE"/>
              <a:t>@borzenko_lena</a:t>
            </a:r>
            <a:endParaRPr lang="en-DE" dirty="0"/>
          </a:p>
        </p:txBody>
      </p:sp>
    </p:spTree>
    <p:extLst>
      <p:ext uri="{BB962C8B-B14F-4D97-AF65-F5344CB8AC3E}">
        <p14:creationId xmlns:p14="http://schemas.microsoft.com/office/powerpoint/2010/main" val="270129765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386A-722E-2B4B-871D-0C2802760D1F}"/>
              </a:ext>
            </a:extLst>
          </p:cNvPr>
          <p:cNvSpPr>
            <a:spLocks noGrp="1"/>
          </p:cNvSpPr>
          <p:nvPr>
            <p:ph type="ctrTitle"/>
          </p:nvPr>
        </p:nvSpPr>
        <p:spPr>
          <a:xfrm>
            <a:off x="1242671" y="2528989"/>
            <a:ext cx="9706657" cy="900011"/>
          </a:xfrm>
        </p:spPr>
        <p:txBody>
          <a:bodyPr>
            <a:normAutofit/>
          </a:bodyPr>
          <a:lstStyle/>
          <a:p>
            <a:r>
              <a:rPr lang="en-GB" sz="5400" dirty="0"/>
              <a:t>TDD misconceptions </a:t>
            </a:r>
            <a:endParaRPr lang="en-DE" sz="5400" dirty="0"/>
          </a:p>
        </p:txBody>
      </p:sp>
      <p:sp>
        <p:nvSpPr>
          <p:cNvPr id="4" name="Rectangle 3">
            <a:extLst>
              <a:ext uri="{FF2B5EF4-FFF2-40B4-BE49-F238E27FC236}">
                <a16:creationId xmlns:a16="http://schemas.microsoft.com/office/drawing/2014/main" id="{8790A556-EA96-EB45-BF48-ED5566F4D168}"/>
              </a:ext>
            </a:extLst>
          </p:cNvPr>
          <p:cNvSpPr/>
          <p:nvPr/>
        </p:nvSpPr>
        <p:spPr>
          <a:xfrm>
            <a:off x="1524000" y="5024810"/>
            <a:ext cx="2765501" cy="461665"/>
          </a:xfrm>
          <a:prstGeom prst="rect">
            <a:avLst/>
          </a:prstGeom>
        </p:spPr>
        <p:txBody>
          <a:bodyPr wrap="none">
            <a:spAutoFit/>
          </a:bodyPr>
          <a:lstStyle/>
          <a:p>
            <a:pPr algn="ctr"/>
            <a:r>
              <a:rPr lang="en-GB" sz="2400" dirty="0">
                <a:solidFill>
                  <a:srgbClr val="FFFFFF"/>
                </a:solidFill>
                <a:effectLst/>
                <a:latin typeface="Courier New" panose="02070309020205020404" pitchFamily="49" charset="0"/>
              </a:rPr>
              <a:t>Olena </a:t>
            </a:r>
            <a:r>
              <a:rPr lang="en-GB" sz="2400" dirty="0" err="1">
                <a:solidFill>
                  <a:srgbClr val="FFFFFF"/>
                </a:solidFill>
                <a:effectLst/>
                <a:latin typeface="Courier New" panose="02070309020205020404" pitchFamily="49" charset="0"/>
              </a:rPr>
              <a:t>Borzenko</a:t>
            </a:r>
            <a:endParaRPr lang="en-GB" sz="2400" dirty="0">
              <a:solidFill>
                <a:srgbClr val="FFFFFF"/>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F67041F8-F3D2-8045-B075-50F17407143E}"/>
              </a:ext>
            </a:extLst>
          </p:cNvPr>
          <p:cNvSpPr/>
          <p:nvPr/>
        </p:nvSpPr>
        <p:spPr>
          <a:xfrm>
            <a:off x="1523999" y="5486475"/>
            <a:ext cx="2765501" cy="461665"/>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borzenko_lena</a:t>
            </a:r>
            <a:endParaRPr lang="en-US" sz="2400" dirty="0">
              <a:latin typeface="Courier New" panose="02070309020205020404" pitchFamily="49" charset="0"/>
              <a:cs typeface="Courier New" panose="02070309020205020404" pitchFamily="49" charset="0"/>
            </a:endParaRPr>
          </a:p>
        </p:txBody>
      </p:sp>
      <p:pic>
        <p:nvPicPr>
          <p:cNvPr id="1028" name="Picture 4" descr="Teil der Adecco Group">
            <a:extLst>
              <a:ext uri="{FF2B5EF4-FFF2-40B4-BE49-F238E27FC236}">
                <a16:creationId xmlns:a16="http://schemas.microsoft.com/office/drawing/2014/main" id="{19690FB7-A395-4775-BCC2-7C22E544C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831" y="4326954"/>
            <a:ext cx="317182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515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5CE2-F4B2-4164-8C76-0D96DF80671E}"/>
              </a:ext>
            </a:extLst>
          </p:cNvPr>
          <p:cNvSpPr>
            <a:spLocks noGrp="1"/>
          </p:cNvSpPr>
          <p:nvPr>
            <p:ph type="title"/>
          </p:nvPr>
        </p:nvSpPr>
        <p:spPr/>
        <p:txBody>
          <a:bodyPr/>
          <a:lstStyle/>
          <a:p>
            <a:r>
              <a:rPr lang="en-US" dirty="0"/>
              <a:t>Did it work?</a:t>
            </a:r>
          </a:p>
        </p:txBody>
      </p:sp>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2210445"/>
            <a:ext cx="10515600" cy="783351"/>
          </a:xfrm>
        </p:spPr>
        <p:txBody>
          <a:bodyPr/>
          <a:lstStyle/>
          <a:p>
            <a:r>
              <a:rPr lang="en-US" dirty="0"/>
              <a:t>Code coverage was very inconsistent</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
        <p:nvSpPr>
          <p:cNvPr id="5" name="Content Placeholder 2">
            <a:extLst>
              <a:ext uri="{FF2B5EF4-FFF2-40B4-BE49-F238E27FC236}">
                <a16:creationId xmlns:a16="http://schemas.microsoft.com/office/drawing/2014/main" id="{E6E05578-F256-4DC9-91C2-DD64C6B54269}"/>
              </a:ext>
            </a:extLst>
          </p:cNvPr>
          <p:cNvSpPr txBox="1">
            <a:spLocks/>
          </p:cNvSpPr>
          <p:nvPr/>
        </p:nvSpPr>
        <p:spPr>
          <a:xfrm>
            <a:off x="838200" y="3378616"/>
            <a:ext cx="10515600" cy="7833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Usually, tests were written to ensure code quality</a:t>
            </a:r>
          </a:p>
        </p:txBody>
      </p:sp>
      <p:sp>
        <p:nvSpPr>
          <p:cNvPr id="6" name="Content Placeholder 2">
            <a:extLst>
              <a:ext uri="{FF2B5EF4-FFF2-40B4-BE49-F238E27FC236}">
                <a16:creationId xmlns:a16="http://schemas.microsoft.com/office/drawing/2014/main" id="{193F7F59-3937-48B8-AFCD-FE134378AFB8}"/>
              </a:ext>
            </a:extLst>
          </p:cNvPr>
          <p:cNvSpPr txBox="1">
            <a:spLocks/>
          </p:cNvSpPr>
          <p:nvPr/>
        </p:nvSpPr>
        <p:spPr>
          <a:xfrm>
            <a:off x="838200" y="4546787"/>
            <a:ext cx="10515600" cy="783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1E0ED9D4-B6EC-4F38-8CC9-93D3F5ABDDD9}"/>
              </a:ext>
            </a:extLst>
          </p:cNvPr>
          <p:cNvSpPr txBox="1">
            <a:spLocks/>
          </p:cNvSpPr>
          <p:nvPr/>
        </p:nvSpPr>
        <p:spPr>
          <a:xfrm>
            <a:off x="838200" y="4546786"/>
            <a:ext cx="10515600" cy="7833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Still, no guarantee that business logic won't get broken with new changes</a:t>
            </a:r>
          </a:p>
        </p:txBody>
      </p:sp>
    </p:spTree>
    <p:extLst>
      <p:ext uri="{BB962C8B-B14F-4D97-AF65-F5344CB8AC3E}">
        <p14:creationId xmlns:p14="http://schemas.microsoft.com/office/powerpoint/2010/main" val="2423396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nodePh="1">
                                  <p:stCondLst>
                                    <p:cond delay="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73E10480-0CAE-418A-8CD6-C76A91514B4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5400" kern="1200" dirty="0">
                <a:solidFill>
                  <a:schemeClr val="tx1"/>
                </a:solidFill>
              </a:rPr>
              <a:t>“100% code coverage”</a:t>
            </a: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Date Placeholder 3">
            <a:extLst>
              <a:ext uri="{FF2B5EF4-FFF2-40B4-BE49-F238E27FC236}">
                <a16:creationId xmlns:a16="http://schemas.microsoft.com/office/drawing/2014/main" id="{89A2F00D-96B2-45A9-822F-3C56A138E8C7}"/>
              </a:ext>
            </a:extLst>
          </p:cNvPr>
          <p:cNvSpPr>
            <a:spLocks noGrp="1"/>
          </p:cNvSpPr>
          <p:nvPr>
            <p:ph type="dt" sz="half" idx="10"/>
          </p:nvPr>
        </p:nvSpPr>
        <p:spPr>
          <a:xfrm>
            <a:off x="202580" y="6323206"/>
            <a:ext cx="2743200" cy="365125"/>
          </a:xfrm>
        </p:spPr>
        <p:txBody>
          <a:bodyPr/>
          <a:lstStyle/>
          <a:p>
            <a:r>
              <a:rPr lang="de-DE"/>
              <a:t>@borzenko_lena</a:t>
            </a:r>
            <a:endParaRPr lang="en-DE" dirty="0"/>
          </a:p>
        </p:txBody>
      </p:sp>
    </p:spTree>
    <p:extLst>
      <p:ext uri="{BB962C8B-B14F-4D97-AF65-F5344CB8AC3E}">
        <p14:creationId xmlns:p14="http://schemas.microsoft.com/office/powerpoint/2010/main" val="734616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144EF7-9A7B-4BC1-8EC1-85D39C0C67B3}"/>
              </a:ext>
            </a:extLst>
          </p:cNvPr>
          <p:cNvSpPr>
            <a:spLocks noGrp="1"/>
          </p:cNvSpPr>
          <p:nvPr>
            <p:ph type="dt" sz="half" idx="10"/>
          </p:nvPr>
        </p:nvSpPr>
        <p:spPr/>
        <p:txBody>
          <a:bodyPr/>
          <a:lstStyle/>
          <a:p>
            <a:r>
              <a:rPr lang="de-DE"/>
              <a:t>@borzenko_lena</a:t>
            </a:r>
            <a:endParaRPr lang="en-DE" dirty="0"/>
          </a:p>
        </p:txBody>
      </p:sp>
      <p:pic>
        <p:nvPicPr>
          <p:cNvPr id="3078" name="Picture 6" descr="EXPECTITRUELTOLEQUALITRUE IS THIS TESTDRIVEN DEVELOPMENT | Anaconda Meme on  awwmemes.com">
            <a:extLst>
              <a:ext uri="{FF2B5EF4-FFF2-40B4-BE49-F238E27FC236}">
                <a16:creationId xmlns:a16="http://schemas.microsoft.com/office/drawing/2014/main" id="{AF2CF1DE-8E9F-44F5-93E2-FD0C799A2B8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52557" y="597767"/>
            <a:ext cx="5486885" cy="566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421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5CE2-F4B2-4164-8C76-0D96DF80671E}"/>
              </a:ext>
            </a:extLst>
          </p:cNvPr>
          <p:cNvSpPr>
            <a:spLocks noGrp="1"/>
          </p:cNvSpPr>
          <p:nvPr>
            <p:ph type="title"/>
          </p:nvPr>
        </p:nvSpPr>
        <p:spPr/>
        <p:txBody>
          <a:bodyPr/>
          <a:lstStyle/>
          <a:p>
            <a:r>
              <a:rPr lang="en-US" dirty="0"/>
              <a:t>Something went wrong… again…</a:t>
            </a:r>
          </a:p>
        </p:txBody>
      </p:sp>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2210445"/>
            <a:ext cx="10515600" cy="783351"/>
          </a:xfrm>
        </p:spPr>
        <p:txBody>
          <a:bodyPr/>
          <a:lstStyle/>
          <a:p>
            <a:r>
              <a:rPr lang="en-US" dirty="0"/>
              <a:t>Critical defects were still there</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
        <p:nvSpPr>
          <p:cNvPr id="5" name="Content Placeholder 2">
            <a:extLst>
              <a:ext uri="{FF2B5EF4-FFF2-40B4-BE49-F238E27FC236}">
                <a16:creationId xmlns:a16="http://schemas.microsoft.com/office/drawing/2014/main" id="{E6E05578-F256-4DC9-91C2-DD64C6B54269}"/>
              </a:ext>
            </a:extLst>
          </p:cNvPr>
          <p:cNvSpPr txBox="1">
            <a:spLocks/>
          </p:cNvSpPr>
          <p:nvPr/>
        </p:nvSpPr>
        <p:spPr>
          <a:xfrm>
            <a:off x="838200" y="3378616"/>
            <a:ext cx="10515600" cy="783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Tests were about code quality</a:t>
            </a:r>
          </a:p>
        </p:txBody>
      </p:sp>
      <p:sp>
        <p:nvSpPr>
          <p:cNvPr id="6" name="Content Placeholder 2">
            <a:extLst>
              <a:ext uri="{FF2B5EF4-FFF2-40B4-BE49-F238E27FC236}">
                <a16:creationId xmlns:a16="http://schemas.microsoft.com/office/drawing/2014/main" id="{193F7F59-3937-48B8-AFCD-FE134378AFB8}"/>
              </a:ext>
            </a:extLst>
          </p:cNvPr>
          <p:cNvSpPr txBox="1">
            <a:spLocks/>
          </p:cNvSpPr>
          <p:nvPr/>
        </p:nvSpPr>
        <p:spPr>
          <a:xfrm>
            <a:off x="838200" y="4546787"/>
            <a:ext cx="10515600" cy="783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1E0ED9D4-B6EC-4F38-8CC9-93D3F5ABDDD9}"/>
              </a:ext>
            </a:extLst>
          </p:cNvPr>
          <p:cNvSpPr txBox="1">
            <a:spLocks/>
          </p:cNvSpPr>
          <p:nvPr/>
        </p:nvSpPr>
        <p:spPr>
          <a:xfrm>
            <a:off x="838200" y="4546786"/>
            <a:ext cx="10515600" cy="7833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Development time significantly increased as a result of over-complications</a:t>
            </a:r>
          </a:p>
        </p:txBody>
      </p:sp>
    </p:spTree>
    <p:extLst>
      <p:ext uri="{BB962C8B-B14F-4D97-AF65-F5344CB8AC3E}">
        <p14:creationId xmlns:p14="http://schemas.microsoft.com/office/powerpoint/2010/main" val="422343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nodePh="1">
                                  <p:stCondLst>
                                    <p:cond delay="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1E5B-431F-4F6D-92F6-378D9DB9E7F0}"/>
              </a:ext>
            </a:extLst>
          </p:cNvPr>
          <p:cNvSpPr>
            <a:spLocks noGrp="1"/>
          </p:cNvSpPr>
          <p:nvPr>
            <p:ph type="title"/>
          </p:nvPr>
        </p:nvSpPr>
        <p:spPr>
          <a:xfrm>
            <a:off x="838200" y="2766218"/>
            <a:ext cx="10515600" cy="1325563"/>
          </a:xfrm>
        </p:spPr>
        <p:txBody>
          <a:bodyPr/>
          <a:lstStyle/>
          <a:p>
            <a:pPr algn="ctr"/>
            <a:r>
              <a:rPr lang="en-US" dirty="0"/>
              <a:t>Same company… but another project and another approach…</a:t>
            </a:r>
          </a:p>
        </p:txBody>
      </p:sp>
      <p:sp>
        <p:nvSpPr>
          <p:cNvPr id="4" name="Date Placeholder 3">
            <a:extLst>
              <a:ext uri="{FF2B5EF4-FFF2-40B4-BE49-F238E27FC236}">
                <a16:creationId xmlns:a16="http://schemas.microsoft.com/office/drawing/2014/main" id="{37D62FBF-BEF7-4E36-B3A4-9A075FD5FE9D}"/>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22581034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58D7-E3BE-4AC5-81F1-F6BB4A8B9D91}"/>
              </a:ext>
            </a:extLst>
          </p:cNvPr>
          <p:cNvSpPr>
            <a:spLocks noGrp="1"/>
          </p:cNvSpPr>
          <p:nvPr>
            <p:ph type="title"/>
          </p:nvPr>
        </p:nvSpPr>
        <p:spPr>
          <a:xfrm>
            <a:off x="838200" y="2766218"/>
            <a:ext cx="10515600" cy="1325563"/>
          </a:xfrm>
        </p:spPr>
        <p:txBody>
          <a:bodyPr/>
          <a:lstStyle/>
          <a:p>
            <a:pPr algn="ctr"/>
            <a:r>
              <a:rPr lang="en-US" dirty="0"/>
              <a:t>We were testing behavior…</a:t>
            </a:r>
          </a:p>
        </p:txBody>
      </p:sp>
      <p:sp>
        <p:nvSpPr>
          <p:cNvPr id="4" name="Date Placeholder 3">
            <a:extLst>
              <a:ext uri="{FF2B5EF4-FFF2-40B4-BE49-F238E27FC236}">
                <a16:creationId xmlns:a16="http://schemas.microsoft.com/office/drawing/2014/main" id="{B8B675E8-AB11-4A11-A6D8-B2B377E3B4EE}"/>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1121360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5CE2-F4B2-4164-8C76-0D96DF80671E}"/>
              </a:ext>
            </a:extLst>
          </p:cNvPr>
          <p:cNvSpPr>
            <a:spLocks noGrp="1"/>
          </p:cNvSpPr>
          <p:nvPr>
            <p:ph type="title"/>
          </p:nvPr>
        </p:nvSpPr>
        <p:spPr/>
        <p:txBody>
          <a:bodyPr/>
          <a:lstStyle/>
          <a:p>
            <a:r>
              <a:rPr lang="en-US" dirty="0"/>
              <a:t>What was the difference?</a:t>
            </a:r>
          </a:p>
        </p:txBody>
      </p:sp>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2210445"/>
            <a:ext cx="10515600" cy="783351"/>
          </a:xfrm>
        </p:spPr>
        <p:txBody>
          <a:bodyPr>
            <a:normAutofit/>
          </a:bodyPr>
          <a:lstStyle/>
          <a:p>
            <a:r>
              <a:rPr lang="en-US" dirty="0"/>
              <a:t>First; test that fails</a:t>
            </a:r>
          </a:p>
          <a:p>
            <a:endParaRPr lang="en-US" dirty="0"/>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
        <p:nvSpPr>
          <p:cNvPr id="6" name="Content Placeholder 2">
            <a:extLst>
              <a:ext uri="{FF2B5EF4-FFF2-40B4-BE49-F238E27FC236}">
                <a16:creationId xmlns:a16="http://schemas.microsoft.com/office/drawing/2014/main" id="{193F7F59-3937-48B8-AFCD-FE134378AFB8}"/>
              </a:ext>
            </a:extLst>
          </p:cNvPr>
          <p:cNvSpPr txBox="1">
            <a:spLocks/>
          </p:cNvSpPr>
          <p:nvPr/>
        </p:nvSpPr>
        <p:spPr>
          <a:xfrm>
            <a:off x="838200" y="4546787"/>
            <a:ext cx="10515600" cy="783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1E0ED9D4-B6EC-4F38-8CC9-93D3F5ABDDD9}"/>
              </a:ext>
            </a:extLst>
          </p:cNvPr>
          <p:cNvSpPr txBox="1">
            <a:spLocks/>
          </p:cNvSpPr>
          <p:nvPr/>
        </p:nvSpPr>
        <p:spPr>
          <a:xfrm>
            <a:off x="838200" y="4533073"/>
            <a:ext cx="10515600" cy="7833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minimum number of tests that is needed to cover all the use cases</a:t>
            </a:r>
          </a:p>
        </p:txBody>
      </p:sp>
      <p:sp>
        <p:nvSpPr>
          <p:cNvPr id="8" name="Content Placeholder 2">
            <a:extLst>
              <a:ext uri="{FF2B5EF4-FFF2-40B4-BE49-F238E27FC236}">
                <a16:creationId xmlns:a16="http://schemas.microsoft.com/office/drawing/2014/main" id="{DBD427E0-B3E7-4C23-9EDB-13D760DCA01D}"/>
              </a:ext>
            </a:extLst>
          </p:cNvPr>
          <p:cNvSpPr txBox="1">
            <a:spLocks/>
          </p:cNvSpPr>
          <p:nvPr/>
        </p:nvSpPr>
        <p:spPr>
          <a:xfrm>
            <a:off x="838200" y="3371759"/>
            <a:ext cx="10515600" cy="7833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Only useful code which is needed to pass that test</a:t>
            </a:r>
          </a:p>
          <a:p>
            <a:endParaRPr lang="en-US" dirty="0"/>
          </a:p>
        </p:txBody>
      </p:sp>
    </p:spTree>
    <p:extLst>
      <p:ext uri="{BB962C8B-B14F-4D97-AF65-F5344CB8AC3E}">
        <p14:creationId xmlns:p14="http://schemas.microsoft.com/office/powerpoint/2010/main" val="1856739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FFBDF5-D412-4AD6-8514-52019EAA8678}"/>
              </a:ext>
            </a:extLst>
          </p:cNvPr>
          <p:cNvSpPr>
            <a:spLocks noGrp="1"/>
          </p:cNvSpPr>
          <p:nvPr>
            <p:ph type="dt" sz="half" idx="10"/>
          </p:nvPr>
        </p:nvSpPr>
        <p:spPr/>
        <p:txBody>
          <a:bodyPr/>
          <a:lstStyle/>
          <a:p>
            <a:r>
              <a:rPr lang="de-DE"/>
              <a:t>@borzenko_lena</a:t>
            </a:r>
            <a:endParaRPr lang="en-DE" dirty="0"/>
          </a:p>
        </p:txBody>
      </p:sp>
      <p:pic>
        <p:nvPicPr>
          <p:cNvPr id="1026" name="Picture 2">
            <a:extLst>
              <a:ext uri="{FF2B5EF4-FFF2-40B4-BE49-F238E27FC236}">
                <a16:creationId xmlns:a16="http://schemas.microsoft.com/office/drawing/2014/main" id="{7EE46927-D5AB-4A3B-A010-7BD5EEE2B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247" y="497372"/>
            <a:ext cx="5945505" cy="586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704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28C3-1578-405C-ABAC-71A22379846D}"/>
              </a:ext>
            </a:extLst>
          </p:cNvPr>
          <p:cNvSpPr>
            <a:spLocks noGrp="1"/>
          </p:cNvSpPr>
          <p:nvPr>
            <p:ph type="title"/>
          </p:nvPr>
        </p:nvSpPr>
        <p:spPr>
          <a:xfrm>
            <a:off x="838200" y="1987117"/>
            <a:ext cx="10515600" cy="2883766"/>
          </a:xfrm>
        </p:spPr>
        <p:txBody>
          <a:bodyPr>
            <a:normAutofit/>
          </a:bodyPr>
          <a:lstStyle/>
          <a:p>
            <a:pPr algn="ctr"/>
            <a:r>
              <a:rPr lang="en-US" sz="4000" dirty="0"/>
              <a:t>1. TDD is when you write a single test. Watch it fail, and only after that you implement the code</a:t>
            </a:r>
          </a:p>
        </p:txBody>
      </p:sp>
      <p:sp>
        <p:nvSpPr>
          <p:cNvPr id="4" name="Date Placeholder 3">
            <a:extLst>
              <a:ext uri="{FF2B5EF4-FFF2-40B4-BE49-F238E27FC236}">
                <a16:creationId xmlns:a16="http://schemas.microsoft.com/office/drawing/2014/main" id="{8E9A16A5-B0D0-4033-A9F8-EB0E44C255B5}"/>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329125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3B5F-84D9-4EF1-BFCD-890D1BA26ABD}"/>
              </a:ext>
            </a:extLst>
          </p:cNvPr>
          <p:cNvSpPr>
            <a:spLocks noGrp="1"/>
          </p:cNvSpPr>
          <p:nvPr>
            <p:ph type="title"/>
          </p:nvPr>
        </p:nvSpPr>
        <p:spPr>
          <a:xfrm>
            <a:off x="838200" y="2766218"/>
            <a:ext cx="10515600" cy="1325563"/>
          </a:xfrm>
        </p:spPr>
        <p:txBody>
          <a:bodyPr/>
          <a:lstStyle/>
          <a:p>
            <a:pPr algn="ctr"/>
            <a:r>
              <a:rPr lang="en-US" dirty="0"/>
              <a:t>2. TDD assists in better software design </a:t>
            </a:r>
          </a:p>
        </p:txBody>
      </p:sp>
      <p:sp>
        <p:nvSpPr>
          <p:cNvPr id="4" name="Date Placeholder 3">
            <a:extLst>
              <a:ext uri="{FF2B5EF4-FFF2-40B4-BE49-F238E27FC236}">
                <a16:creationId xmlns:a16="http://schemas.microsoft.com/office/drawing/2014/main" id="{4BADA89F-489F-4311-BA78-FC51197B4DB6}"/>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708061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72CFB85-6FA1-43E3-9D73-A7D43B679018}"/>
              </a:ext>
            </a:extLst>
          </p:cNvPr>
          <p:cNvSpPr>
            <a:spLocks noGrp="1"/>
          </p:cNvSpPr>
          <p:nvPr>
            <p:ph type="dt" sz="half" idx="10"/>
          </p:nvPr>
        </p:nvSpPr>
        <p:spPr/>
        <p:txBody>
          <a:bodyPr/>
          <a:lstStyle/>
          <a:p>
            <a:r>
              <a:rPr lang="de-DE"/>
              <a:t>@borzenko_lena</a:t>
            </a:r>
            <a:endParaRPr lang="en-DE" dirty="0"/>
          </a:p>
        </p:txBody>
      </p:sp>
      <p:pic>
        <p:nvPicPr>
          <p:cNvPr id="5" name="Picture 4" descr="Teil der Adecco Group">
            <a:extLst>
              <a:ext uri="{FF2B5EF4-FFF2-40B4-BE49-F238E27FC236}">
                <a16:creationId xmlns:a16="http://schemas.microsoft.com/office/drawing/2014/main" id="{F3C3A48F-0947-405A-882A-CBFD030A5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702" y="4180800"/>
            <a:ext cx="3171825" cy="1857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tan Güvenlik">
            <a:extLst>
              <a:ext uri="{FF2B5EF4-FFF2-40B4-BE49-F238E27FC236}">
                <a16:creationId xmlns:a16="http://schemas.microsoft.com/office/drawing/2014/main" id="{E7D604D4-3F81-471D-B6E6-E3B4FCA1D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62" y="4380825"/>
            <a:ext cx="27622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5194B3A-02AC-4593-AE67-B908A5BE9D37}"/>
              </a:ext>
            </a:extLst>
          </p:cNvPr>
          <p:cNvPicPr>
            <a:picLocks noChangeAspect="1"/>
          </p:cNvPicPr>
          <p:nvPr/>
        </p:nvPicPr>
        <p:blipFill>
          <a:blip r:embed="rId4"/>
          <a:stretch>
            <a:fillRect/>
          </a:stretch>
        </p:blipFill>
        <p:spPr>
          <a:xfrm>
            <a:off x="4561565" y="4713853"/>
            <a:ext cx="3230880" cy="991293"/>
          </a:xfrm>
          <a:prstGeom prst="rect">
            <a:avLst/>
          </a:prstGeom>
        </p:spPr>
      </p:pic>
      <p:sp>
        <p:nvSpPr>
          <p:cNvPr id="9" name="Title 1">
            <a:extLst>
              <a:ext uri="{FF2B5EF4-FFF2-40B4-BE49-F238E27FC236}">
                <a16:creationId xmlns:a16="http://schemas.microsoft.com/office/drawing/2014/main" id="{5A8B0C86-7D88-429E-8DAB-071CEB8D0E8C}"/>
              </a:ext>
            </a:extLst>
          </p:cNvPr>
          <p:cNvSpPr txBox="1">
            <a:spLocks/>
          </p:cNvSpPr>
          <p:nvPr/>
        </p:nvSpPr>
        <p:spPr>
          <a:xfrm>
            <a:off x="837254" y="1286747"/>
            <a:ext cx="10679502" cy="2142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ourier New" panose="02070309020205020404" pitchFamily="49" charset="0"/>
                <a:ea typeface="+mj-ea"/>
                <a:cs typeface="Courier New" panose="02070309020205020404" pitchFamily="49" charset="0"/>
              </a:defRPr>
            </a:lvl1pPr>
          </a:lstStyle>
          <a:p>
            <a:pPr algn="ctr"/>
            <a:r>
              <a:rPr lang="en-GB" dirty="0"/>
              <a:t>Hello!</a:t>
            </a:r>
          </a:p>
          <a:p>
            <a:pPr algn="ctr"/>
            <a:endParaRPr lang="en-GB" dirty="0"/>
          </a:p>
          <a:p>
            <a:pPr algn="ctr"/>
            <a:r>
              <a:rPr lang="en-GB" sz="4000" dirty="0"/>
              <a:t>It’s time for a short intro </a:t>
            </a:r>
            <a:r>
              <a:rPr lang="en-GB" sz="4000" dirty="0">
                <a:sym typeface="Wingdings" panose="05000000000000000000" pitchFamily="2" charset="2"/>
              </a:rPr>
              <a:t></a:t>
            </a:r>
            <a:endParaRPr lang="en-DE" sz="4000" dirty="0"/>
          </a:p>
        </p:txBody>
      </p:sp>
    </p:spTree>
    <p:extLst>
      <p:ext uri="{BB962C8B-B14F-4D97-AF65-F5344CB8AC3E}">
        <p14:creationId xmlns:p14="http://schemas.microsoft.com/office/powerpoint/2010/main" val="2347193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58E4-22C0-43D2-B990-3317A43A01FE}"/>
              </a:ext>
            </a:extLst>
          </p:cNvPr>
          <p:cNvSpPr>
            <a:spLocks noGrp="1"/>
          </p:cNvSpPr>
          <p:nvPr>
            <p:ph type="title"/>
          </p:nvPr>
        </p:nvSpPr>
        <p:spPr>
          <a:xfrm>
            <a:off x="838200" y="2766218"/>
            <a:ext cx="10515600" cy="1325563"/>
          </a:xfrm>
        </p:spPr>
        <p:txBody>
          <a:bodyPr/>
          <a:lstStyle/>
          <a:p>
            <a:pPr algn="ctr"/>
            <a:r>
              <a:rPr lang="en-US" dirty="0"/>
              <a:t>3. Easier to refactor and hand-over your code</a:t>
            </a:r>
          </a:p>
        </p:txBody>
      </p:sp>
      <p:sp>
        <p:nvSpPr>
          <p:cNvPr id="4" name="Date Placeholder 3">
            <a:extLst>
              <a:ext uri="{FF2B5EF4-FFF2-40B4-BE49-F238E27FC236}">
                <a16:creationId xmlns:a16="http://schemas.microsoft.com/office/drawing/2014/main" id="{A6C1B4A4-4D86-417E-8442-95C498093C67}"/>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3225521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58E4-22C0-43D2-B990-3317A43A01FE}"/>
              </a:ext>
            </a:extLst>
          </p:cNvPr>
          <p:cNvSpPr>
            <a:spLocks noGrp="1"/>
          </p:cNvSpPr>
          <p:nvPr>
            <p:ph type="title"/>
          </p:nvPr>
        </p:nvSpPr>
        <p:spPr>
          <a:xfrm>
            <a:off x="838200" y="2766218"/>
            <a:ext cx="10515600" cy="1325563"/>
          </a:xfrm>
        </p:spPr>
        <p:txBody>
          <a:bodyPr/>
          <a:lstStyle/>
          <a:p>
            <a:pPr algn="ctr"/>
            <a:r>
              <a:rPr lang="en-US" dirty="0"/>
              <a:t>A few more…</a:t>
            </a:r>
          </a:p>
        </p:txBody>
      </p:sp>
      <p:sp>
        <p:nvSpPr>
          <p:cNvPr id="4" name="Date Placeholder 3">
            <a:extLst>
              <a:ext uri="{FF2B5EF4-FFF2-40B4-BE49-F238E27FC236}">
                <a16:creationId xmlns:a16="http://schemas.microsoft.com/office/drawing/2014/main" id="{A6C1B4A4-4D86-417E-8442-95C498093C67}"/>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3931571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1862880"/>
            <a:ext cx="10515600" cy="783351"/>
          </a:xfrm>
        </p:spPr>
        <p:txBody>
          <a:bodyPr>
            <a:normAutofit/>
          </a:bodyPr>
          <a:lstStyle/>
          <a:p>
            <a:pPr marL="0" indent="0" algn="ctr">
              <a:buNone/>
            </a:pPr>
            <a:r>
              <a:rPr lang="en-US" sz="3600" dirty="0"/>
              <a:t>TDD is too Time Consuming</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2523042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1862880"/>
            <a:ext cx="10515600" cy="783351"/>
          </a:xfrm>
        </p:spPr>
        <p:txBody>
          <a:bodyPr>
            <a:normAutofit/>
          </a:bodyPr>
          <a:lstStyle/>
          <a:p>
            <a:pPr marL="0" indent="0" algn="ctr">
              <a:buNone/>
            </a:pPr>
            <a:r>
              <a:rPr lang="en-US" sz="3600" strike="sngStrike" dirty="0"/>
              <a:t>TDD is too Time Consuming</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
        <p:nvSpPr>
          <p:cNvPr id="8" name="Content Placeholder 2">
            <a:extLst>
              <a:ext uri="{FF2B5EF4-FFF2-40B4-BE49-F238E27FC236}">
                <a16:creationId xmlns:a16="http://schemas.microsoft.com/office/drawing/2014/main" id="{DBD427E0-B3E7-4C23-9EDB-13D760DCA01D}"/>
              </a:ext>
            </a:extLst>
          </p:cNvPr>
          <p:cNvSpPr txBox="1">
            <a:spLocks/>
          </p:cNvSpPr>
          <p:nvPr/>
        </p:nvSpPr>
        <p:spPr>
          <a:xfrm>
            <a:off x="838200" y="3560118"/>
            <a:ext cx="10515600" cy="7833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a:t>“Pre-release defect density of the four products decreased between 40% and 90%”</a:t>
            </a:r>
          </a:p>
        </p:txBody>
      </p:sp>
    </p:spTree>
    <p:extLst>
      <p:ext uri="{BB962C8B-B14F-4D97-AF65-F5344CB8AC3E}">
        <p14:creationId xmlns:p14="http://schemas.microsoft.com/office/powerpoint/2010/main" val="3624916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1862880"/>
            <a:ext cx="10515600" cy="783351"/>
          </a:xfrm>
        </p:spPr>
        <p:txBody>
          <a:bodyPr>
            <a:normAutofit/>
          </a:bodyPr>
          <a:lstStyle/>
          <a:p>
            <a:pPr marL="0" indent="0" algn="ctr">
              <a:buNone/>
            </a:pPr>
            <a:r>
              <a:rPr lang="en-US" sz="3600" dirty="0"/>
              <a:t>Red, Green, and ALWAYS Refactor?</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3874463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1862880"/>
            <a:ext cx="10515600" cy="783351"/>
          </a:xfrm>
        </p:spPr>
        <p:txBody>
          <a:bodyPr>
            <a:normAutofit/>
          </a:bodyPr>
          <a:lstStyle/>
          <a:p>
            <a:pPr marL="0" indent="0" algn="ctr">
              <a:buNone/>
            </a:pPr>
            <a:r>
              <a:rPr lang="en-US" sz="3600" strike="sngStrike" dirty="0"/>
              <a:t>Red, Green, and ALWAYS Refactor?</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
        <p:nvSpPr>
          <p:cNvPr id="8" name="Content Placeholder 2">
            <a:extLst>
              <a:ext uri="{FF2B5EF4-FFF2-40B4-BE49-F238E27FC236}">
                <a16:creationId xmlns:a16="http://schemas.microsoft.com/office/drawing/2014/main" id="{DBD427E0-B3E7-4C23-9EDB-13D760DCA01D}"/>
              </a:ext>
            </a:extLst>
          </p:cNvPr>
          <p:cNvSpPr txBox="1">
            <a:spLocks/>
          </p:cNvSpPr>
          <p:nvPr/>
        </p:nvSpPr>
        <p:spPr>
          <a:xfrm>
            <a:off x="838200" y="3560118"/>
            <a:ext cx="10515600" cy="7833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a:t>“Perfect is the enemy of good.”</a:t>
            </a:r>
          </a:p>
        </p:txBody>
      </p:sp>
    </p:spTree>
    <p:extLst>
      <p:ext uri="{BB962C8B-B14F-4D97-AF65-F5344CB8AC3E}">
        <p14:creationId xmlns:p14="http://schemas.microsoft.com/office/powerpoint/2010/main" val="1235445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1862880"/>
            <a:ext cx="10515600" cy="783351"/>
          </a:xfrm>
        </p:spPr>
        <p:txBody>
          <a:bodyPr>
            <a:normAutofit/>
          </a:bodyPr>
          <a:lstStyle/>
          <a:p>
            <a:pPr marL="0" indent="0" algn="ctr">
              <a:buNone/>
            </a:pPr>
            <a:r>
              <a:rPr lang="en-US" sz="3600" dirty="0"/>
              <a:t>Simple code need no tests</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Tree>
    <p:extLst>
      <p:ext uri="{BB962C8B-B14F-4D97-AF65-F5344CB8AC3E}">
        <p14:creationId xmlns:p14="http://schemas.microsoft.com/office/powerpoint/2010/main" val="1060671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F534-5AA5-4A0D-A832-9EE99B07B09E}"/>
              </a:ext>
            </a:extLst>
          </p:cNvPr>
          <p:cNvSpPr>
            <a:spLocks noGrp="1"/>
          </p:cNvSpPr>
          <p:nvPr>
            <p:ph idx="1"/>
          </p:nvPr>
        </p:nvSpPr>
        <p:spPr>
          <a:xfrm>
            <a:off x="838200" y="1862880"/>
            <a:ext cx="10515600" cy="783351"/>
          </a:xfrm>
        </p:spPr>
        <p:txBody>
          <a:bodyPr>
            <a:normAutofit/>
          </a:bodyPr>
          <a:lstStyle/>
          <a:p>
            <a:pPr marL="0" indent="0" algn="ctr">
              <a:buNone/>
            </a:pPr>
            <a:r>
              <a:rPr lang="en-US" sz="3600" strike="sngStrike" dirty="0"/>
              <a:t>Simple code need no tests</a:t>
            </a:r>
          </a:p>
        </p:txBody>
      </p:sp>
      <p:sp>
        <p:nvSpPr>
          <p:cNvPr id="4" name="Date Placeholder 3">
            <a:extLst>
              <a:ext uri="{FF2B5EF4-FFF2-40B4-BE49-F238E27FC236}">
                <a16:creationId xmlns:a16="http://schemas.microsoft.com/office/drawing/2014/main" id="{D9EB0DF9-F702-4C0D-BDAD-B57E19B6C035}"/>
              </a:ext>
            </a:extLst>
          </p:cNvPr>
          <p:cNvSpPr>
            <a:spLocks noGrp="1"/>
          </p:cNvSpPr>
          <p:nvPr>
            <p:ph type="dt" sz="half" idx="10"/>
          </p:nvPr>
        </p:nvSpPr>
        <p:spPr/>
        <p:txBody>
          <a:bodyPr/>
          <a:lstStyle/>
          <a:p>
            <a:r>
              <a:rPr lang="de-DE"/>
              <a:t>@borzenko_lena</a:t>
            </a:r>
            <a:endParaRPr lang="en-DE" dirty="0"/>
          </a:p>
        </p:txBody>
      </p:sp>
      <p:sp>
        <p:nvSpPr>
          <p:cNvPr id="8" name="Content Placeholder 2">
            <a:extLst>
              <a:ext uri="{FF2B5EF4-FFF2-40B4-BE49-F238E27FC236}">
                <a16:creationId xmlns:a16="http://schemas.microsoft.com/office/drawing/2014/main" id="{DBD427E0-B3E7-4C23-9EDB-13D760DCA01D}"/>
              </a:ext>
            </a:extLst>
          </p:cNvPr>
          <p:cNvSpPr txBox="1">
            <a:spLocks/>
          </p:cNvSpPr>
          <p:nvPr/>
        </p:nvSpPr>
        <p:spPr>
          <a:xfrm>
            <a:off x="838200" y="3560118"/>
            <a:ext cx="10515600" cy="7833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a:t>Tests are also the specification</a:t>
            </a:r>
          </a:p>
        </p:txBody>
      </p:sp>
    </p:spTree>
    <p:extLst>
      <p:ext uri="{BB962C8B-B14F-4D97-AF65-F5344CB8AC3E}">
        <p14:creationId xmlns:p14="http://schemas.microsoft.com/office/powerpoint/2010/main" val="1794091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386A-722E-2B4B-871D-0C2802760D1F}"/>
              </a:ext>
            </a:extLst>
          </p:cNvPr>
          <p:cNvSpPr>
            <a:spLocks noGrp="1"/>
          </p:cNvSpPr>
          <p:nvPr>
            <p:ph type="ctrTitle"/>
          </p:nvPr>
        </p:nvSpPr>
        <p:spPr>
          <a:xfrm>
            <a:off x="1242671" y="2528989"/>
            <a:ext cx="9706657" cy="900011"/>
          </a:xfrm>
        </p:spPr>
        <p:txBody>
          <a:bodyPr>
            <a:normAutofit/>
          </a:bodyPr>
          <a:lstStyle/>
          <a:p>
            <a:r>
              <a:rPr lang="en-GB" sz="5400" dirty="0"/>
              <a:t>TDD misconceptions </a:t>
            </a:r>
            <a:endParaRPr lang="en-DE" sz="5400" dirty="0"/>
          </a:p>
        </p:txBody>
      </p:sp>
      <p:sp>
        <p:nvSpPr>
          <p:cNvPr id="4" name="Rectangle 3">
            <a:extLst>
              <a:ext uri="{FF2B5EF4-FFF2-40B4-BE49-F238E27FC236}">
                <a16:creationId xmlns:a16="http://schemas.microsoft.com/office/drawing/2014/main" id="{8790A556-EA96-EB45-BF48-ED5566F4D168}"/>
              </a:ext>
            </a:extLst>
          </p:cNvPr>
          <p:cNvSpPr/>
          <p:nvPr/>
        </p:nvSpPr>
        <p:spPr>
          <a:xfrm>
            <a:off x="1524000" y="5024810"/>
            <a:ext cx="2765501" cy="461665"/>
          </a:xfrm>
          <a:prstGeom prst="rect">
            <a:avLst/>
          </a:prstGeom>
        </p:spPr>
        <p:txBody>
          <a:bodyPr wrap="none">
            <a:spAutoFit/>
          </a:bodyPr>
          <a:lstStyle/>
          <a:p>
            <a:pPr algn="ctr"/>
            <a:r>
              <a:rPr lang="en-GB" sz="2400" dirty="0">
                <a:solidFill>
                  <a:srgbClr val="FFFFFF"/>
                </a:solidFill>
                <a:effectLst/>
                <a:latin typeface="Courier New" panose="02070309020205020404" pitchFamily="49" charset="0"/>
              </a:rPr>
              <a:t>Olena </a:t>
            </a:r>
            <a:r>
              <a:rPr lang="en-GB" sz="2400" dirty="0" err="1">
                <a:solidFill>
                  <a:srgbClr val="FFFFFF"/>
                </a:solidFill>
                <a:effectLst/>
                <a:latin typeface="Courier New" panose="02070309020205020404" pitchFamily="49" charset="0"/>
              </a:rPr>
              <a:t>Borzenko</a:t>
            </a:r>
            <a:endParaRPr lang="en-GB" sz="2400" dirty="0">
              <a:solidFill>
                <a:srgbClr val="FFFFFF"/>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F67041F8-F3D2-8045-B075-50F17407143E}"/>
              </a:ext>
            </a:extLst>
          </p:cNvPr>
          <p:cNvSpPr/>
          <p:nvPr/>
        </p:nvSpPr>
        <p:spPr>
          <a:xfrm>
            <a:off x="1523999" y="5486475"/>
            <a:ext cx="2765501" cy="461665"/>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borzenko_lena</a:t>
            </a:r>
            <a:endParaRPr lang="en-US" sz="2400" dirty="0">
              <a:latin typeface="Courier New" panose="02070309020205020404" pitchFamily="49" charset="0"/>
              <a:cs typeface="Courier New" panose="02070309020205020404" pitchFamily="49" charset="0"/>
            </a:endParaRPr>
          </a:p>
        </p:txBody>
      </p:sp>
      <p:pic>
        <p:nvPicPr>
          <p:cNvPr id="1028" name="Picture 4" descr="Teil der Adecco Group">
            <a:extLst>
              <a:ext uri="{FF2B5EF4-FFF2-40B4-BE49-F238E27FC236}">
                <a16:creationId xmlns:a16="http://schemas.microsoft.com/office/drawing/2014/main" id="{19690FB7-A395-4775-BCC2-7C22E544C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831" y="4326954"/>
            <a:ext cx="317182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697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EFE84E0-42EB-4491-9C73-5ACFEF43C020}"/>
              </a:ext>
            </a:extLst>
          </p:cNvPr>
          <p:cNvSpPr>
            <a:spLocks noGrp="1"/>
          </p:cNvSpPr>
          <p:nvPr>
            <p:ph type="dt" sz="half" idx="10"/>
          </p:nvPr>
        </p:nvSpPr>
        <p:spPr/>
        <p:txBody>
          <a:bodyPr/>
          <a:lstStyle/>
          <a:p>
            <a:r>
              <a:rPr lang="de-DE"/>
              <a:t>@borzenko_lena</a:t>
            </a:r>
            <a:endParaRPr lang="en-DE" dirty="0"/>
          </a:p>
        </p:txBody>
      </p:sp>
      <p:pic>
        <p:nvPicPr>
          <p:cNvPr id="5" name="Picture 4" descr="A picture containing text, person, person, posing&#10;&#10;Description automatically generated">
            <a:extLst>
              <a:ext uri="{FF2B5EF4-FFF2-40B4-BE49-F238E27FC236}">
                <a16:creationId xmlns:a16="http://schemas.microsoft.com/office/drawing/2014/main" id="{16591014-D350-47AA-8F51-8EB490B56B1F}"/>
              </a:ext>
            </a:extLst>
          </p:cNvPr>
          <p:cNvPicPr>
            <a:picLocks noChangeAspect="1"/>
          </p:cNvPicPr>
          <p:nvPr/>
        </p:nvPicPr>
        <p:blipFill>
          <a:blip r:embed="rId3"/>
          <a:stretch>
            <a:fillRect/>
          </a:stretch>
        </p:blipFill>
        <p:spPr>
          <a:xfrm>
            <a:off x="3220266" y="553266"/>
            <a:ext cx="5751467" cy="5751467"/>
          </a:xfrm>
          <a:prstGeom prst="rect">
            <a:avLst/>
          </a:prstGeom>
        </p:spPr>
      </p:pic>
    </p:spTree>
    <p:extLst>
      <p:ext uri="{BB962C8B-B14F-4D97-AF65-F5344CB8AC3E}">
        <p14:creationId xmlns:p14="http://schemas.microsoft.com/office/powerpoint/2010/main" val="4148939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FB7381-996D-48F3-ACDB-F22B24555190}"/>
              </a:ext>
            </a:extLst>
          </p:cNvPr>
          <p:cNvSpPr>
            <a:spLocks noGrp="1"/>
          </p:cNvSpPr>
          <p:nvPr>
            <p:ph type="dt" sz="half" idx="10"/>
          </p:nvPr>
        </p:nvSpPr>
        <p:spPr/>
        <p:txBody>
          <a:bodyPr/>
          <a:lstStyle/>
          <a:p>
            <a:r>
              <a:rPr lang="de-DE"/>
              <a:t>@borzenko_lena</a:t>
            </a:r>
            <a:endParaRPr lang="en-DE" dirty="0"/>
          </a:p>
        </p:txBody>
      </p:sp>
      <p:pic>
        <p:nvPicPr>
          <p:cNvPr id="8194" name="Picture 2" descr="what if i told you - wide matrix guy | Meme Generator">
            <a:extLst>
              <a:ext uri="{FF2B5EF4-FFF2-40B4-BE49-F238E27FC236}">
                <a16:creationId xmlns:a16="http://schemas.microsoft.com/office/drawing/2014/main" id="{667E0502-7FFB-4F3A-958C-C7165D2930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1973" y="582314"/>
            <a:ext cx="7388053" cy="5693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AC978A-F7F3-46BF-86C7-5263744E78B4}"/>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r>
              <a:rPr lang="en-US" sz="6100" kern="1200" dirty="0">
                <a:solidFill>
                  <a:schemeClr val="tx1"/>
                </a:solidFill>
              </a:rPr>
              <a:t>“TDD is when you write all tests before implementing the business logic…”</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ate Placeholder 3">
            <a:extLst>
              <a:ext uri="{FF2B5EF4-FFF2-40B4-BE49-F238E27FC236}">
                <a16:creationId xmlns:a16="http://schemas.microsoft.com/office/drawing/2014/main" id="{DD81B088-3B7D-4A49-99A6-4BBC50CCFD6A}"/>
              </a:ext>
            </a:extLst>
          </p:cNvPr>
          <p:cNvSpPr>
            <a:spLocks noGrp="1"/>
          </p:cNvSpPr>
          <p:nvPr>
            <p:ph type="dt" sz="half" idx="10"/>
          </p:nvPr>
        </p:nvSpPr>
        <p:spPr>
          <a:xfrm>
            <a:off x="202580" y="6323206"/>
            <a:ext cx="2743200" cy="365125"/>
          </a:xfrm>
        </p:spPr>
        <p:txBody>
          <a:bodyPr/>
          <a:lstStyle/>
          <a:p>
            <a:r>
              <a:rPr lang="de-DE"/>
              <a:t>@borzenko_lena</a:t>
            </a:r>
            <a:endParaRPr lang="en-DE" dirty="0"/>
          </a:p>
        </p:txBody>
      </p:sp>
    </p:spTree>
    <p:extLst>
      <p:ext uri="{BB962C8B-B14F-4D97-AF65-F5344CB8AC3E}">
        <p14:creationId xmlns:p14="http://schemas.microsoft.com/office/powerpoint/2010/main" val="2640280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8AEDB3-0242-46FC-9B5A-D30DB75E60F6}"/>
              </a:ext>
            </a:extLst>
          </p:cNvPr>
          <p:cNvSpPr>
            <a:spLocks noGrp="1"/>
          </p:cNvSpPr>
          <p:nvPr>
            <p:ph type="dt" sz="half" idx="10"/>
          </p:nvPr>
        </p:nvSpPr>
        <p:spPr/>
        <p:txBody>
          <a:bodyPr/>
          <a:lstStyle/>
          <a:p>
            <a:r>
              <a:rPr lang="de-DE"/>
              <a:t>@borzenko_lena</a:t>
            </a:r>
            <a:endParaRPr lang="en-DE" dirty="0"/>
          </a:p>
        </p:txBody>
      </p:sp>
      <p:pic>
        <p:nvPicPr>
          <p:cNvPr id="2050" name="Picture 2" descr="Persian Cat Room Guardian Meme&amp;quot; Tote Bag by Anyaboz | Redbubble">
            <a:extLst>
              <a:ext uri="{FF2B5EF4-FFF2-40B4-BE49-F238E27FC236}">
                <a16:creationId xmlns:a16="http://schemas.microsoft.com/office/drawing/2014/main" id="{0EC002F6-9E66-43C7-BEE4-964A5E720F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585" b="14466"/>
          <a:stretch/>
        </p:blipFill>
        <p:spPr bwMode="auto">
          <a:xfrm>
            <a:off x="2582876" y="58758"/>
            <a:ext cx="7026247" cy="6740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914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F47A-DB44-4E3D-B9D5-D165AC0DF5A9}"/>
              </a:ext>
            </a:extLst>
          </p:cNvPr>
          <p:cNvSpPr>
            <a:spLocks noGrp="1"/>
          </p:cNvSpPr>
          <p:nvPr>
            <p:ph type="title"/>
          </p:nvPr>
        </p:nvSpPr>
        <p:spPr/>
        <p:txBody>
          <a:bodyPr/>
          <a:lstStyle/>
          <a:p>
            <a:r>
              <a:rPr lang="en-US" dirty="0"/>
              <a:t>Why not?</a:t>
            </a:r>
          </a:p>
        </p:txBody>
      </p:sp>
      <p:sp>
        <p:nvSpPr>
          <p:cNvPr id="3" name="Content Placeholder 2">
            <a:extLst>
              <a:ext uri="{FF2B5EF4-FFF2-40B4-BE49-F238E27FC236}">
                <a16:creationId xmlns:a16="http://schemas.microsoft.com/office/drawing/2014/main" id="{B58731AF-184D-471D-901E-43510BA3CE82}"/>
              </a:ext>
            </a:extLst>
          </p:cNvPr>
          <p:cNvSpPr>
            <a:spLocks noGrp="1"/>
          </p:cNvSpPr>
          <p:nvPr>
            <p:ph idx="1"/>
          </p:nvPr>
        </p:nvSpPr>
        <p:spPr>
          <a:xfrm>
            <a:off x="838200" y="2003093"/>
            <a:ext cx="10515600" cy="1009854"/>
          </a:xfrm>
        </p:spPr>
        <p:txBody>
          <a:bodyPr/>
          <a:lstStyle/>
          <a:p>
            <a:r>
              <a:rPr lang="en-US" dirty="0"/>
              <a:t>Requirements were changing with the same speed as customer’s mood (if they were even defined)</a:t>
            </a:r>
          </a:p>
        </p:txBody>
      </p:sp>
      <p:sp>
        <p:nvSpPr>
          <p:cNvPr id="4" name="Date Placeholder 3">
            <a:extLst>
              <a:ext uri="{FF2B5EF4-FFF2-40B4-BE49-F238E27FC236}">
                <a16:creationId xmlns:a16="http://schemas.microsoft.com/office/drawing/2014/main" id="{8DC3B793-7958-48BF-B3C0-AAF08A7D6671}"/>
              </a:ext>
            </a:extLst>
          </p:cNvPr>
          <p:cNvSpPr>
            <a:spLocks noGrp="1"/>
          </p:cNvSpPr>
          <p:nvPr>
            <p:ph type="dt" sz="half" idx="10"/>
          </p:nvPr>
        </p:nvSpPr>
        <p:spPr/>
        <p:txBody>
          <a:bodyPr/>
          <a:lstStyle/>
          <a:p>
            <a:r>
              <a:rPr lang="de-DE"/>
              <a:t>@borzenko_lena</a:t>
            </a:r>
            <a:endParaRPr lang="en-DE" dirty="0"/>
          </a:p>
        </p:txBody>
      </p:sp>
      <p:sp>
        <p:nvSpPr>
          <p:cNvPr id="5" name="Content Placeholder 2">
            <a:extLst>
              <a:ext uri="{FF2B5EF4-FFF2-40B4-BE49-F238E27FC236}">
                <a16:creationId xmlns:a16="http://schemas.microsoft.com/office/drawing/2014/main" id="{2D4EA004-6A6D-45EE-8216-CBBA239F99B0}"/>
              </a:ext>
            </a:extLst>
          </p:cNvPr>
          <p:cNvSpPr txBox="1">
            <a:spLocks/>
          </p:cNvSpPr>
          <p:nvPr/>
        </p:nvSpPr>
        <p:spPr>
          <a:xfrm>
            <a:off x="838200" y="3357058"/>
            <a:ext cx="10515600" cy="609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Confusion in unexperienced team (including me)</a:t>
            </a:r>
          </a:p>
        </p:txBody>
      </p:sp>
      <p:sp>
        <p:nvSpPr>
          <p:cNvPr id="6" name="Content Placeholder 2">
            <a:extLst>
              <a:ext uri="{FF2B5EF4-FFF2-40B4-BE49-F238E27FC236}">
                <a16:creationId xmlns:a16="http://schemas.microsoft.com/office/drawing/2014/main" id="{0ABDEE73-64E1-4CFB-85D7-7C51D7A02BB3}"/>
              </a:ext>
            </a:extLst>
          </p:cNvPr>
          <p:cNvSpPr txBox="1">
            <a:spLocks/>
          </p:cNvSpPr>
          <p:nvPr/>
        </p:nvSpPr>
        <p:spPr>
          <a:xfrm>
            <a:off x="838200" y="4478203"/>
            <a:ext cx="10515600" cy="10098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Lack of understanding, what is the purpose of this kind of approach</a:t>
            </a:r>
          </a:p>
        </p:txBody>
      </p:sp>
    </p:spTree>
    <p:extLst>
      <p:ext uri="{BB962C8B-B14F-4D97-AF65-F5344CB8AC3E}">
        <p14:creationId xmlns:p14="http://schemas.microsoft.com/office/powerpoint/2010/main" val="4087799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1">
            <a:extLst>
              <a:ext uri="{FF2B5EF4-FFF2-40B4-BE49-F238E27FC236}">
                <a16:creationId xmlns:a16="http://schemas.microsoft.com/office/drawing/2014/main" id="{408AC76A-29DF-4A8E-B989-4DFC34669290}"/>
              </a:ext>
            </a:extLst>
          </p:cNvPr>
          <p:cNvSpPr>
            <a:spLocks noGrp="1" noChangeArrowheads="1"/>
          </p:cNvSpPr>
          <p:nvPr>
            <p:ph type="title"/>
          </p:nvPr>
        </p:nvSpPr>
        <p:spPr bwMode="auto">
          <a:xfrm>
            <a:off x="1524003" y="1999615"/>
            <a:ext cx="9144000" cy="276402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0000"/>
          </a:bodyPr>
          <a:lstStyle/>
          <a:p>
            <a:pPr marL="0" marR="0" lvl="0" indent="0" algn="ctr" fontAlgn="base">
              <a:spcAft>
                <a:spcPct val="0"/>
              </a:spcAft>
              <a:buClrTx/>
              <a:buSzTx/>
              <a:tabLst/>
            </a:pPr>
            <a:r>
              <a:rPr kumimoji="0" lang="en-US" altLang="en-US" sz="6100" b="0" i="0" u="none" strike="noStrike" kern="1200" cap="none" normalizeH="0" baseline="0" dirty="0">
                <a:ln>
                  <a:noFill/>
                </a:ln>
                <a:solidFill>
                  <a:schemeClr val="tx1"/>
                </a:solidFill>
                <a:effectLst/>
              </a:rPr>
              <a:t>“Found a bug? </a:t>
            </a:r>
            <a:br>
              <a:rPr kumimoji="0" lang="en-US" altLang="en-US" sz="6100" b="0" i="0" u="none" strike="noStrike" kern="1200" cap="none" normalizeH="0" baseline="0" dirty="0">
                <a:ln>
                  <a:noFill/>
                </a:ln>
                <a:solidFill>
                  <a:schemeClr val="tx1"/>
                </a:solidFill>
                <a:effectLst/>
              </a:rPr>
            </a:br>
            <a:r>
              <a:rPr kumimoji="0" lang="en-US" altLang="en-US" sz="6100" b="0" i="0" u="none" strike="noStrike" kern="1200" cap="none" normalizeH="0" baseline="0" dirty="0">
                <a:ln>
                  <a:noFill/>
                </a:ln>
                <a:solidFill>
                  <a:schemeClr val="tx1"/>
                </a:solidFill>
                <a:effectLst/>
              </a:rPr>
              <a:t>Fix it. </a:t>
            </a:r>
            <a:br>
              <a:rPr kumimoji="0" lang="en-US" altLang="en-US" sz="6100" b="0" i="0" u="none" strike="noStrike" kern="1200" cap="none" normalizeH="0" baseline="0" dirty="0">
                <a:ln>
                  <a:noFill/>
                </a:ln>
                <a:solidFill>
                  <a:schemeClr val="tx1"/>
                </a:solidFill>
                <a:effectLst/>
              </a:rPr>
            </a:br>
            <a:r>
              <a:rPr kumimoji="0" lang="en-US" altLang="en-US" sz="6100" b="0" i="0" u="none" strike="noStrike" kern="1200" cap="none" normalizeH="0" baseline="0" dirty="0">
                <a:ln>
                  <a:noFill/>
                </a:ln>
                <a:solidFill>
                  <a:schemeClr val="tx1"/>
                </a:solidFill>
                <a:effectLst/>
              </a:rPr>
              <a:t>Write a test to prove it was fixed”</a:t>
            </a: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Date Placeholder 3">
            <a:extLst>
              <a:ext uri="{FF2B5EF4-FFF2-40B4-BE49-F238E27FC236}">
                <a16:creationId xmlns:a16="http://schemas.microsoft.com/office/drawing/2014/main" id="{AE863389-8A5F-4403-AFB8-DD68B8E704CB}"/>
              </a:ext>
            </a:extLst>
          </p:cNvPr>
          <p:cNvSpPr>
            <a:spLocks noGrp="1"/>
          </p:cNvSpPr>
          <p:nvPr>
            <p:ph type="dt" sz="half" idx="10"/>
          </p:nvPr>
        </p:nvSpPr>
        <p:spPr>
          <a:xfrm>
            <a:off x="202580" y="6323206"/>
            <a:ext cx="2743200" cy="365125"/>
          </a:xfrm>
        </p:spPr>
        <p:txBody>
          <a:bodyPr/>
          <a:lstStyle/>
          <a:p>
            <a:r>
              <a:rPr lang="de-DE"/>
              <a:t>@borzenko_lena</a:t>
            </a:r>
            <a:endParaRPr lang="en-DE" dirty="0"/>
          </a:p>
        </p:txBody>
      </p:sp>
    </p:spTree>
    <p:extLst>
      <p:ext uri="{BB962C8B-B14F-4D97-AF65-F5344CB8AC3E}">
        <p14:creationId xmlns:p14="http://schemas.microsoft.com/office/powerpoint/2010/main" val="1665723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147864-77D7-4564-9957-AEED5EF16DF2}"/>
              </a:ext>
            </a:extLst>
          </p:cNvPr>
          <p:cNvSpPr>
            <a:spLocks noGrp="1"/>
          </p:cNvSpPr>
          <p:nvPr>
            <p:ph type="dt" sz="half" idx="10"/>
          </p:nvPr>
        </p:nvSpPr>
        <p:spPr/>
        <p:txBody>
          <a:bodyPr/>
          <a:lstStyle/>
          <a:p>
            <a:r>
              <a:rPr lang="de-DE"/>
              <a:t>@borzenko_lena</a:t>
            </a:r>
            <a:endParaRPr lang="en-DE" dirty="0"/>
          </a:p>
        </p:txBody>
      </p:sp>
      <p:pic>
        <p:nvPicPr>
          <p:cNvPr id="1026" name="Picture 2" descr="Memecrunch: The best meme generator | New">
            <a:extLst>
              <a:ext uri="{FF2B5EF4-FFF2-40B4-BE49-F238E27FC236}">
                <a16:creationId xmlns:a16="http://schemas.microsoft.com/office/drawing/2014/main" id="{0CE7E5DF-644B-4451-892E-9FD3BE75D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612" y="647612"/>
            <a:ext cx="5562776" cy="556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127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7146</TotalTime>
  <Words>831</Words>
  <Application>Microsoft Office PowerPoint</Application>
  <PresentationFormat>Widescreen</PresentationFormat>
  <Paragraphs>99</Paragraphs>
  <Slides>28</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Courier New</vt:lpstr>
      <vt:lpstr>Office Theme</vt:lpstr>
      <vt:lpstr>TDD misconceptions </vt:lpstr>
      <vt:lpstr>PowerPoint Presentation</vt:lpstr>
      <vt:lpstr>PowerPoint Presentation</vt:lpstr>
      <vt:lpstr>PowerPoint Presentation</vt:lpstr>
      <vt:lpstr>“TDD is when you write all tests before implementing the business logic…”</vt:lpstr>
      <vt:lpstr>PowerPoint Presentation</vt:lpstr>
      <vt:lpstr>Why not?</vt:lpstr>
      <vt:lpstr>“Found a bug?  Fix it.  Write a test to prove it was fixed”</vt:lpstr>
      <vt:lpstr>PowerPoint Presentation</vt:lpstr>
      <vt:lpstr>Did it work?</vt:lpstr>
      <vt:lpstr>“100% code coverage”</vt:lpstr>
      <vt:lpstr>PowerPoint Presentation</vt:lpstr>
      <vt:lpstr>Something went wrong… again…</vt:lpstr>
      <vt:lpstr>Same company… but another project and another approach…</vt:lpstr>
      <vt:lpstr>We were testing behavior…</vt:lpstr>
      <vt:lpstr>What was the difference?</vt:lpstr>
      <vt:lpstr>PowerPoint Presentation</vt:lpstr>
      <vt:lpstr>1. TDD is when you write a single test. Watch it fail, and only after that you implement the code</vt:lpstr>
      <vt:lpstr>2. TDD assists in better software design </vt:lpstr>
      <vt:lpstr>3. Easier to refactor and hand-over your code</vt:lpstr>
      <vt:lpstr>A few more…</vt:lpstr>
      <vt:lpstr>PowerPoint Presentation</vt:lpstr>
      <vt:lpstr>PowerPoint Presentation</vt:lpstr>
      <vt:lpstr>PowerPoint Presentation</vt:lpstr>
      <vt:lpstr>PowerPoint Presentation</vt:lpstr>
      <vt:lpstr>PowerPoint Presentation</vt:lpstr>
      <vt:lpstr>PowerPoint Presentation</vt:lpstr>
      <vt:lpstr>TDD misconceptions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misconceptions</dc:title>
  <dc:creator>Olena Borzenko</dc:creator>
  <cp:lastModifiedBy>Olena Borzenko</cp:lastModifiedBy>
  <cp:revision>41</cp:revision>
  <dcterms:created xsi:type="dcterms:W3CDTF">2021-07-07T00:15:16Z</dcterms:created>
  <dcterms:modified xsi:type="dcterms:W3CDTF">2021-07-12T16:54:39Z</dcterms:modified>
</cp:coreProperties>
</file>