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94" r:id="rId3"/>
    <p:sldId id="258" r:id="rId4"/>
    <p:sldId id="295" r:id="rId5"/>
    <p:sldId id="296" r:id="rId6"/>
    <p:sldId id="297" r:id="rId7"/>
    <p:sldId id="299" r:id="rId8"/>
    <p:sldId id="298" r:id="rId9"/>
    <p:sldId id="300" r:id="rId10"/>
    <p:sldId id="283" r:id="rId11"/>
    <p:sldId id="284" r:id="rId12"/>
    <p:sldId id="271" r:id="rId13"/>
  </p:sldIdLst>
  <p:sldSz cx="9144000" cy="5143500" type="screen16x9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104" d="100"/>
          <a:sy n="104" d="100"/>
        </p:scale>
        <p:origin x="-67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A8ADFD5B-A66C-449C-B6E8-FB716D07777D}" type="datetimeFigureOut">
              <a:rPr lang="en-US"/>
              <a:pPr/>
              <a:t>06/07/19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16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fr-F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n-US" smtClean="0"/>
              <a:t>Cliquez pour modifier le style des sous-titres du masque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fr-F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fr-FR">
                <a:solidFill>
                  <a:srgbClr val="FFFFFF"/>
                </a:solidFill>
              </a:rPr>
              <a:pPr algn="ctr"/>
              <a:t>06/07/19</a:t>
            </a:fld>
            <a:endParaRPr kumimoji="0" lang="fr-F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fr-FR">
                <a:solidFill>
                  <a:schemeClr val="tx2"/>
                </a:solidFill>
              </a:rPr>
              <a:pPr/>
              <a:t>‹#›</a:t>
            </a:fld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fr-FR" cap="all" baseline="0"/>
            </a:lvl1pPr>
            <a:extLst/>
          </a:lstStyle>
          <a:p>
            <a:pPr eaLnBrk="1" latinLnBrk="0" hangingPunct="1"/>
            <a:r>
              <a:rPr lang="en-US" smtClean="0"/>
              <a:t>Cliquez et modifiez le titre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/>
              <a:pPr/>
              <a:t>06/07/19</a:t>
            </a:fld>
            <a:endParaRPr kumimoji="0" lang="fr-F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fr-F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fr-F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fr-F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/>
              <a:pPr/>
              <a:t>06/07/19</a:t>
            </a:fld>
            <a:endParaRPr kumimoji="0"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fr-F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fr-FR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fr-F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Cliquez et modifiez le titre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/>
              <a:pPr/>
              <a:t>06/07/19</a:t>
            </a:fld>
            <a:endParaRPr kumimoji="0"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fr-FR"/>
            </a:lvl1pPr>
            <a:extLst/>
          </a:lstStyle>
          <a:p>
            <a:pPr eaLnBrk="1" latinLnBrk="0" hangingPunct="1"/>
            <a:r>
              <a:rPr lang="en-US" smtClean="0"/>
              <a:t>Cliquez et modifiez le titre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/>
              <a:pPr/>
              <a:t>06/07/19</a:t>
            </a:fld>
            <a:endParaRPr kumimoji="0"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/>
              <a:pPr/>
              <a:t>06/07/19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rgbClr val="FFFFFF"/>
                </a:solidFill>
              </a:rPr>
              <a:pPr/>
              <a:t>‹#›</a:t>
            </a:fld>
            <a:endParaRPr kumimoji="0"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/>
              <a:pPr/>
              <a:t>06/07/19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chemeClr val="tx2"/>
                </a:solidFill>
              </a:rPr>
              <a:pPr/>
              <a:t>‹#›</a:t>
            </a:fld>
            <a:endParaRPr kumimoji="0" lang="fr-F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fr-FR" sz="4200" b="0"/>
            </a:lvl1pPr>
            <a:extLst/>
          </a:lstStyle>
          <a:p>
            <a:pPr eaLnBrk="1" latinLnBrk="0" hangingPunct="1"/>
            <a:r>
              <a:rPr lang="en-US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/>
              <a:pPr/>
              <a:t>06/07/19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rgbClr val="FFFFFF"/>
                </a:solidFill>
              </a:rPr>
              <a:pPr/>
              <a:t>‹#›</a:t>
            </a:fld>
            <a:endParaRPr kumimoji="0" lang="fr-F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fr-FR" sz="1800"/>
            </a:lvl1pPr>
            <a:lvl2pPr eaLnBrk="1" latinLnBrk="0" hangingPunct="1">
              <a:buNone/>
              <a:defRPr kumimoji="0" lang="fr-FR" sz="1200"/>
            </a:lvl2pPr>
            <a:lvl3pPr eaLnBrk="1" latinLnBrk="0" hangingPunct="1">
              <a:buNone/>
              <a:defRPr kumimoji="0" lang="fr-FR" sz="1000"/>
            </a:lvl3pPr>
            <a:lvl4pPr eaLnBrk="1" latinLnBrk="0" hangingPunct="1">
              <a:buNone/>
              <a:defRPr kumimoji="0" lang="fr-FR" sz="900"/>
            </a:lvl4pPr>
            <a:lvl5pPr eaLnBrk="1" latinLnBrk="0" hangingPunct="1"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fr-FR" sz="3200"/>
            </a:lvl1pPr>
            <a:extLst/>
          </a:lstStyle>
          <a:p>
            <a:pPr eaLnBrk="1" latinLnBrk="0" hangingPunct="1"/>
            <a:r>
              <a:rPr lang="en-US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fr-FR" sz="1700"/>
            </a:lvl1pPr>
            <a:lvl2pPr eaLnBrk="1" latinLnBrk="0" hangingPunct="1">
              <a:buFontTx/>
              <a:buNone/>
              <a:defRPr kumimoji="0" lang="fr-FR" sz="1200"/>
            </a:lvl2pPr>
            <a:lvl3pPr eaLnBrk="1" latinLnBrk="0" hangingPunct="1">
              <a:buFontTx/>
              <a:buNone/>
              <a:defRPr kumimoji="0" lang="fr-FR" sz="1000"/>
            </a:lvl3pPr>
            <a:lvl4pPr eaLnBrk="1" latinLnBrk="0" hangingPunct="1">
              <a:buFontTx/>
              <a:buNone/>
              <a:defRPr kumimoji="0" lang="fr-FR" sz="900"/>
            </a:lvl4pPr>
            <a:lvl5pPr eaLnBrk="1" latinLnBrk="0" hangingPunct="1">
              <a:buFontTx/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en-US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fr-F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n-US" smtClean="0"/>
              <a:t>Cliquez et modifiez le titre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/>
              <a:pPr/>
              <a:t>06/07/19</a:t>
            </a:fld>
            <a:endParaRPr kumimoji="0"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fr-FR" sz="2800"/>
            </a:lvl1pPr>
            <a:extLst/>
          </a:lstStyle>
          <a:p>
            <a:pPr algn="ctr"/>
            <a:fld id="{8F82E0A0-C266-4798-8C8F-B9F91E9DA37E}" type="slidenum">
              <a:rPr kumimoji="0" lang="fr-FR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fr-F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Cliquez pour modifier les styles du texte du masque</a:t>
            </a:r>
          </a:p>
          <a:p>
            <a:pPr lvl="1" eaLnBrk="1" latinLnBrk="0" hangingPunct="1"/>
            <a:r>
              <a:rPr kumimoji="0" lang="en-US" smtClean="0"/>
              <a:t>Deuxième niveau</a:t>
            </a:r>
          </a:p>
          <a:p>
            <a:pPr lvl="2" eaLnBrk="1" latinLnBrk="0" hangingPunct="1"/>
            <a:r>
              <a:rPr kumimoji="0" lang="en-US" smtClean="0"/>
              <a:t>Troisième niveau</a:t>
            </a:r>
          </a:p>
          <a:p>
            <a:pPr lvl="3" eaLnBrk="1" latinLnBrk="0" hangingPunct="1"/>
            <a:r>
              <a:rPr kumimoji="0" lang="en-US" smtClean="0"/>
              <a:t>Quatrième niveau</a:t>
            </a:r>
          </a:p>
          <a:p>
            <a:pPr lvl="4" eaLnBrk="1" latinLnBrk="0" hangingPunct="1"/>
            <a:r>
              <a:rPr kumimoji="0" lang="en-US" smtClean="0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fr-F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/>
              <a:pPr/>
              <a:t>06/07/19</a:t>
            </a:fld>
            <a:endParaRPr kumimoji="0" lang="fr-F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fr-F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fr-F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fr-F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fr-F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n-US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fr-F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fr-F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fr-F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691680" y="699542"/>
            <a:ext cx="7128792" cy="203835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fr-FR" dirty="0" smtClean="0"/>
              <a:t>Projet 5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/>
              <a:t>Utilisez les données publiques de </a:t>
            </a:r>
            <a:r>
              <a:rPr lang="fr-FR" dirty="0" smtClean="0"/>
              <a:t>l'</a:t>
            </a:r>
            <a:r>
              <a:rPr lang="fr-FR" dirty="0" err="1" smtClean="0"/>
              <a:t>OpenFoodFacts</a:t>
            </a:r>
            <a:endParaRPr lang="fr-FR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>
            <a:extLst/>
          </a:lstStyle>
          <a:p>
            <a:pPr algn="ctr"/>
            <a:endParaRPr lang="fr-FR" sz="3800" dirty="0" smtClean="0"/>
          </a:p>
          <a:p>
            <a:endParaRPr lang="fr-FR" sz="4300" dirty="0"/>
          </a:p>
        </p:txBody>
      </p:sp>
      <p:sp>
        <p:nvSpPr>
          <p:cNvPr id="2" name="ZoneTexte 1"/>
          <p:cNvSpPr txBox="1"/>
          <p:nvPr/>
        </p:nvSpPr>
        <p:spPr>
          <a:xfrm>
            <a:off x="7889181" y="30036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Rectangle 4"/>
          <p:cNvSpPr txBox="1">
            <a:spLocks/>
          </p:cNvSpPr>
          <p:nvPr/>
        </p:nvSpPr>
        <p:spPr>
          <a:xfrm>
            <a:off x="251520" y="3795886"/>
            <a:ext cx="6515100" cy="514350"/>
          </a:xfrm>
          <a:prstGeom prst="rect">
            <a:avLst/>
          </a:prstGeom>
        </p:spPr>
        <p:txBody>
          <a:bodyPr vert="horz" anchor="ctr">
            <a:normAutofit fontScale="2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lang="fr-FR"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lang="fr-F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fr-F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lang="fr-F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lang="fr-F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lang="fr-F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fr-FR" sz="3800" dirty="0" smtClean="0"/>
          </a:p>
          <a:p>
            <a:r>
              <a:rPr lang="fr-FR" sz="8000" dirty="0" err="1" smtClean="0"/>
              <a:t>Olena</a:t>
            </a:r>
            <a:r>
              <a:rPr lang="fr-FR" sz="8000" dirty="0" smtClean="0"/>
              <a:t> </a:t>
            </a:r>
            <a:r>
              <a:rPr lang="fr-FR" sz="8000" dirty="0" err="1" smtClean="0"/>
              <a:t>Androsovych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smtClean="0"/>
              <a:t>Open </a:t>
            </a:r>
            <a:r>
              <a:rPr lang="fr-FR" sz="8000" dirty="0" err="1" smtClean="0"/>
              <a:t>Classrooms</a:t>
            </a:r>
            <a:endParaRPr lang="fr-FR" sz="8000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95486"/>
            <a:ext cx="8153400" cy="1005840"/>
          </a:xfrm>
        </p:spPr>
        <p:txBody>
          <a:bodyPr>
            <a:noAutofit/>
          </a:bodyPr>
          <a:lstStyle/>
          <a:p>
            <a:r>
              <a:rPr lang="fr-FR" sz="4000" dirty="0" smtClean="0"/>
              <a:t>II. Les </a:t>
            </a:r>
            <a:r>
              <a:rPr lang="fr-FR" sz="4000" dirty="0"/>
              <a:t>difficultés rencontrées et 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les </a:t>
            </a:r>
            <a:r>
              <a:rPr lang="fr-FR" sz="4000" dirty="0"/>
              <a:t>solutions trouvées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0" y="1275606"/>
            <a:ext cx="3275856" cy="4083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Les difficultés : </a:t>
            </a:r>
          </a:p>
          <a:p>
            <a:r>
              <a:rPr lang="fr-FR" sz="2400" dirty="0" smtClean="0"/>
              <a:t>L’installation MySQL, l’intégration </a:t>
            </a:r>
            <a:r>
              <a:rPr lang="fr-FR" sz="2400" dirty="0"/>
              <a:t>de la requête de la </a:t>
            </a:r>
            <a:r>
              <a:rPr lang="fr-FR" sz="2400" dirty="0" err="1"/>
              <a:t>BdD</a:t>
            </a:r>
            <a:r>
              <a:rPr lang="fr-FR" sz="2400" dirty="0"/>
              <a:t> dans le code </a:t>
            </a:r>
            <a:r>
              <a:rPr lang="fr-FR" sz="2400" dirty="0" smtClean="0"/>
              <a:t>Python</a:t>
            </a:r>
          </a:p>
          <a:p>
            <a:r>
              <a:rPr lang="fr-FR" sz="2400" dirty="0"/>
              <a:t>la logique globale de la fonctionnalité du programme </a:t>
            </a:r>
          </a:p>
          <a:p>
            <a:endParaRPr lang="fr-FR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3419872" y="1275606"/>
            <a:ext cx="5724128" cy="3867894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smtClean="0"/>
              <a:t>Les </a:t>
            </a:r>
            <a:r>
              <a:rPr lang="fr-FR" sz="2400" dirty="0"/>
              <a:t>solutions </a:t>
            </a:r>
            <a:r>
              <a:rPr lang="fr-FR" sz="2400" dirty="0" smtClean="0"/>
              <a:t>trouvées :</a:t>
            </a:r>
          </a:p>
          <a:p>
            <a:r>
              <a:rPr lang="fr-FR" sz="2400" dirty="0" smtClean="0"/>
              <a:t>Relire la </a:t>
            </a:r>
            <a:r>
              <a:rPr lang="fr-FR" sz="2400" dirty="0"/>
              <a:t>documentation </a:t>
            </a:r>
            <a:r>
              <a:rPr lang="fr-FR" sz="2400" dirty="0" smtClean="0"/>
              <a:t>d’API</a:t>
            </a:r>
            <a:r>
              <a:rPr lang="fr-FR" sz="2400" dirty="0"/>
              <a:t> </a:t>
            </a:r>
            <a:r>
              <a:rPr lang="fr-FR" sz="2400" dirty="0" smtClean="0"/>
              <a:t>et </a:t>
            </a:r>
            <a:r>
              <a:rPr lang="fr-FR" sz="2400" dirty="0"/>
              <a:t>le forums </a:t>
            </a:r>
            <a:r>
              <a:rPr lang="fr-FR" sz="2400" dirty="0" smtClean="0"/>
              <a:t>spécialisés, demander </a:t>
            </a:r>
            <a:r>
              <a:rPr lang="fr-FR" sz="2400" dirty="0"/>
              <a:t>à mon mentor pour les sujets qui n’étaient pas clairs pour </a:t>
            </a:r>
            <a:r>
              <a:rPr lang="fr-FR" sz="2400" dirty="0" smtClean="0"/>
              <a:t>moi </a:t>
            </a:r>
          </a:p>
          <a:p>
            <a:endParaRPr lang="fr-FR" sz="2400" dirty="0"/>
          </a:p>
          <a:p>
            <a:r>
              <a:rPr lang="fr-FR" sz="2400" dirty="0"/>
              <a:t>D</a:t>
            </a:r>
            <a:r>
              <a:rPr lang="fr-FR" sz="2400" dirty="0" smtClean="0"/>
              <a:t>écouper </a:t>
            </a:r>
            <a:r>
              <a:rPr lang="fr-FR" sz="2400" dirty="0"/>
              <a:t>le travail par les tâches et sous-</a:t>
            </a:r>
            <a:r>
              <a:rPr lang="fr-FR" sz="2400" dirty="0" smtClean="0"/>
              <a:t>tâches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8944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/>
              <a:t>Le code </a:t>
            </a:r>
            <a:r>
              <a:rPr lang="fr-FR" sz="4400" dirty="0" smtClean="0"/>
              <a:t>sur </a:t>
            </a:r>
            <a:r>
              <a:rPr lang="fr-FR" sz="4400" dirty="0" err="1"/>
              <a:t>Github</a:t>
            </a:r>
            <a:r>
              <a:rPr lang="fr-FR" sz="4400" dirty="0"/>
              <a:t> 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u="sng" dirty="0"/>
              <a:t>https://github.com/OlenaChe/</a:t>
            </a:r>
            <a:r>
              <a:rPr lang="fr-FR" sz="3600" u="sng" dirty="0" smtClean="0"/>
              <a:t>project5</a:t>
            </a:r>
            <a:r>
              <a:rPr lang="fr-FR" sz="3600" dirty="0" smtClean="0"/>
              <a:t> </a:t>
            </a:r>
            <a:endParaRPr lang="fr-FR" sz="3600" dirty="0"/>
          </a:p>
        </p:txBody>
      </p:sp>
      <p:pic>
        <p:nvPicPr>
          <p:cNvPr id="5" name="Espace réservé du contenu 4" descr="Снимок экрана 2019-07-06 в 12.30.16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0" b="-2367"/>
          <a:stretch/>
        </p:blipFill>
        <p:spPr>
          <a:xfrm>
            <a:off x="1691680" y="1384026"/>
            <a:ext cx="6264696" cy="3759474"/>
          </a:xfrm>
        </p:spPr>
      </p:pic>
    </p:spTree>
    <p:extLst>
      <p:ext uri="{BB962C8B-B14F-4D97-AF65-F5344CB8AC3E}">
        <p14:creationId xmlns:p14="http://schemas.microsoft.com/office/powerpoint/2010/main" val="419281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r>
              <a:rPr lang="ru-RU" dirty="0" smtClean="0"/>
              <a:t> </a:t>
            </a:r>
            <a:r>
              <a:rPr lang="fr-FR" dirty="0"/>
              <a:t>de votre attention!</a:t>
            </a:r>
          </a:p>
        </p:txBody>
      </p:sp>
    </p:spTree>
    <p:extLst>
      <p:ext uri="{BB962C8B-B14F-4D97-AF65-F5344CB8AC3E}">
        <p14:creationId xmlns:p14="http://schemas.microsoft.com/office/powerpoint/2010/main" val="122293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Plan d’exposé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07504" y="1352550"/>
            <a:ext cx="9036496" cy="3667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Introduction. Que faire? </a:t>
            </a:r>
          </a:p>
          <a:p>
            <a:pPr marL="571500" indent="-571500">
              <a:buSzPct val="100000"/>
              <a:buFont typeface="+mj-lt"/>
              <a:buAutoNum type="romanUcPeriod"/>
            </a:pPr>
            <a:r>
              <a:rPr lang="fr-FR" dirty="0" smtClean="0"/>
              <a:t>Les étapes du travail</a:t>
            </a:r>
          </a:p>
          <a:p>
            <a:pPr lvl="1"/>
            <a:r>
              <a:rPr lang="fr-FR" dirty="0" smtClean="0"/>
              <a:t>Organisation du travail avec </a:t>
            </a:r>
            <a:r>
              <a:rPr lang="fr-FR" dirty="0" err="1" smtClean="0"/>
              <a:t>Trello</a:t>
            </a:r>
            <a:r>
              <a:rPr lang="fr-FR" dirty="0" smtClean="0"/>
              <a:t>, création </a:t>
            </a:r>
            <a:r>
              <a:rPr lang="fr-FR" dirty="0" err="1" smtClean="0"/>
              <a:t>readme</a:t>
            </a:r>
            <a:endParaRPr lang="fr-FR" dirty="0" smtClean="0"/>
          </a:p>
          <a:p>
            <a:pPr lvl="1"/>
            <a:r>
              <a:rPr lang="fr-FR" dirty="0" smtClean="0"/>
              <a:t>Création le diagramme et le code </a:t>
            </a:r>
            <a:r>
              <a:rPr lang="fr-FR" dirty="0" err="1" smtClean="0"/>
              <a:t>mysql</a:t>
            </a:r>
            <a:r>
              <a:rPr lang="fr-FR" dirty="0" smtClean="0"/>
              <a:t> de la base </a:t>
            </a:r>
            <a:r>
              <a:rPr lang="fr-FR" dirty="0"/>
              <a:t>de données </a:t>
            </a:r>
            <a:endParaRPr lang="fr-FR" dirty="0" smtClean="0"/>
          </a:p>
          <a:p>
            <a:pPr lvl="1"/>
            <a:r>
              <a:rPr lang="fr-FR" dirty="0" smtClean="0"/>
              <a:t>Création des classes et ses méthodes</a:t>
            </a:r>
          </a:p>
          <a:p>
            <a:pPr lvl="1"/>
            <a:r>
              <a:rPr lang="fr-FR" dirty="0" smtClean="0"/>
              <a:t>Algorithme du programme</a:t>
            </a:r>
          </a:p>
          <a:p>
            <a:pPr marL="571500" indent="-571500">
              <a:buSzPct val="100000"/>
              <a:buFont typeface="+mj-lt"/>
              <a:buAutoNum type="romanUcPeriod"/>
            </a:pPr>
            <a:r>
              <a:rPr lang="fr-FR" dirty="0" smtClean="0"/>
              <a:t>Les difficultés rencontrées et les solutions trouvées </a:t>
            </a:r>
          </a:p>
          <a:p>
            <a:pPr marL="0" indent="0">
              <a:buNone/>
            </a:pPr>
            <a:r>
              <a:rPr lang="fr-FR" dirty="0" smtClean="0"/>
              <a:t>Conclusion et le lien sur le code sur le </a:t>
            </a:r>
            <a:r>
              <a:rPr lang="fr-FR" dirty="0" err="1" smtClean="0"/>
              <a:t>GitHub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13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fr-FR" sz="4000" dirty="0"/>
              <a:t>Introduction. Que faire? 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179512" y="1563638"/>
            <a:ext cx="8856984" cy="3200400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0" indent="0">
              <a:buNone/>
            </a:pPr>
            <a:r>
              <a:rPr lang="fr-FR" sz="3200" dirty="0"/>
              <a:t>C</a:t>
            </a:r>
            <a:r>
              <a:rPr lang="fr-FR" sz="3200" dirty="0" smtClean="0"/>
              <a:t>réer </a:t>
            </a:r>
            <a:r>
              <a:rPr lang="fr-FR" sz="3200" dirty="0"/>
              <a:t>un programme </a:t>
            </a:r>
            <a:r>
              <a:rPr lang="fr-FR" sz="3200" dirty="0" smtClean="0"/>
              <a:t>qui doit :</a:t>
            </a:r>
          </a:p>
          <a:p>
            <a:r>
              <a:rPr lang="fr-FR" sz="3200" dirty="0" smtClean="0"/>
              <a:t>interagir </a:t>
            </a:r>
            <a:r>
              <a:rPr lang="fr-FR" sz="3200" dirty="0"/>
              <a:t>avec la base Open Food </a:t>
            </a:r>
            <a:r>
              <a:rPr lang="fr-FR" sz="3200" dirty="0" err="1"/>
              <a:t>Facts</a:t>
            </a:r>
            <a:r>
              <a:rPr lang="fr-FR" sz="3200" dirty="0"/>
              <a:t> pour en récupérer les aliments, </a:t>
            </a:r>
            <a:endParaRPr lang="fr-FR" sz="3200" dirty="0" smtClean="0"/>
          </a:p>
          <a:p>
            <a:r>
              <a:rPr lang="fr-FR" sz="3200" dirty="0" smtClean="0"/>
              <a:t>les </a:t>
            </a:r>
            <a:r>
              <a:rPr lang="fr-FR" sz="3200" dirty="0"/>
              <a:t>comparer et proposer à l'utilisateur un substitut plus </a:t>
            </a:r>
            <a:r>
              <a:rPr lang="fr-FR" sz="3200" dirty="0" smtClean="0"/>
              <a:t>sain,</a:t>
            </a:r>
          </a:p>
          <a:p>
            <a:r>
              <a:rPr lang="fr-FR" sz="3200" dirty="0" smtClean="0"/>
              <a:t>enregistrer des substituts que l’utilisateur a choisi.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I. Les </a:t>
            </a:r>
            <a:r>
              <a:rPr lang="fr-FR" sz="4400" dirty="0"/>
              <a:t>étapes du </a:t>
            </a:r>
            <a:r>
              <a:rPr lang="fr-FR" sz="4400" dirty="0" smtClean="0"/>
              <a:t>travail </a:t>
            </a:r>
            <a:r>
              <a:rPr lang="fr-FR" sz="4400" dirty="0" smtClean="0"/>
              <a:t/>
            </a:r>
            <a:br>
              <a:rPr lang="fr-FR" sz="4400" dirty="0" smtClean="0"/>
            </a:br>
            <a:r>
              <a:rPr lang="fr-FR" sz="3600" dirty="0" smtClean="0"/>
              <a:t>Organisation </a:t>
            </a:r>
            <a:r>
              <a:rPr lang="fr-FR" sz="3600" dirty="0"/>
              <a:t>du travail avec </a:t>
            </a:r>
            <a:r>
              <a:rPr lang="fr-FR" sz="3600" dirty="0" err="1" smtClean="0"/>
              <a:t>Trello</a:t>
            </a:r>
            <a:r>
              <a:rPr lang="fr-FR" sz="3600" dirty="0" smtClean="0"/>
              <a:t> </a:t>
            </a:r>
            <a:r>
              <a:rPr lang="fr-FR" sz="3600" dirty="0"/>
              <a:t>(1.1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pic>
        <p:nvPicPr>
          <p:cNvPr id="7" name="Espace réservé du contenu 6" descr="Снимок экрана 2019-06-28 в 15.09.33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5" b="5685"/>
          <a:stretch>
            <a:fillRect/>
          </a:stretch>
        </p:blipFill>
        <p:spPr>
          <a:xfrm>
            <a:off x="609600" y="1347614"/>
            <a:ext cx="6986736" cy="3602727"/>
          </a:xfrm>
        </p:spPr>
      </p:pic>
    </p:spTree>
    <p:extLst>
      <p:ext uri="{BB962C8B-B14F-4D97-AF65-F5344CB8AC3E}">
        <p14:creationId xmlns:p14="http://schemas.microsoft.com/office/powerpoint/2010/main" val="190064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I. Les </a:t>
            </a:r>
            <a:r>
              <a:rPr lang="fr-FR" sz="4400" dirty="0"/>
              <a:t>étapes du </a:t>
            </a:r>
            <a:r>
              <a:rPr lang="fr-FR" sz="4400" dirty="0" smtClean="0"/>
              <a:t>travail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Création </a:t>
            </a:r>
            <a:r>
              <a:rPr lang="fr-FR" sz="3600" dirty="0"/>
              <a:t>le fichier </a:t>
            </a:r>
            <a:r>
              <a:rPr lang="fr-FR" sz="3600" dirty="0" err="1" smtClean="0"/>
              <a:t>Readme.md</a:t>
            </a:r>
            <a:r>
              <a:rPr lang="fr-FR" sz="3600" dirty="0" smtClean="0"/>
              <a:t> </a:t>
            </a:r>
            <a:r>
              <a:rPr lang="fr-FR" sz="3600" dirty="0"/>
              <a:t>(1.2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778824" cy="32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Pour chaque fonctionnalité, écrire </a:t>
            </a:r>
            <a:r>
              <a:rPr lang="fr-FR" dirty="0" smtClean="0"/>
              <a:t>la documentation :</a:t>
            </a: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  <a:p>
            <a:pPr>
              <a:buFont typeface="Wingdings" charset="2"/>
              <a:buChar char="ü"/>
            </a:pPr>
            <a:r>
              <a:rPr lang="fr-FR" dirty="0" smtClean="0"/>
              <a:t>Que doit faire le programme ?</a:t>
            </a:r>
          </a:p>
          <a:p>
            <a:pPr>
              <a:buFont typeface="Wingdings" charset="2"/>
              <a:buChar char="ü"/>
            </a:pPr>
            <a:r>
              <a:rPr lang="fr-FR" dirty="0" smtClean="0"/>
              <a:t>Comment </a:t>
            </a:r>
            <a:r>
              <a:rPr lang="fr-FR" dirty="0"/>
              <a:t>le développeur comprendra le code </a:t>
            </a:r>
            <a:r>
              <a:rPr lang="fr-FR" dirty="0" smtClean="0"/>
              <a:t>?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48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I. Les </a:t>
            </a:r>
            <a:r>
              <a:rPr lang="fr-FR" sz="4400" dirty="0"/>
              <a:t>étapes du </a:t>
            </a:r>
            <a:r>
              <a:rPr lang="fr-FR" sz="4400" dirty="0" smtClean="0"/>
              <a:t>travail </a:t>
            </a:r>
            <a:r>
              <a:rPr lang="fr-FR" sz="4400" dirty="0"/>
              <a:t/>
            </a:r>
            <a:br>
              <a:rPr lang="fr-FR" sz="4400" dirty="0"/>
            </a:br>
            <a:r>
              <a:rPr lang="fr-FR" sz="3600" dirty="0"/>
              <a:t>Création </a:t>
            </a:r>
            <a:r>
              <a:rPr lang="fr-FR" sz="3600" dirty="0" smtClean="0"/>
              <a:t>la </a:t>
            </a:r>
            <a:r>
              <a:rPr lang="fr-FR" sz="3600" dirty="0"/>
              <a:t>base de </a:t>
            </a:r>
            <a:r>
              <a:rPr lang="fr-FR" sz="3600" dirty="0" smtClean="0"/>
              <a:t>données </a:t>
            </a:r>
            <a:r>
              <a:rPr lang="fr-FR" sz="3600" dirty="0"/>
              <a:t>(2)</a:t>
            </a:r>
          </a:p>
        </p:txBody>
      </p:sp>
      <p:pic>
        <p:nvPicPr>
          <p:cNvPr id="4" name="Espace réservé du contenu 3" descr="Снимок экрана 2019-06-28 в 15.24.32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3" b="13373"/>
          <a:stretch>
            <a:fillRect/>
          </a:stretch>
        </p:blipFill>
        <p:spPr>
          <a:xfrm>
            <a:off x="609600" y="1352550"/>
            <a:ext cx="7778750" cy="3268663"/>
          </a:xfrm>
        </p:spPr>
      </p:pic>
    </p:spTree>
    <p:extLst>
      <p:ext uri="{BB962C8B-B14F-4D97-AF65-F5344CB8AC3E}">
        <p14:creationId xmlns:p14="http://schemas.microsoft.com/office/powerpoint/2010/main" val="84493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5482"/>
            <a:ext cx="8424936" cy="1005840"/>
          </a:xfrm>
        </p:spPr>
        <p:txBody>
          <a:bodyPr>
            <a:noAutofit/>
          </a:bodyPr>
          <a:lstStyle/>
          <a:p>
            <a:pPr lvl="1"/>
            <a:r>
              <a:rPr lang="fr-FR" sz="4000" kern="1200" dirty="0" smtClean="0">
                <a:solidFill>
                  <a:schemeClr val="tx2"/>
                </a:solidFill>
                <a:latin typeface="Tw Cen MT (Titres) "/>
                <a:ea typeface="+mj-ea"/>
                <a:cs typeface="Tw Cen MT (Titres) "/>
              </a:rPr>
              <a:t>I. </a:t>
            </a:r>
            <a:r>
              <a:rPr lang="fr-FR" sz="4000" kern="1200" dirty="0" smtClean="0">
                <a:solidFill>
                  <a:schemeClr val="tx2"/>
                </a:solidFill>
                <a:latin typeface="Tw Cen MT (Titres) "/>
                <a:ea typeface="+mj-ea"/>
                <a:cs typeface="Tw Cen MT (Titres) "/>
              </a:rPr>
              <a:t>Les </a:t>
            </a:r>
            <a:r>
              <a:rPr lang="fr-FR" sz="4000" kern="1200" dirty="0">
                <a:solidFill>
                  <a:schemeClr val="tx2"/>
                </a:solidFill>
                <a:latin typeface="Tw Cen MT (Titres) "/>
                <a:ea typeface="+mj-ea"/>
                <a:cs typeface="Tw Cen MT (Titres) "/>
              </a:rPr>
              <a:t>étapes du travail </a:t>
            </a:r>
            <a:r>
              <a:rPr lang="fr-FR" sz="3200" kern="1200" dirty="0">
                <a:solidFill>
                  <a:schemeClr val="tx2"/>
                </a:solidFill>
                <a:latin typeface="Tw Cen MT (Titres) "/>
                <a:ea typeface="+mj-ea"/>
                <a:cs typeface="Tw Cen MT (Titres) "/>
              </a:rPr>
              <a:t/>
            </a:r>
            <a:br>
              <a:rPr lang="fr-FR" sz="3200" kern="1200" dirty="0">
                <a:solidFill>
                  <a:schemeClr val="tx2"/>
                </a:solidFill>
                <a:latin typeface="Tw Cen MT (Titres) "/>
                <a:ea typeface="+mj-ea"/>
                <a:cs typeface="Tw Cen MT (Titres) "/>
              </a:rPr>
            </a:br>
            <a:r>
              <a:rPr lang="fr-FR" sz="3200" dirty="0" smtClean="0">
                <a:latin typeface="Tw Cen MT (Titres) "/>
                <a:cs typeface="Tw Cen MT (Titres) "/>
              </a:rPr>
              <a:t>Création des classes et ses méthodes </a:t>
            </a:r>
            <a:r>
              <a:rPr lang="fr-FR" sz="3200" kern="1200" dirty="0">
                <a:solidFill>
                  <a:schemeClr val="tx2"/>
                </a:solidFill>
                <a:latin typeface="Tw Cen MT (Titres) "/>
                <a:cs typeface="Tw Cen MT (Titres) "/>
              </a:rPr>
              <a:t>(3)</a:t>
            </a:r>
            <a:endParaRPr lang="fr-FR" sz="3200" kern="1200" dirty="0">
              <a:solidFill>
                <a:schemeClr val="tx2"/>
              </a:solidFill>
              <a:latin typeface="Tw Cen MT (Titres) "/>
              <a:ea typeface="+mj-ea"/>
              <a:cs typeface="Tw Cen MT (Titres) 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38864" cy="35954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fr-FR" dirty="0" smtClean="0"/>
              <a:t>Class </a:t>
            </a:r>
            <a:r>
              <a:rPr lang="fr-FR" dirty="0" err="1" smtClean="0"/>
              <a:t>Data_OFF</a:t>
            </a:r>
            <a:r>
              <a:rPr lang="fr-FR" dirty="0" smtClean="0"/>
              <a:t> </a:t>
            </a:r>
            <a:r>
              <a:rPr lang="fr-FR" dirty="0"/>
              <a:t>pour récupérer les informations d’Open Food </a:t>
            </a:r>
            <a:r>
              <a:rPr lang="fr-FR" dirty="0" err="1"/>
              <a:t>Facts</a:t>
            </a:r>
            <a:r>
              <a:rPr lang="fr-FR" dirty="0"/>
              <a:t> en utilisant le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,</a:t>
            </a:r>
          </a:p>
          <a:p>
            <a:pPr lvl="0"/>
            <a:r>
              <a:rPr lang="fr-FR" dirty="0" smtClean="0"/>
              <a:t>Class </a:t>
            </a:r>
            <a:r>
              <a:rPr lang="fr-FR" dirty="0" err="1" smtClean="0"/>
              <a:t>Data_PB</a:t>
            </a:r>
            <a:r>
              <a:rPr lang="fr-FR" dirty="0" smtClean="0"/>
              <a:t> </a:t>
            </a:r>
            <a:r>
              <a:rPr lang="fr-FR" dirty="0"/>
              <a:t>pour créer notre base de donnés avec MySQL,</a:t>
            </a:r>
          </a:p>
          <a:p>
            <a:pPr lvl="0"/>
            <a:r>
              <a:rPr lang="fr-FR" dirty="0" smtClean="0"/>
              <a:t>Class </a:t>
            </a:r>
            <a:r>
              <a:rPr lang="fr-FR" dirty="0" err="1" smtClean="0"/>
              <a:t>Display_data</a:t>
            </a:r>
            <a:r>
              <a:rPr lang="fr-FR" dirty="0" smtClean="0"/>
              <a:t> </a:t>
            </a:r>
            <a:r>
              <a:rPr lang="fr-FR" dirty="0"/>
              <a:t>pour réaliser l’interaction de l’utilisateur avec la </a:t>
            </a:r>
            <a:r>
              <a:rPr lang="fr-FR" dirty="0" err="1"/>
              <a:t>BdD</a:t>
            </a:r>
            <a:r>
              <a:rPr lang="fr-FR" dirty="0"/>
              <a:t>,</a:t>
            </a:r>
          </a:p>
          <a:p>
            <a:pPr lvl="0"/>
            <a:r>
              <a:rPr lang="fr-FR" dirty="0" smtClean="0"/>
              <a:t>Class </a:t>
            </a:r>
            <a:r>
              <a:rPr lang="fr-FR" dirty="0" err="1" smtClean="0"/>
              <a:t>Saved_data</a:t>
            </a:r>
            <a:r>
              <a:rPr lang="fr-FR" dirty="0" smtClean="0"/>
              <a:t> </a:t>
            </a:r>
            <a:r>
              <a:rPr lang="fr-FR" dirty="0"/>
              <a:t>pour afficher les résultats de requête.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71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5482"/>
            <a:ext cx="8153400" cy="1005840"/>
          </a:xfrm>
        </p:spPr>
        <p:txBody>
          <a:bodyPr>
            <a:noAutofit/>
          </a:bodyPr>
          <a:lstStyle/>
          <a:p>
            <a:r>
              <a:rPr lang="fr-FR" sz="4000" dirty="0" smtClean="0"/>
              <a:t>II. Les </a:t>
            </a:r>
            <a:r>
              <a:rPr lang="fr-FR" sz="4000" dirty="0"/>
              <a:t>étapes du </a:t>
            </a:r>
            <a:r>
              <a:rPr lang="fr-FR" sz="4000" dirty="0" smtClean="0"/>
              <a:t>travail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3200" dirty="0"/>
              <a:t>Algorithme du </a:t>
            </a:r>
            <a:r>
              <a:rPr lang="fr-FR" sz="3200" dirty="0" smtClean="0"/>
              <a:t>programme (</a:t>
            </a:r>
            <a:r>
              <a:rPr lang="fr-FR" sz="3200" dirty="0" smtClean="0"/>
              <a:t>4.1)</a:t>
            </a:r>
            <a:endParaRPr lang="fr-FR" sz="3200" dirty="0"/>
          </a:p>
        </p:txBody>
      </p:sp>
      <p:pic>
        <p:nvPicPr>
          <p:cNvPr id="8" name="Espace réservé du contenu 7" descr="Снимок экрана 2019-07-06 в 12.25.00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-279" r="127" b="-716"/>
          <a:stretch/>
        </p:blipFill>
        <p:spPr>
          <a:xfrm>
            <a:off x="2051720" y="1347614"/>
            <a:ext cx="5145806" cy="3637586"/>
          </a:xfrm>
        </p:spPr>
      </p:pic>
    </p:spTree>
    <p:extLst>
      <p:ext uri="{BB962C8B-B14F-4D97-AF65-F5344CB8AC3E}">
        <p14:creationId xmlns:p14="http://schemas.microsoft.com/office/powerpoint/2010/main" val="64869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5482"/>
            <a:ext cx="8153400" cy="1005840"/>
          </a:xfrm>
        </p:spPr>
        <p:txBody>
          <a:bodyPr>
            <a:noAutofit/>
          </a:bodyPr>
          <a:lstStyle/>
          <a:p>
            <a:r>
              <a:rPr lang="fr-FR" sz="4000" dirty="0" smtClean="0"/>
              <a:t>I. </a:t>
            </a:r>
            <a:r>
              <a:rPr lang="fr-FR" sz="4000" dirty="0" smtClean="0"/>
              <a:t>Les </a:t>
            </a:r>
            <a:r>
              <a:rPr lang="fr-FR" sz="4000" dirty="0"/>
              <a:t>étapes du </a:t>
            </a:r>
            <a:r>
              <a:rPr lang="fr-FR" sz="4000" dirty="0" smtClean="0"/>
              <a:t>travail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3200" dirty="0"/>
              <a:t>Algorithme du </a:t>
            </a:r>
            <a:r>
              <a:rPr lang="fr-FR" sz="3200" dirty="0" smtClean="0"/>
              <a:t>programme (</a:t>
            </a:r>
            <a:r>
              <a:rPr lang="fr-FR" sz="3200" dirty="0" smtClean="0"/>
              <a:t>4.2)</a:t>
            </a:r>
            <a:endParaRPr lang="fr-FR" sz="3200" dirty="0"/>
          </a:p>
        </p:txBody>
      </p:sp>
      <p:pic>
        <p:nvPicPr>
          <p:cNvPr id="4" name="Espace réservé du contenu 3" descr="Снимок экрана 2019-07-06 в 12.27.44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r="446"/>
          <a:stretch>
            <a:fillRect/>
          </a:stretch>
        </p:blipFill>
        <p:spPr>
          <a:xfrm>
            <a:off x="2267744" y="1165919"/>
            <a:ext cx="4752528" cy="3997280"/>
          </a:xfrm>
        </p:spPr>
      </p:pic>
    </p:spTree>
    <p:extLst>
      <p:ext uri="{BB962C8B-B14F-4D97-AF65-F5344CB8AC3E}">
        <p14:creationId xmlns:p14="http://schemas.microsoft.com/office/powerpoint/2010/main" val="33751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pour écran larg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pour écran large.potx</Template>
  <TotalTime>0</TotalTime>
  <Words>272</Words>
  <Application>Microsoft Macintosh PowerPoint</Application>
  <PresentationFormat>Présentation à l'écran (16:9)</PresentationFormat>
  <Paragraphs>47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Présentation pour écran large</vt:lpstr>
      <vt:lpstr>Projet 5  Utilisez les données publiques de l'OpenFoodFacts</vt:lpstr>
      <vt:lpstr>Plan d’exposé</vt:lpstr>
      <vt:lpstr>Introduction. Que faire? </vt:lpstr>
      <vt:lpstr>I. Les étapes du travail  Organisation du travail avec Trello (1.1)</vt:lpstr>
      <vt:lpstr>I. Les étapes du travail  Création le fichier Readme.md (1.2)</vt:lpstr>
      <vt:lpstr>I. Les étapes du travail  Création la base de données (2)</vt:lpstr>
      <vt:lpstr>I. Les étapes du travail  Création des classes et ses méthodes (3)</vt:lpstr>
      <vt:lpstr>II. Les étapes du travail Algorithme du programme (4.1)</vt:lpstr>
      <vt:lpstr>I. Les étapes du travail Algorithme du programme (4.2)</vt:lpstr>
      <vt:lpstr>II. Les difficultés rencontrées et  les solutions trouvées </vt:lpstr>
      <vt:lpstr>Le code sur Github :  https://github.com/OlenaChe/project5 </vt:lpstr>
      <vt:lpstr>MERCI de votre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2019-07-06T10:38:44Z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