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258" r:id="rId4"/>
    <p:sldId id="295" r:id="rId5"/>
    <p:sldId id="296" r:id="rId6"/>
    <p:sldId id="302" r:id="rId7"/>
    <p:sldId id="297" r:id="rId8"/>
    <p:sldId id="299" r:id="rId9"/>
    <p:sldId id="303" r:id="rId10"/>
    <p:sldId id="304" r:id="rId11"/>
    <p:sldId id="305" r:id="rId12"/>
    <p:sldId id="306" r:id="rId13"/>
    <p:sldId id="284" r:id="rId14"/>
    <p:sldId id="271" r:id="rId15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1" d="100"/>
          <a:sy n="101" d="100"/>
        </p:scale>
        <p:origin x="-14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 lang="en-US"/>
              <a:pPr/>
              <a:t>29/10/19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n-US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fr-FR">
                <a:solidFill>
                  <a:srgbClr val="FFFFFF"/>
                </a:solidFill>
              </a:rPr>
              <a:pPr algn="ctr"/>
              <a:t>29/10/19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‹#›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‹#›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‹#›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‹#›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pPr eaLnBrk="1" latinLnBrk="0" hangingPunct="1"/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/>
              <a:pPr/>
              <a:t>29/10/19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  <a:p>
            <a:pPr lvl="1" eaLnBrk="1" latinLnBrk="0" hangingPunct="1"/>
            <a:r>
              <a:rPr kumimoji="0" lang="en-US" smtClean="0"/>
              <a:t>Deuxième niveau</a:t>
            </a:r>
          </a:p>
          <a:p>
            <a:pPr lvl="2" eaLnBrk="1" latinLnBrk="0" hangingPunct="1"/>
            <a:r>
              <a:rPr kumimoji="0" lang="en-US" smtClean="0"/>
              <a:t>Troisième niveau</a:t>
            </a:r>
          </a:p>
          <a:p>
            <a:pPr lvl="3" eaLnBrk="1" latinLnBrk="0" hangingPunct="1"/>
            <a:r>
              <a:rPr kumimoji="0" lang="en-US" smtClean="0"/>
              <a:t>Quatrième niveau</a:t>
            </a:r>
          </a:p>
          <a:p>
            <a:pPr lvl="4" eaLnBrk="1" latinLnBrk="0" hangingPunct="1"/>
            <a:r>
              <a:rPr kumimoji="0" lang="en-US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/>
              <a:pPr/>
              <a:t>29/10/19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n-US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OlenaChe/Project7_GP" TargetMode="External"/><Relationship Id="rId3" Type="http://schemas.openxmlformats.org/officeDocument/2006/relationships/hyperlink" Target="https://project7-grandpy.herokuapp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691680" y="699542"/>
            <a:ext cx="7128792" cy="2038350"/>
          </a:xfrm>
        </p:spPr>
        <p:txBody>
          <a:bodyPr>
            <a:normAutofit/>
          </a:bodyPr>
          <a:lstStyle>
            <a:extLst/>
          </a:lstStyle>
          <a:p>
            <a:r>
              <a:rPr lang="fr-FR" dirty="0" smtClean="0"/>
              <a:t>Projet 7</a:t>
            </a:r>
            <a:br>
              <a:rPr lang="fr-FR" dirty="0" smtClean="0"/>
            </a:br>
            <a:r>
              <a:rPr lang="fr-FR" dirty="0" smtClean="0"/>
              <a:t>Créez </a:t>
            </a:r>
            <a:r>
              <a:rPr lang="fr-FR" dirty="0" err="1"/>
              <a:t>GrandPy</a:t>
            </a:r>
            <a:r>
              <a:rPr lang="fr-FR" dirty="0"/>
              <a:t> Bot,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/>
              <a:t>papy-</a:t>
            </a:r>
            <a:r>
              <a:rPr lang="fr-FR" dirty="0" smtClean="0"/>
              <a:t>robot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pPr algn="ctr"/>
            <a:endParaRPr lang="fr-FR" sz="3800" dirty="0" smtClean="0"/>
          </a:p>
          <a:p>
            <a:endParaRPr lang="fr-FR" sz="4300" dirty="0"/>
          </a:p>
        </p:txBody>
      </p:sp>
      <p:sp>
        <p:nvSpPr>
          <p:cNvPr id="2" name="ZoneTexte 1"/>
          <p:cNvSpPr txBox="1"/>
          <p:nvPr/>
        </p:nvSpPr>
        <p:spPr>
          <a:xfrm>
            <a:off x="7889181" y="30036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251520" y="3795886"/>
            <a:ext cx="6515100" cy="514350"/>
          </a:xfrm>
          <a:prstGeom prst="rect">
            <a:avLst/>
          </a:prstGeom>
        </p:spPr>
        <p:txBody>
          <a:bodyPr vert="horz" anchor="ctr">
            <a:normAutofit fontScale="2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fr-FR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lang="fr-F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sz="3800" dirty="0" smtClean="0"/>
          </a:p>
          <a:p>
            <a:r>
              <a:rPr lang="fr-FR" sz="8000" dirty="0" err="1" smtClean="0"/>
              <a:t>Olena</a:t>
            </a:r>
            <a:r>
              <a:rPr lang="fr-FR" sz="8000" dirty="0" smtClean="0"/>
              <a:t> </a:t>
            </a:r>
            <a:r>
              <a:rPr lang="fr-FR" sz="8000" dirty="0" err="1" smtClean="0"/>
              <a:t>Androsovych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/>
              <a:t>OpenClassrooms</a:t>
            </a:r>
            <a:endParaRPr lang="fr-FR" sz="8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400" y="123478"/>
            <a:ext cx="8424936" cy="1005840"/>
          </a:xfrm>
        </p:spPr>
        <p:txBody>
          <a:bodyPr>
            <a:noAutofit/>
          </a:bodyPr>
          <a:lstStyle/>
          <a:p>
            <a:pPr lvl="1"/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>I. Les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>étapes du travail </a:t>
            </a:r>
            <a:r>
              <a:rPr lang="fr-FR" sz="32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/>
            </a:r>
            <a:br>
              <a:rPr lang="fr-FR" sz="32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</a:br>
            <a:r>
              <a:rPr lang="fr-FR" sz="3200" dirty="0" smtClean="0">
                <a:latin typeface="+mn-lt"/>
              </a:rPr>
              <a:t> 1.5 Déploiement sur </a:t>
            </a:r>
            <a:r>
              <a:rPr lang="fr-FR" sz="3200" dirty="0" err="1" smtClean="0">
                <a:latin typeface="+mn-lt"/>
              </a:rPr>
              <a:t>Heroku</a:t>
            </a:r>
            <a:r>
              <a:rPr lang="fr-FR" sz="3200" dirty="0" smtClean="0">
                <a:latin typeface="+mn-lt"/>
              </a:rPr>
              <a:t> </a:t>
            </a:r>
            <a:r>
              <a:rPr lang="fr-FR" sz="3200" kern="1200" dirty="0" smtClean="0">
                <a:solidFill>
                  <a:schemeClr val="tx2"/>
                </a:solidFill>
                <a:latin typeface="+mn-lt"/>
                <a:cs typeface="Tw Cen MT (Titres) "/>
              </a:rPr>
              <a:t>(1.5)</a:t>
            </a:r>
            <a:endParaRPr lang="fr-FR" sz="3200" kern="1200" dirty="0">
              <a:solidFill>
                <a:schemeClr val="tx2"/>
              </a:solidFill>
              <a:latin typeface="+mn-lt"/>
              <a:ea typeface="+mj-ea"/>
              <a:cs typeface="Tw Cen MT (Titres) "/>
            </a:endParaRPr>
          </a:p>
        </p:txBody>
      </p:sp>
      <p:pic>
        <p:nvPicPr>
          <p:cNvPr id="7" name="Content Placeholder 6" descr="Снимок экрана 2019-10-29 в 18.36.30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0" b="4911"/>
          <a:stretch/>
        </p:blipFill>
        <p:spPr>
          <a:xfrm>
            <a:off x="395536" y="3651870"/>
            <a:ext cx="7762355" cy="1080120"/>
          </a:xfrm>
        </p:spPr>
      </p:pic>
      <p:pic>
        <p:nvPicPr>
          <p:cNvPr id="9" name="Picture 8" descr="Снимок экрана 2019-10-29 в 18.39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5646"/>
            <a:ext cx="3092966" cy="1130424"/>
          </a:xfrm>
          <a:prstGeom prst="rect">
            <a:avLst/>
          </a:prstGeom>
        </p:spPr>
      </p:pic>
      <p:pic>
        <p:nvPicPr>
          <p:cNvPr id="10" name="Picture 9" descr="Снимок экрана 2019-10-29 в 18.41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924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II. </a:t>
            </a:r>
            <a:r>
              <a:rPr lang="fr-FR" sz="4000" dirty="0"/>
              <a:t>Les difficultés </a:t>
            </a:r>
            <a:r>
              <a:rPr lang="fr-FR" sz="4000" dirty="0" smtClean="0"/>
              <a:t>rencontrées</a:t>
            </a:r>
            <a:br>
              <a:rPr lang="fr-FR" sz="4000" dirty="0" smtClean="0"/>
            </a:br>
            <a:r>
              <a:rPr lang="fr-FR" sz="4000" dirty="0" smtClean="0"/>
              <a:t> </a:t>
            </a:r>
            <a:r>
              <a:rPr lang="fr-FR" sz="4000" dirty="0"/>
              <a:t>et les solutions </a:t>
            </a:r>
            <a:r>
              <a:rPr lang="fr-FR" sz="4000" dirty="0" smtClean="0"/>
              <a:t>trouvées (1)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94848" cy="326862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L'utilisation </a:t>
            </a:r>
            <a:r>
              <a:rPr lang="fr-FR" dirty="0" smtClean="0"/>
              <a:t>d’AJAX. </a:t>
            </a:r>
            <a:r>
              <a:rPr lang="fr-FR" dirty="0"/>
              <a:t>Après l'apprentissage de la partie théorique, au début</a:t>
            </a:r>
            <a:r>
              <a:rPr lang="en-US" dirty="0"/>
              <a:t>, </a:t>
            </a:r>
            <a:r>
              <a:rPr lang="fr-FR" dirty="0"/>
              <a:t>il était difficile à adopter cette approche pour mon projet.</a:t>
            </a:r>
            <a:r>
              <a:rPr lang="ru-RU" dirty="0"/>
              <a:t> </a:t>
            </a:r>
            <a:endParaRPr lang="ru-RU" dirty="0"/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solution : </a:t>
            </a:r>
            <a:r>
              <a:rPr lang="fr-FR" dirty="0" smtClean="0"/>
              <a:t>vidéo </a:t>
            </a:r>
            <a:r>
              <a:rPr lang="fr-FR" dirty="0"/>
              <a:t>explicatifs sur </a:t>
            </a:r>
            <a:r>
              <a:rPr lang="fr-FR" dirty="0" err="1"/>
              <a:t>youtube</a:t>
            </a:r>
            <a:r>
              <a:rPr lang="fr-FR" dirty="0"/>
              <a:t> et </a:t>
            </a:r>
            <a:r>
              <a:rPr lang="fr-FR" dirty="0" smtClean="0"/>
              <a:t>les explications de mon </a:t>
            </a:r>
            <a:r>
              <a:rPr lang="fr-FR" dirty="0"/>
              <a:t>mentor.</a:t>
            </a:r>
            <a:endParaRPr lang="ru-RU" dirty="0"/>
          </a:p>
          <a:p>
            <a:endParaRPr lang="ru-RU" dirty="0"/>
          </a:p>
          <a:p>
            <a:pPr lvl="0"/>
            <a:r>
              <a:rPr lang="fr-FR" dirty="0"/>
              <a:t>La création d'un carte </a:t>
            </a:r>
            <a:r>
              <a:rPr lang="fr-FR" dirty="0" smtClean="0"/>
              <a:t>à cause de</a:t>
            </a:r>
            <a:r>
              <a:rPr lang="fr-FR" dirty="0" smtClean="0"/>
              <a:t> </a:t>
            </a:r>
            <a:r>
              <a:rPr lang="fr-FR" dirty="0"/>
              <a:t>la limite </a:t>
            </a:r>
            <a:r>
              <a:rPr lang="fr-FR" dirty="0" smtClean="0"/>
              <a:t>d’un nombre des </a:t>
            </a:r>
            <a:r>
              <a:rPr lang="fr-FR" dirty="0"/>
              <a:t>requêtes par jour </a:t>
            </a:r>
            <a:r>
              <a:rPr lang="fr-FR" dirty="0" smtClean="0"/>
              <a:t>à</a:t>
            </a:r>
            <a:r>
              <a:rPr lang="fr-FR" dirty="0" smtClean="0"/>
              <a:t> </a:t>
            </a:r>
            <a:r>
              <a:rPr lang="fr-FR" dirty="0"/>
              <a:t>l’API Google </a:t>
            </a:r>
            <a:r>
              <a:rPr lang="fr-FR" dirty="0" err="1"/>
              <a:t>Maps</a:t>
            </a:r>
            <a:r>
              <a:rPr lang="fr-FR" dirty="0"/>
              <a:t>.</a:t>
            </a:r>
            <a:endParaRPr lang="ru-RU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dirty="0" smtClean="0"/>
              <a:t>solution: un </a:t>
            </a:r>
            <a:r>
              <a:rPr lang="fr-FR" dirty="0"/>
              <a:t>comte payant </a:t>
            </a:r>
            <a:r>
              <a:rPr lang="fr-FR" dirty="0" smtClean="0"/>
              <a:t>d'essai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II. </a:t>
            </a:r>
            <a:r>
              <a:rPr lang="fr-FR" sz="4000" dirty="0"/>
              <a:t>Les difficultés </a:t>
            </a:r>
            <a:r>
              <a:rPr lang="fr-FR" sz="4000" dirty="0" smtClean="0"/>
              <a:t>rencontrées</a:t>
            </a:r>
            <a:br>
              <a:rPr lang="fr-FR" sz="4000" dirty="0" smtClean="0"/>
            </a:br>
            <a:r>
              <a:rPr lang="fr-FR" sz="4000" dirty="0" smtClean="0"/>
              <a:t> </a:t>
            </a:r>
            <a:r>
              <a:rPr lang="fr-FR" sz="4000" dirty="0"/>
              <a:t>et les solutions </a:t>
            </a:r>
            <a:r>
              <a:rPr lang="fr-FR" sz="4000" dirty="0" smtClean="0"/>
              <a:t>trouvées (2)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94848" cy="326862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fr-FR" dirty="0"/>
              <a:t>La page html n'est pas </a:t>
            </a:r>
            <a:r>
              <a:rPr lang="fr-FR" dirty="0" smtClean="0"/>
              <a:t>mise </a:t>
            </a:r>
            <a:r>
              <a:rPr lang="fr-FR" dirty="0"/>
              <a:t>à jour après le changement du code. La problème </a:t>
            </a:r>
            <a:r>
              <a:rPr lang="fr-FR" dirty="0" smtClean="0"/>
              <a:t>est li</a:t>
            </a:r>
            <a:r>
              <a:rPr lang="fr-FR" dirty="0" smtClean="0"/>
              <a:t>é</a:t>
            </a:r>
            <a:r>
              <a:rPr lang="fr-FR" dirty="0" smtClean="0"/>
              <a:t> </a:t>
            </a:r>
            <a:r>
              <a:rPr lang="fr-FR" dirty="0"/>
              <a:t>au cash du browser.</a:t>
            </a:r>
            <a:endParaRPr lang="ru-RU" dirty="0"/>
          </a:p>
          <a:p>
            <a:pPr marL="0" indent="0">
              <a:buNone/>
            </a:pPr>
            <a:r>
              <a:rPr lang="fr-FR" dirty="0"/>
              <a:t>La solution : </a:t>
            </a:r>
            <a:r>
              <a:rPr lang="fr-FR" dirty="0" smtClean="0"/>
              <a:t>l'option </a:t>
            </a:r>
            <a:r>
              <a:rPr lang="fr-FR" dirty="0"/>
              <a:t>« </a:t>
            </a:r>
            <a:r>
              <a:rPr lang="fr-FR" dirty="0" err="1"/>
              <a:t>d</a:t>
            </a:r>
            <a:r>
              <a:rPr lang="fr-FR" dirty="0" err="1" smtClean="0"/>
              <a:t>isable</a:t>
            </a:r>
            <a:r>
              <a:rPr lang="fr-FR" dirty="0" smtClean="0"/>
              <a:t> </a:t>
            </a:r>
            <a:r>
              <a:rPr lang="fr-FR" dirty="0"/>
              <a:t>cash » dans les outils de développement des navigateurs. </a:t>
            </a:r>
            <a:endParaRPr lang="ru-RU" dirty="0"/>
          </a:p>
          <a:p>
            <a:pPr marL="0" indent="0">
              <a:buNone/>
            </a:pPr>
            <a:r>
              <a:rPr lang="fr-FR" dirty="0"/>
              <a:t> </a:t>
            </a:r>
            <a:endParaRPr lang="ru-RU" dirty="0"/>
          </a:p>
          <a:p>
            <a:pPr lvl="0"/>
            <a:r>
              <a:rPr lang="fr-FR" dirty="0"/>
              <a:t>Déploiement </a:t>
            </a:r>
            <a:r>
              <a:rPr lang="fr-FR" dirty="0" smtClean="0"/>
              <a:t>de l'application </a:t>
            </a:r>
            <a:r>
              <a:rPr lang="fr-FR" dirty="0"/>
              <a:t>sur </a:t>
            </a:r>
            <a:r>
              <a:rPr lang="fr-FR" dirty="0" err="1"/>
              <a:t>Heroku</a:t>
            </a:r>
            <a:r>
              <a:rPr lang="fr-FR" dirty="0"/>
              <a:t>. Les </a:t>
            </a:r>
            <a:r>
              <a:rPr lang="fr-FR" dirty="0" err="1"/>
              <a:t>errors</a:t>
            </a:r>
            <a:r>
              <a:rPr lang="fr-FR" dirty="0"/>
              <a:t> a été concerné un variable d'environnement.</a:t>
            </a:r>
            <a:endParaRPr lang="ru-RU" dirty="0"/>
          </a:p>
          <a:p>
            <a:pPr marL="0" indent="0">
              <a:buNone/>
            </a:pPr>
            <a:r>
              <a:rPr lang="fr-FR" dirty="0"/>
              <a:t>La solution : </a:t>
            </a:r>
            <a:r>
              <a:rPr lang="fr-FR" dirty="0" smtClean="0"/>
              <a:t>Config </a:t>
            </a:r>
            <a:r>
              <a:rPr lang="fr-FR" dirty="0"/>
              <a:t>Vars dans le settings sur le site du </a:t>
            </a:r>
            <a:r>
              <a:rPr lang="fr-FR" dirty="0" err="1"/>
              <a:t>Heroku</a:t>
            </a:r>
            <a:r>
              <a:rPr lang="fr-FR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>Le code </a:t>
            </a:r>
            <a:r>
              <a:rPr lang="fr-FR" sz="4400" dirty="0" smtClean="0"/>
              <a:t>sur </a:t>
            </a:r>
            <a:r>
              <a:rPr lang="fr-FR" sz="4400" dirty="0" err="1"/>
              <a:t>Github</a:t>
            </a:r>
            <a:r>
              <a:rPr lang="fr-FR" sz="4400" dirty="0"/>
              <a:t> 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l’adresse d</a:t>
            </a:r>
            <a:r>
              <a:rPr lang="en-US" dirty="0" smtClean="0"/>
              <a:t>e l</a:t>
            </a:r>
            <a:r>
              <a:rPr lang="fr-FR" dirty="0" smtClean="0"/>
              <a:t>’application en ligne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66856" cy="3268624"/>
          </a:xfrm>
        </p:spPr>
        <p:txBody>
          <a:bodyPr>
            <a:normAutofit/>
          </a:bodyPr>
          <a:lstStyle/>
          <a:p>
            <a:r>
              <a:rPr lang="fr-FR" dirty="0"/>
              <a:t>Le lien vers le code du programme : </a:t>
            </a:r>
            <a:r>
              <a:rPr lang="ru-RU" u="sng" dirty="0">
                <a:hlinkClick r:id="rId2"/>
              </a:rPr>
              <a:t>https://github.com/OlenaChe/Project7_GP</a:t>
            </a:r>
            <a:endParaRPr lang="ru-RU" dirty="0"/>
          </a:p>
          <a:p>
            <a:r>
              <a:rPr lang="fr-FR" dirty="0"/>
              <a:t>L'adresse du site déployé sur l'Internet </a:t>
            </a:r>
            <a:r>
              <a:rPr lang="ru-RU" u="sng" dirty="0">
                <a:hlinkClick r:id="rId3"/>
              </a:rPr>
              <a:t>https://project7-grandpy.herokuapp.com/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8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r>
              <a:rPr lang="ru-RU" dirty="0" smtClean="0"/>
              <a:t> </a:t>
            </a:r>
            <a:r>
              <a:rPr lang="fr-FR" dirty="0"/>
              <a:t>de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122293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Plan d’exposé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9036496" cy="3667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smtClean="0"/>
              <a:t>Introduction. Que faire? </a:t>
            </a:r>
          </a:p>
          <a:p>
            <a:pPr marL="571500" indent="-571500">
              <a:buSzPct val="100000"/>
              <a:buFont typeface="+mj-lt"/>
              <a:buAutoNum type="romanUcPeriod"/>
            </a:pPr>
            <a:r>
              <a:rPr lang="fr-FR" dirty="0" smtClean="0"/>
              <a:t>Les étapes du travail</a:t>
            </a:r>
          </a:p>
          <a:p>
            <a:pPr lvl="1"/>
            <a:r>
              <a:rPr lang="fr-FR" dirty="0" smtClean="0"/>
              <a:t>1.1 Organisation du travail avec </a:t>
            </a:r>
            <a:r>
              <a:rPr lang="fr-FR" dirty="0" err="1" smtClean="0"/>
              <a:t>Trello</a:t>
            </a:r>
            <a:endParaRPr lang="fr-FR" dirty="0" smtClean="0"/>
          </a:p>
          <a:p>
            <a:pPr lvl="1"/>
            <a:r>
              <a:rPr lang="fr-FR" dirty="0" smtClean="0"/>
              <a:t>1.2 </a:t>
            </a:r>
            <a:r>
              <a:rPr lang="fr-FR" dirty="0" smtClean="0"/>
              <a:t>Création de la </a:t>
            </a:r>
            <a:r>
              <a:rPr lang="fr-FR" dirty="0"/>
              <a:t>structure du projet </a:t>
            </a:r>
            <a:r>
              <a:rPr lang="fr-FR" dirty="0" err="1" smtClean="0"/>
              <a:t>flask</a:t>
            </a:r>
            <a:r>
              <a:rPr lang="fr-FR" dirty="0" smtClean="0"/>
              <a:t>, l’approche TDD</a:t>
            </a:r>
            <a:r>
              <a:rPr lang="ru-RU" dirty="0" smtClean="0"/>
              <a:t> 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1.3 Création d’une </a:t>
            </a:r>
            <a:r>
              <a:rPr lang="fr-FR" dirty="0"/>
              <a:t>interface </a:t>
            </a:r>
            <a:r>
              <a:rPr lang="fr-FR" dirty="0" smtClean="0"/>
              <a:t>utilisateur </a:t>
            </a:r>
            <a:r>
              <a:rPr lang="fr-FR" dirty="0" smtClean="0"/>
              <a:t>avec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1.4 Algorithme du programme (développement des méthodes, </a:t>
            </a:r>
            <a:r>
              <a:rPr lang="fr-FR" dirty="0" err="1" smtClean="0"/>
              <a:t>ajax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1.5 Déploiement sur </a:t>
            </a:r>
            <a:r>
              <a:rPr lang="fr-FR" dirty="0" err="1" smtClean="0"/>
              <a:t>Heroku</a:t>
            </a:r>
            <a:endParaRPr lang="fr-FR" dirty="0" smtClean="0"/>
          </a:p>
          <a:p>
            <a:pPr marL="571500" indent="-571500">
              <a:buSzPct val="100000"/>
              <a:buFont typeface="+mj-lt"/>
              <a:buAutoNum type="romanUcPeriod"/>
            </a:pPr>
            <a:r>
              <a:rPr lang="fr-FR" dirty="0" smtClean="0"/>
              <a:t>Les difficultés rencontrées et les solutions trouvées </a:t>
            </a:r>
          </a:p>
          <a:p>
            <a:pPr marL="0" indent="0">
              <a:buNone/>
            </a:pPr>
            <a:r>
              <a:rPr lang="fr-FR" dirty="0" smtClean="0"/>
              <a:t>Conclusion et le lien sur le code sur le </a:t>
            </a:r>
            <a:r>
              <a:rPr lang="fr-FR" dirty="0" err="1" smtClean="0"/>
              <a:t>GitHub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3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sz="4000" dirty="0"/>
              <a:t>Introduction. Que </a:t>
            </a:r>
            <a:r>
              <a:rPr lang="fr-FR" sz="4000" dirty="0" smtClean="0"/>
              <a:t>faire ? </a:t>
            </a:r>
            <a:endParaRPr lang="fr-FR" sz="40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79512" y="1563638"/>
            <a:ext cx="8856984" cy="3200400"/>
          </a:xfrm>
        </p:spPr>
        <p:txBody>
          <a:bodyPr anchor="ctr">
            <a:normAutofit/>
          </a:bodyPr>
          <a:lstStyle>
            <a:extLst/>
          </a:lstStyle>
          <a:p>
            <a:pPr marL="0" indent="0">
              <a:buNone/>
            </a:pPr>
            <a:r>
              <a:rPr lang="fr-FR" sz="3200" dirty="0"/>
              <a:t>C</a:t>
            </a:r>
            <a:r>
              <a:rPr lang="fr-FR" sz="3200" dirty="0" smtClean="0"/>
              <a:t>réer </a:t>
            </a:r>
            <a:r>
              <a:rPr lang="fr-FR" sz="3200" dirty="0"/>
              <a:t>un programme </a:t>
            </a:r>
            <a:r>
              <a:rPr lang="fr-FR" sz="3200" dirty="0" smtClean="0"/>
              <a:t>qui doit « répondre » aux questions d’un utilisateur en ligne :</a:t>
            </a:r>
          </a:p>
          <a:p>
            <a:r>
              <a:rPr lang="en-US" sz="3200" dirty="0"/>
              <a:t>c</a:t>
            </a:r>
            <a:r>
              <a:rPr lang="fr-FR" sz="3200" dirty="0" smtClean="0"/>
              <a:t>hercher l’adresse de l’endroit,</a:t>
            </a:r>
          </a:p>
          <a:p>
            <a:r>
              <a:rPr lang="fr-FR" sz="3200" dirty="0"/>
              <a:t>marquer</a:t>
            </a:r>
            <a:r>
              <a:rPr lang="en-US" sz="3200" dirty="0" smtClean="0"/>
              <a:t> </a:t>
            </a:r>
            <a:r>
              <a:rPr lang="fr-FR" sz="3200" dirty="0" smtClean="0"/>
              <a:t>cet endroit sur la carte</a:t>
            </a:r>
            <a:r>
              <a:rPr lang="en-US" sz="3200" dirty="0" smtClean="0"/>
              <a:t>,</a:t>
            </a:r>
            <a:endParaRPr lang="fr-FR" sz="3200" dirty="0"/>
          </a:p>
          <a:p>
            <a:r>
              <a:rPr lang="fr-FR" sz="3200" dirty="0"/>
              <a:t>renseigner </a:t>
            </a:r>
            <a:r>
              <a:rPr lang="fr-FR" sz="3200" dirty="0" smtClean="0"/>
              <a:t>sur le sujet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br>
              <a:rPr lang="fr-FR" sz="4400" dirty="0" smtClean="0"/>
            </a:br>
            <a:r>
              <a:rPr lang="fr-FR" sz="3600" dirty="0" smtClean="0"/>
              <a:t>Organisation </a:t>
            </a:r>
            <a:r>
              <a:rPr lang="fr-FR" sz="3600" dirty="0"/>
              <a:t>du travail avec </a:t>
            </a:r>
            <a:r>
              <a:rPr lang="fr-FR" sz="3600" dirty="0" err="1" smtClean="0"/>
              <a:t>Trello</a:t>
            </a:r>
            <a:r>
              <a:rPr lang="fr-FR" sz="3600" dirty="0" smtClean="0"/>
              <a:t> </a:t>
            </a:r>
            <a:r>
              <a:rPr lang="fr-FR" sz="3600" dirty="0"/>
              <a:t>(1.1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pic>
        <p:nvPicPr>
          <p:cNvPr id="6" name="Content Placeholder 5" descr="Снимок экрана 2019-10-18 в 13.36.56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" r="-180"/>
          <a:stretch/>
        </p:blipFill>
        <p:spPr>
          <a:xfrm>
            <a:off x="1475656" y="1347614"/>
            <a:ext cx="6120680" cy="3754512"/>
          </a:xfrm>
        </p:spPr>
      </p:pic>
    </p:spTree>
    <p:extLst>
      <p:ext uri="{BB962C8B-B14F-4D97-AF65-F5344CB8AC3E}">
        <p14:creationId xmlns:p14="http://schemas.microsoft.com/office/powerpoint/2010/main" val="19006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/>
              <a:t>Création de la structure du projet </a:t>
            </a:r>
            <a:r>
              <a:rPr lang="fr-FR" sz="3600" dirty="0" err="1"/>
              <a:t>flask</a:t>
            </a:r>
            <a:r>
              <a:rPr lang="fr-FR" sz="3200" dirty="0"/>
              <a:t> </a:t>
            </a:r>
            <a:r>
              <a:rPr lang="fr-FR" sz="3600" dirty="0" smtClean="0"/>
              <a:t>(1.2.1)</a:t>
            </a:r>
            <a:endParaRPr lang="fr-FR" sz="3600" dirty="0"/>
          </a:p>
        </p:txBody>
      </p:sp>
      <p:pic>
        <p:nvPicPr>
          <p:cNvPr id="4" name="Content Placeholder 3" descr="Снимок экрана 2019-10-29 в 17.38.17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-247"/>
          <a:stretch/>
        </p:blipFill>
        <p:spPr>
          <a:xfrm>
            <a:off x="1115616" y="1491630"/>
            <a:ext cx="2520280" cy="3456384"/>
          </a:xfrm>
        </p:spPr>
      </p:pic>
      <p:sp>
        <p:nvSpPr>
          <p:cNvPr id="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427984" y="1995686"/>
            <a:ext cx="3672408" cy="1723255"/>
          </a:xfrm>
        </p:spPr>
        <p:txBody>
          <a:bodyPr>
            <a:normAutofit/>
          </a:bodyPr>
          <a:lstStyle/>
          <a:p>
            <a:r>
              <a:rPr lang="fr-FR" sz="2600" dirty="0" smtClean="0"/>
              <a:t>Initialisation repo git</a:t>
            </a:r>
            <a:endParaRPr lang="fr-FR" sz="2600" dirty="0" smtClean="0"/>
          </a:p>
          <a:p>
            <a:r>
              <a:rPr lang="fr-FR" sz="2600" dirty="0" smtClean="0"/>
              <a:t>Installation de </a:t>
            </a:r>
            <a:r>
              <a:rPr lang="fr-FR" sz="2600" dirty="0" err="1" smtClean="0"/>
              <a:t>flask</a:t>
            </a:r>
            <a:endParaRPr lang="fr-FR" sz="2600" dirty="0" smtClean="0"/>
          </a:p>
          <a:p>
            <a:r>
              <a:rPr lang="fr-FR" sz="2600" dirty="0" smtClean="0"/>
              <a:t>Cr</a:t>
            </a:r>
            <a:r>
              <a:rPr lang="fr-FR" sz="2600" dirty="0" smtClean="0"/>
              <a:t>é</a:t>
            </a:r>
            <a:r>
              <a:rPr lang="fr-FR" sz="2600" dirty="0" smtClean="0"/>
              <a:t>ation du projet </a:t>
            </a:r>
            <a:r>
              <a:rPr lang="fr-FR" sz="2600" dirty="0" err="1" smtClean="0"/>
              <a:t>flask</a:t>
            </a:r>
            <a:endParaRPr lang="fr-FR" sz="2600" dirty="0"/>
          </a:p>
          <a:p>
            <a:pPr marL="0" indent="0">
              <a:buNone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87048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L’approche TDD (1.2.2)</a:t>
            </a:r>
            <a:endParaRPr lang="fr-FR" sz="3600" dirty="0"/>
          </a:p>
        </p:txBody>
      </p:sp>
      <p:pic>
        <p:nvPicPr>
          <p:cNvPr id="5" name="Content Placeholder 4" descr="Снимок экрана 2019-10-29 в 17.45.05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r="331"/>
          <a:stretch/>
        </p:blipFill>
        <p:spPr>
          <a:xfrm>
            <a:off x="971600" y="2931790"/>
            <a:ext cx="6972220" cy="1727092"/>
          </a:xfrm>
        </p:spPr>
      </p:pic>
      <p:sp>
        <p:nvSpPr>
          <p:cNvPr id="6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115616" y="1347614"/>
            <a:ext cx="3818384" cy="129120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Installation </a:t>
            </a:r>
            <a:r>
              <a:rPr lang="fr-FR" sz="2400" dirty="0" err="1" smtClean="0"/>
              <a:t>pytest</a:t>
            </a:r>
            <a:endParaRPr lang="fr-FR" sz="2400" dirty="0" smtClean="0"/>
          </a:p>
          <a:p>
            <a:r>
              <a:rPr lang="fr-FR" sz="2400" dirty="0" smtClean="0"/>
              <a:t>Cr</a:t>
            </a:r>
            <a:r>
              <a:rPr lang="fr-FR" sz="2400" dirty="0" smtClean="0"/>
              <a:t>éation le premier test</a:t>
            </a:r>
            <a:endParaRPr lang="fr-FR" sz="24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2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r>
              <a:rPr lang="fr-FR" sz="4400" dirty="0"/>
              <a:t/>
            </a:r>
            <a:br>
              <a:rPr lang="fr-FR" sz="4400" dirty="0"/>
            </a:br>
            <a:r>
              <a:rPr lang="fr-FR" sz="3600" dirty="0" smtClean="0"/>
              <a:t>Création </a:t>
            </a:r>
            <a:r>
              <a:rPr lang="fr-FR" sz="3600" dirty="0"/>
              <a:t>d’une interface utilisateur </a:t>
            </a:r>
            <a:r>
              <a:rPr lang="fr-FR" sz="3600" dirty="0" smtClean="0"/>
              <a:t>(1.3)</a:t>
            </a:r>
            <a:endParaRPr lang="fr-FR" sz="3600" dirty="0"/>
          </a:p>
        </p:txBody>
      </p:sp>
      <p:pic>
        <p:nvPicPr>
          <p:cNvPr id="5" name="Content Placeholder 4" descr="Снимок экрана 2019-10-29 в 17.51.53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" r="467"/>
          <a:stretch/>
        </p:blipFill>
        <p:spPr>
          <a:xfrm>
            <a:off x="683568" y="1563638"/>
            <a:ext cx="5494572" cy="3268663"/>
          </a:xfrm>
        </p:spPr>
      </p:pic>
      <p:sp>
        <p:nvSpPr>
          <p:cNvPr id="6" name="Rectangle 5"/>
          <p:cNvSpPr/>
          <p:nvPr/>
        </p:nvSpPr>
        <p:spPr>
          <a:xfrm>
            <a:off x="6433817" y="2283718"/>
            <a:ext cx="271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L’interface</a:t>
            </a:r>
            <a:r>
              <a:rPr lang="en-US" sz="2400" dirty="0" smtClean="0"/>
              <a:t> </a:t>
            </a:r>
            <a:r>
              <a:rPr lang="en-US" sz="2400" dirty="0" err="1" smtClean="0"/>
              <a:t>ut</a:t>
            </a:r>
            <a:r>
              <a:rPr lang="fr-FR" sz="2400" dirty="0" err="1" smtClean="0"/>
              <a:t>ilisateur</a:t>
            </a:r>
            <a:r>
              <a:rPr lang="fr-FR" sz="2400" dirty="0" smtClean="0"/>
              <a:t> </a:t>
            </a:r>
            <a:r>
              <a:rPr lang="fr-FR" sz="2400" dirty="0"/>
              <a:t>avec </a:t>
            </a:r>
            <a:r>
              <a:rPr lang="fr-FR" sz="2400" dirty="0" err="1"/>
              <a:t>bootstrap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400" y="123478"/>
            <a:ext cx="8424936" cy="1005840"/>
          </a:xfrm>
        </p:spPr>
        <p:txBody>
          <a:bodyPr>
            <a:noAutofit/>
          </a:bodyPr>
          <a:lstStyle/>
          <a:p>
            <a:pPr lvl="1"/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>I. Les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>étapes du travail </a:t>
            </a:r>
            <a:r>
              <a:rPr lang="fr-FR" sz="32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/>
            </a:r>
            <a:br>
              <a:rPr lang="fr-FR" sz="32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</a:br>
            <a:r>
              <a:rPr lang="fr-FR" sz="3200" dirty="0" smtClean="0">
                <a:latin typeface="+mn-lt"/>
              </a:rPr>
              <a:t>Algorithme du programme </a:t>
            </a:r>
            <a:r>
              <a:rPr lang="fr-FR" sz="3200" dirty="0" smtClean="0">
                <a:latin typeface="+mn-lt"/>
                <a:cs typeface="Tw Cen MT (Titres) "/>
              </a:rPr>
              <a:t> </a:t>
            </a:r>
            <a:r>
              <a:rPr lang="fr-FR" sz="3200" kern="1200" dirty="0" smtClean="0">
                <a:solidFill>
                  <a:schemeClr val="tx2"/>
                </a:solidFill>
                <a:latin typeface="+mn-lt"/>
                <a:cs typeface="Tw Cen MT (Titres) "/>
              </a:rPr>
              <a:t>(1.4.1)</a:t>
            </a:r>
            <a:endParaRPr lang="fr-FR" sz="3200" kern="1200" dirty="0">
              <a:solidFill>
                <a:schemeClr val="tx2"/>
              </a:solidFill>
              <a:latin typeface="+mn-lt"/>
              <a:ea typeface="+mj-ea"/>
              <a:cs typeface="Tw Cen MT (Titres) "/>
            </a:endParaRPr>
          </a:p>
        </p:txBody>
      </p:sp>
      <p:pic>
        <p:nvPicPr>
          <p:cNvPr id="5" name="Content Placeholder 4" descr="Снимок экрана 2019-10-29 в 17.59.20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7" r="-3797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4644008" y="1419622"/>
            <a:ext cx="4032448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Création des fichiers avec des m</a:t>
            </a:r>
            <a:r>
              <a:rPr lang="fr-FR" sz="1600" dirty="0" smtClean="0"/>
              <a:t>éthodes</a:t>
            </a:r>
            <a:r>
              <a:rPr lang="fr-FR" sz="1600" dirty="0" smtClean="0"/>
              <a:t> 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</a:t>
            </a:r>
            <a:r>
              <a:rPr lang="fr-FR" sz="1600" dirty="0" err="1" smtClean="0"/>
              <a:t>arseur.py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</a:t>
            </a:r>
            <a:r>
              <a:rPr lang="fr-FR" sz="1600" dirty="0" err="1" smtClean="0"/>
              <a:t>ocation.py</a:t>
            </a:r>
            <a:endParaRPr lang="fr-FR" sz="1600" dirty="0" smtClean="0"/>
          </a:p>
          <a:p>
            <a:pPr marL="742950" lvl="1" indent="-285750">
              <a:buFont typeface="Arial"/>
              <a:buChar char="•"/>
            </a:pPr>
            <a:endParaRPr lang="fr-FR" sz="1600" dirty="0" smtClean="0"/>
          </a:p>
          <a:p>
            <a:pPr marL="742950" lvl="1" indent="-285750">
              <a:buFont typeface="Arial"/>
              <a:buChar char="•"/>
            </a:pPr>
            <a:endParaRPr lang="fr-FR" sz="1600" dirty="0"/>
          </a:p>
          <a:p>
            <a:pPr marL="742950" lvl="1" indent="-285750">
              <a:buFont typeface="Arial"/>
              <a:buChar char="•"/>
            </a:pPr>
            <a:endParaRPr lang="fr-FR" sz="1600" dirty="0" smtClean="0"/>
          </a:p>
          <a:p>
            <a:pPr marL="742950" lvl="1" indent="-285750">
              <a:buFont typeface="Arial"/>
              <a:buChar char="•"/>
            </a:pPr>
            <a:endParaRPr lang="fr-FR" sz="1600" dirty="0" smtClean="0"/>
          </a:p>
          <a:p>
            <a:pPr marL="742950" lvl="1" indent="-285750">
              <a:buFont typeface="Arial"/>
              <a:buChar char="•"/>
            </a:pPr>
            <a:endParaRPr lang="fr-FR" sz="1600" dirty="0"/>
          </a:p>
          <a:p>
            <a:pPr marL="742950" lvl="1" indent="-285750">
              <a:buFont typeface="Arial"/>
              <a:buChar char="•"/>
            </a:pPr>
            <a:endParaRPr lang="fr-FR" sz="1600" dirty="0"/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wiki</a:t>
            </a:r>
            <a:r>
              <a:rPr lang="en-US" sz="1600" dirty="0" smtClean="0"/>
              <a:t>_</a:t>
            </a:r>
            <a:r>
              <a:rPr lang="en-US" sz="1600" dirty="0" err="1" smtClean="0"/>
              <a:t>info.py</a:t>
            </a:r>
            <a:endParaRPr lang="en-US" sz="1600" dirty="0"/>
          </a:p>
        </p:txBody>
      </p:sp>
      <p:pic>
        <p:nvPicPr>
          <p:cNvPr id="7" name="Picture 6" descr="Снимок экрана 2019-10-29 в 18.06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99742"/>
            <a:ext cx="2174480" cy="1336543"/>
          </a:xfrm>
          <a:prstGeom prst="rect">
            <a:avLst/>
          </a:prstGeom>
        </p:spPr>
      </p:pic>
      <p:pic>
        <p:nvPicPr>
          <p:cNvPr id="9" name="Picture 8" descr="Снимок экрана 2019-10-29 в 18.1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9942"/>
            <a:ext cx="2448272" cy="622932"/>
          </a:xfrm>
          <a:prstGeom prst="rect">
            <a:avLst/>
          </a:prstGeom>
        </p:spPr>
      </p:pic>
      <p:pic>
        <p:nvPicPr>
          <p:cNvPr id="10" name="Picture 9" descr="Снимок экрана 2019-10-29 в 18.14.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95686"/>
            <a:ext cx="2232248" cy="1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400" y="123478"/>
            <a:ext cx="8424936" cy="1005840"/>
          </a:xfrm>
        </p:spPr>
        <p:txBody>
          <a:bodyPr>
            <a:noAutofit/>
          </a:bodyPr>
          <a:lstStyle/>
          <a:p>
            <a:pPr lvl="1"/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>I. Les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>étapes du travail </a:t>
            </a:r>
            <a:r>
              <a:rPr lang="fr-FR" sz="32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  <a:t/>
            </a:r>
            <a:br>
              <a:rPr lang="fr-FR" sz="3200" kern="1200" dirty="0">
                <a:solidFill>
                  <a:schemeClr val="tx2"/>
                </a:solidFill>
                <a:latin typeface="+mj-lt"/>
                <a:ea typeface="+mj-ea"/>
                <a:cs typeface="Tw Cen MT (Titres) "/>
              </a:rPr>
            </a:br>
            <a:r>
              <a:rPr lang="fr-FR" sz="3200" dirty="0" smtClean="0">
                <a:latin typeface="+mn-lt"/>
              </a:rPr>
              <a:t>AJAX </a:t>
            </a:r>
            <a:r>
              <a:rPr lang="fr-FR" sz="3200" kern="1200" dirty="0" smtClean="0">
                <a:solidFill>
                  <a:schemeClr val="tx2"/>
                </a:solidFill>
                <a:latin typeface="+mn-lt"/>
                <a:cs typeface="Tw Cen MT (Titres) "/>
              </a:rPr>
              <a:t>(1.4.2)</a:t>
            </a:r>
            <a:endParaRPr lang="fr-FR" sz="3200" kern="1200" dirty="0">
              <a:solidFill>
                <a:schemeClr val="tx2"/>
              </a:solidFill>
              <a:latin typeface="+mn-lt"/>
              <a:ea typeface="+mj-ea"/>
              <a:cs typeface="Tw Cen MT (Titres) "/>
            </a:endParaRPr>
          </a:p>
        </p:txBody>
      </p:sp>
      <p:pic>
        <p:nvPicPr>
          <p:cNvPr id="8" name="Content Placeholder 7" descr="Снимок экрана 2019-10-29 в 18.27.49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6" b="-2477"/>
          <a:stretch/>
        </p:blipFill>
        <p:spPr>
          <a:xfrm>
            <a:off x="4909432" y="3035300"/>
            <a:ext cx="4206875" cy="2108200"/>
          </a:xfrm>
        </p:spPr>
      </p:pic>
      <p:sp>
        <p:nvSpPr>
          <p:cNvPr id="4" name="Rectangle 3"/>
          <p:cNvSpPr/>
          <p:nvPr/>
        </p:nvSpPr>
        <p:spPr>
          <a:xfrm>
            <a:off x="5508104" y="1635646"/>
            <a:ext cx="3275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L’utilis</a:t>
            </a:r>
            <a:r>
              <a:rPr lang="fr-FR" dirty="0" smtClean="0"/>
              <a:t>ation d’AJAX donne la</a:t>
            </a:r>
            <a:r>
              <a:rPr lang="fr-FR" dirty="0" smtClean="0"/>
              <a:t> </a:t>
            </a:r>
            <a:r>
              <a:rPr lang="fr-FR" dirty="0"/>
              <a:t>possibilité </a:t>
            </a:r>
            <a:r>
              <a:rPr lang="fr-FR" dirty="0" smtClean="0"/>
              <a:t>d’interagir avec </a:t>
            </a:r>
            <a:r>
              <a:rPr lang="fr-FR" dirty="0"/>
              <a:t>la page sans avoir besoin d'un rechargement complet.</a:t>
            </a:r>
            <a:endParaRPr lang="en-US" dirty="0"/>
          </a:p>
        </p:txBody>
      </p:sp>
      <p:pic>
        <p:nvPicPr>
          <p:cNvPr id="12" name="Picture 11" descr="Снимок экрана 2019-10-29 в 18.2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9622"/>
            <a:ext cx="4672521" cy="25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pour écran larg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pour écran large.potx</Template>
  <TotalTime>0</TotalTime>
  <Words>326</Words>
  <Application>Microsoft Macintosh PowerPoint</Application>
  <PresentationFormat>On-screen Show (16:9)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Présentation pour écran large</vt:lpstr>
      <vt:lpstr>Projet 7 Créez GrandPy Bot,  le papy-robot</vt:lpstr>
      <vt:lpstr>Plan d’exposé</vt:lpstr>
      <vt:lpstr>Introduction. Que faire ? </vt:lpstr>
      <vt:lpstr>I. Les étapes du travail  Organisation du travail avec Trello (1.1)</vt:lpstr>
      <vt:lpstr>I. Les étapes du travail  Création de la structure du projet flask (1.2.1)</vt:lpstr>
      <vt:lpstr>I. Les étapes du travail  L’approche TDD (1.2.2)</vt:lpstr>
      <vt:lpstr>I. Les étapes du travail  Création d’une interface utilisateur (1.3)</vt:lpstr>
      <vt:lpstr>I. Les étapes du travail  Algorithme du programme  (1.4.1)</vt:lpstr>
      <vt:lpstr>I. Les étapes du travail  AJAX (1.4.2)</vt:lpstr>
      <vt:lpstr>I. Les étapes du travail   1.5 Déploiement sur Heroku (1.5)</vt:lpstr>
      <vt:lpstr>II. Les difficultés rencontrées  et les solutions trouvées (1)</vt:lpstr>
      <vt:lpstr>II. Les difficultés rencontrées  et les solutions trouvées (2)</vt:lpstr>
      <vt:lpstr>Le code sur Github :  et l’adresse de l’application en ligne</vt:lpstr>
      <vt:lpstr>MERCI de votre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2019-10-30T09:34:33Z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