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8c014b3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8c014b3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88a514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88a514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88a5140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88a5140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88a5140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88a5140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88a5140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88a5140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88a51406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88a51406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88a51406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88a51406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88a51406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88a51406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8c014b3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8c014b3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nalyticsvidhya.com/blog/2019/08/comprehensive-guide-language-model-nlp-python-code/" TargetMode="External"/><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Hugging Face</a:t>
            </a:r>
            <a:endParaRPr>
              <a:latin typeface="Georgia"/>
              <a:ea typeface="Georgia"/>
              <a:cs typeface="Georgia"/>
              <a:sym typeface="Georgi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3940330" y="744575"/>
            <a:ext cx="1263325" cy="117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GPT-3</a:t>
            </a:r>
            <a:endParaRPr/>
          </a:p>
        </p:txBody>
      </p:sp>
      <p:sp>
        <p:nvSpPr>
          <p:cNvPr id="130" name="Google Shape;130;p22"/>
          <p:cNvSpPr txBox="1"/>
          <p:nvPr>
            <p:ph idx="1" type="body"/>
          </p:nvPr>
        </p:nvSpPr>
        <p:spPr>
          <a:xfrm>
            <a:off x="311700" y="1017725"/>
            <a:ext cx="8520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1E2025"/>
                </a:solidFill>
                <a:highlight>
                  <a:srgbClr val="FFFFFF"/>
                </a:highlight>
              </a:rPr>
              <a:t>Generative Pre-trained Transformer 3 (GPT-3)</a:t>
            </a:r>
            <a:r>
              <a:rPr lang="en" sz="1000">
                <a:solidFill>
                  <a:srgbClr val="1E2025"/>
                </a:solidFill>
                <a:highlight>
                  <a:srgbClr val="FFFFFF"/>
                </a:highlight>
              </a:rPr>
              <a:t> is a language model that employs deep learning to produce human-like text. It is the 3rd-generation language prediction model in the GPT-n series created by OpenAI, a San Francisco-based artificial intelligence research laboratory. GPT-3's full version has a capacity of </a:t>
            </a:r>
            <a:r>
              <a:rPr b="1" lang="en" sz="1000">
                <a:solidFill>
                  <a:srgbClr val="1E2025"/>
                </a:solidFill>
                <a:highlight>
                  <a:srgbClr val="FFFFFF"/>
                </a:highlight>
              </a:rPr>
              <a:t>175 billion </a:t>
            </a:r>
            <a:r>
              <a:rPr lang="en" sz="1000">
                <a:solidFill>
                  <a:srgbClr val="1E2025"/>
                </a:solidFill>
                <a:highlight>
                  <a:srgbClr val="FFFFFF"/>
                </a:highlight>
              </a:rPr>
              <a:t>machine learning parameters. Microsoft announced on September 22, 2020, that it had licensed "exclusive" use of GPT-3; others can still use the public API to receive output, but only Microsoft has control of the source code.</a:t>
            </a:r>
            <a:endParaRPr sz="1000">
              <a:solidFill>
                <a:srgbClr val="1E2025"/>
              </a:solidFill>
              <a:highlight>
                <a:srgbClr val="FFFFFF"/>
              </a:highlight>
            </a:endParaRPr>
          </a:p>
          <a:p>
            <a:pPr indent="0" lvl="0" marL="0" rtl="0" algn="l">
              <a:spcBef>
                <a:spcPts val="1200"/>
              </a:spcBef>
              <a:spcAft>
                <a:spcPts val="1200"/>
              </a:spcAft>
              <a:buNone/>
            </a:pPr>
            <a:r>
              <a:t/>
            </a:r>
            <a:endParaRPr sz="1350">
              <a:solidFill>
                <a:srgbClr val="1E2025"/>
              </a:solidFill>
              <a:highlight>
                <a:srgbClr val="FFFFFF"/>
              </a:highlight>
            </a:endParaRPr>
          </a:p>
        </p:txBody>
      </p:sp>
      <p:sp>
        <p:nvSpPr>
          <p:cNvPr id="131" name="Google Shape;131;p22"/>
          <p:cNvSpPr txBox="1"/>
          <p:nvPr/>
        </p:nvSpPr>
        <p:spPr>
          <a:xfrm>
            <a:off x="311700" y="2059900"/>
            <a:ext cx="2884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1E2025"/>
                </a:solidFill>
                <a:highlight>
                  <a:srgbClr val="FFFFFF"/>
                </a:highlight>
              </a:rPr>
              <a:t>The model is built using the standard concepts of Transformer, Attention, etc, and using the typical Common Crawl, Wikipedia, Books, and some additional data sources. </a:t>
            </a:r>
            <a:r>
              <a:rPr lang="en" sz="1000">
                <a:solidFill>
                  <a:srgbClr val="222222"/>
                </a:solidFill>
                <a:highlight>
                  <a:srgbClr val="FFFFFF"/>
                </a:highlight>
              </a:rPr>
              <a:t>The GPT-3 is built using transformer decoder blocks. GPT-3, like traditional language models, outputs one token at a time. after each token is produced, that token is added to the sequence of inputs. And that new sequence becomes the input to the model in its next step. This is an idea called “auto-regression”. </a:t>
            </a:r>
            <a:endParaRPr sz="10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The smallest GPT-3 model (125M) has 12 attention layers, each with 12x 64-dimension heads. The largest GPT-3 model (175B) uses 96 attention layers, each with 96x 128-dimension heads.</a:t>
            </a:r>
            <a:endParaRPr sz="1000">
              <a:solidFill>
                <a:srgbClr val="222222"/>
              </a:solidFill>
              <a:highlight>
                <a:srgbClr val="FFFFFF"/>
              </a:highlight>
            </a:endParaRPr>
          </a:p>
        </p:txBody>
      </p:sp>
      <p:pic>
        <p:nvPicPr>
          <p:cNvPr id="132" name="Google Shape;132;p22"/>
          <p:cNvPicPr preferRelativeResize="0"/>
          <p:nvPr/>
        </p:nvPicPr>
        <p:blipFill>
          <a:blip r:embed="rId3">
            <a:alphaModFix/>
          </a:blip>
          <a:stretch>
            <a:fillRect/>
          </a:stretch>
        </p:blipFill>
        <p:spPr>
          <a:xfrm>
            <a:off x="3047043" y="2059907"/>
            <a:ext cx="6096949" cy="287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390475" y="445025"/>
            <a:ext cx="7441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Hugging Face</a:t>
            </a:r>
            <a:endParaRPr b="1">
              <a:latin typeface="Georgia"/>
              <a:ea typeface="Georgia"/>
              <a:cs typeface="Georgia"/>
              <a:sym typeface="Georgia"/>
            </a:endParaRPr>
          </a:p>
        </p:txBody>
      </p:sp>
      <p:pic>
        <p:nvPicPr>
          <p:cNvPr id="62" name="Google Shape;62;p14"/>
          <p:cNvPicPr preferRelativeResize="0"/>
          <p:nvPr/>
        </p:nvPicPr>
        <p:blipFill>
          <a:blip r:embed="rId3">
            <a:alphaModFix/>
          </a:blip>
          <a:stretch>
            <a:fillRect/>
          </a:stretch>
        </p:blipFill>
        <p:spPr>
          <a:xfrm>
            <a:off x="311688" y="312275"/>
            <a:ext cx="904875" cy="838200"/>
          </a:xfrm>
          <a:prstGeom prst="rect">
            <a:avLst/>
          </a:prstGeom>
          <a:noFill/>
          <a:ln>
            <a:noFill/>
          </a:ln>
        </p:spPr>
      </p:pic>
      <p:pic>
        <p:nvPicPr>
          <p:cNvPr id="63" name="Google Shape;63;p14"/>
          <p:cNvPicPr preferRelativeResize="0"/>
          <p:nvPr/>
        </p:nvPicPr>
        <p:blipFill>
          <a:blip r:embed="rId4">
            <a:alphaModFix/>
          </a:blip>
          <a:stretch>
            <a:fillRect/>
          </a:stretch>
        </p:blipFill>
        <p:spPr>
          <a:xfrm>
            <a:off x="4659000" y="2515888"/>
            <a:ext cx="3735999" cy="1439125"/>
          </a:xfrm>
          <a:prstGeom prst="rect">
            <a:avLst/>
          </a:prstGeom>
          <a:noFill/>
          <a:ln>
            <a:noFill/>
          </a:ln>
        </p:spPr>
      </p:pic>
      <p:pic>
        <p:nvPicPr>
          <p:cNvPr id="64" name="Google Shape;64;p14"/>
          <p:cNvPicPr preferRelativeResize="0"/>
          <p:nvPr/>
        </p:nvPicPr>
        <p:blipFill>
          <a:blip r:embed="rId5">
            <a:alphaModFix/>
          </a:blip>
          <a:stretch>
            <a:fillRect/>
          </a:stretch>
        </p:blipFill>
        <p:spPr>
          <a:xfrm>
            <a:off x="403225" y="2342313"/>
            <a:ext cx="3870412" cy="2636224"/>
          </a:xfrm>
          <a:prstGeom prst="rect">
            <a:avLst/>
          </a:prstGeom>
          <a:noFill/>
          <a:ln>
            <a:noFill/>
          </a:ln>
        </p:spPr>
      </p:pic>
      <p:pic>
        <p:nvPicPr>
          <p:cNvPr id="65" name="Google Shape;65;p14"/>
          <p:cNvPicPr preferRelativeResize="0"/>
          <p:nvPr/>
        </p:nvPicPr>
        <p:blipFill>
          <a:blip r:embed="rId6">
            <a:alphaModFix/>
          </a:blip>
          <a:stretch>
            <a:fillRect/>
          </a:stretch>
        </p:blipFill>
        <p:spPr>
          <a:xfrm>
            <a:off x="4659000" y="4046075"/>
            <a:ext cx="2883973" cy="838200"/>
          </a:xfrm>
          <a:prstGeom prst="rect">
            <a:avLst/>
          </a:prstGeom>
          <a:noFill/>
          <a:ln>
            <a:noFill/>
          </a:ln>
        </p:spPr>
      </p:pic>
      <p:sp>
        <p:nvSpPr>
          <p:cNvPr id="66" name="Google Shape;66;p14"/>
          <p:cNvSpPr txBox="1"/>
          <p:nvPr/>
        </p:nvSpPr>
        <p:spPr>
          <a:xfrm>
            <a:off x="7542975" y="3310050"/>
            <a:ext cx="16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4"/>
          <p:cNvSpPr txBox="1"/>
          <p:nvPr/>
        </p:nvSpPr>
        <p:spPr>
          <a:xfrm>
            <a:off x="332225" y="1156675"/>
            <a:ext cx="8305800" cy="10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Hugging Face </a:t>
            </a:r>
            <a:r>
              <a:rPr lang="en">
                <a:solidFill>
                  <a:schemeClr val="dk1"/>
                </a:solidFill>
                <a:highlight>
                  <a:srgbClr val="FFFFFF"/>
                </a:highlight>
              </a:rPr>
              <a:t>is a large open-source community that quickly became an enticing hub for pre-trained deep learning models, mainly aimed at </a:t>
            </a:r>
            <a:r>
              <a:rPr b="1" lang="en">
                <a:solidFill>
                  <a:schemeClr val="dk1"/>
                </a:solidFill>
                <a:highlight>
                  <a:srgbClr val="FFFFFF"/>
                </a:highlight>
              </a:rPr>
              <a:t>NLP</a:t>
            </a:r>
            <a:r>
              <a:rPr lang="en">
                <a:solidFill>
                  <a:schemeClr val="dk1"/>
                </a:solidFill>
                <a:highlight>
                  <a:srgbClr val="FFFFFF"/>
                </a:highlight>
              </a:rPr>
              <a:t>.</a:t>
            </a:r>
            <a:r>
              <a:rPr lang="en">
                <a:solidFill>
                  <a:schemeClr val="dk1"/>
                </a:solidFill>
              </a:rPr>
              <a:t> M</a:t>
            </a:r>
            <a:r>
              <a:rPr lang="en">
                <a:solidFill>
                  <a:schemeClr val="dk1"/>
                </a:solidFill>
              </a:rPr>
              <a:t>ore than 5 thousand companies using it in production, including Google, Amazon, Meta and others. Hagging Face </a:t>
            </a:r>
            <a:r>
              <a:rPr lang="en">
                <a:solidFill>
                  <a:schemeClr val="dk1"/>
                </a:solidFill>
              </a:rPr>
              <a:t>specific </a:t>
            </a:r>
            <a:r>
              <a:rPr lang="en" sz="1350">
                <a:solidFill>
                  <a:srgbClr val="212529"/>
                </a:solidFill>
                <a:highlight>
                  <a:srgbClr val="FFFFFF"/>
                </a:highlight>
              </a:rPr>
              <a:t>value is reusability — all available models come with a set of pre-trained weights that you can </a:t>
            </a:r>
            <a:r>
              <a:rPr i="1" lang="en" sz="1350">
                <a:solidFill>
                  <a:srgbClr val="212529"/>
                </a:solidFill>
                <a:highlight>
                  <a:srgbClr val="FFFFFF"/>
                </a:highlight>
              </a:rPr>
              <a:t>fine-tune for your specific use.</a:t>
            </a:r>
            <a:r>
              <a:rPr lang="en" sz="1350">
                <a:solidFill>
                  <a:srgbClr val="212529"/>
                </a:solidFill>
                <a:highlight>
                  <a:srgbClr val="FFFFFF"/>
                </a:highlight>
              </a:rPr>
              <a:t>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Hugging Face offer?</a:t>
            </a:r>
            <a:endParaRPr/>
          </a:p>
        </p:txBody>
      </p:sp>
      <p:sp>
        <p:nvSpPr>
          <p:cNvPr id="73" name="Google Shape;73;p15"/>
          <p:cNvSpPr txBox="1"/>
          <p:nvPr>
            <p:ph idx="1" type="body"/>
          </p:nvPr>
        </p:nvSpPr>
        <p:spPr>
          <a:xfrm>
            <a:off x="311700" y="1017725"/>
            <a:ext cx="8520600" cy="8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Hugging Face provides models, </a:t>
            </a:r>
            <a:r>
              <a:rPr lang="en" sz="1400">
                <a:solidFill>
                  <a:schemeClr val="dk1"/>
                </a:solidFill>
              </a:rPr>
              <a:t>datasets</a:t>
            </a:r>
            <a:r>
              <a:rPr lang="en" sz="1400">
                <a:solidFill>
                  <a:schemeClr val="dk1"/>
                </a:solidFill>
              </a:rPr>
              <a:t> and Spaces for a variety of tasks. Some of them are:</a:t>
            </a:r>
            <a:endParaRPr sz="1400">
              <a:solidFill>
                <a:schemeClr val="dk1"/>
              </a:solidFill>
            </a:endParaRPr>
          </a:p>
          <a:p>
            <a:pPr indent="0" lvl="0" marL="0" rtl="0" algn="l">
              <a:spcBef>
                <a:spcPts val="0"/>
              </a:spcBef>
              <a:spcAft>
                <a:spcPts val="1200"/>
              </a:spcAft>
              <a:buNone/>
            </a:pPr>
            <a:r>
              <a:t/>
            </a:r>
            <a:endParaRPr sz="1200"/>
          </a:p>
        </p:txBody>
      </p:sp>
      <p:sp>
        <p:nvSpPr>
          <p:cNvPr id="74" name="Google Shape;74;p15"/>
          <p:cNvSpPr txBox="1"/>
          <p:nvPr/>
        </p:nvSpPr>
        <p:spPr>
          <a:xfrm>
            <a:off x="393800" y="1771925"/>
            <a:ext cx="3088500" cy="2040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chemeClr val="dk1"/>
                </a:solidFill>
              </a:rPr>
              <a:t>NLP</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Text </a:t>
            </a:r>
            <a:r>
              <a:rPr lang="en">
                <a:solidFill>
                  <a:schemeClr val="dk1"/>
                </a:solidFill>
              </a:rPr>
              <a:t>Summarisation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Question answering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Text classification (e.g. positive/negative)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Translation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Feature extraction</a:t>
            </a:r>
            <a:endParaRPr/>
          </a:p>
        </p:txBody>
      </p:sp>
      <p:sp>
        <p:nvSpPr>
          <p:cNvPr id="75" name="Google Shape;75;p15"/>
          <p:cNvSpPr txBox="1"/>
          <p:nvPr/>
        </p:nvSpPr>
        <p:spPr>
          <a:xfrm>
            <a:off x="3378450" y="1779000"/>
            <a:ext cx="2387100" cy="2040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chemeClr val="dk1"/>
                </a:solidFill>
              </a:rPr>
              <a:t>Audio</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Text to speech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Audio classification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Voice activity detection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Automatic speech recognition</a:t>
            </a:r>
            <a:endParaRPr/>
          </a:p>
        </p:txBody>
      </p:sp>
      <p:sp>
        <p:nvSpPr>
          <p:cNvPr id="76" name="Google Shape;76;p15"/>
          <p:cNvSpPr txBox="1"/>
          <p:nvPr/>
        </p:nvSpPr>
        <p:spPr>
          <a:xfrm>
            <a:off x="6214025" y="1779000"/>
            <a:ext cx="2178000" cy="2040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chemeClr val="dk1"/>
                </a:solidFill>
              </a:rPr>
              <a:t>Computer Vision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Image classification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Object detection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Image segmentation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Text to image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Language Processing Tasks</a:t>
            </a:r>
            <a:endParaRPr/>
          </a:p>
        </p:txBody>
      </p:sp>
      <p:pic>
        <p:nvPicPr>
          <p:cNvPr id="82" name="Google Shape;82;p16"/>
          <p:cNvPicPr preferRelativeResize="0"/>
          <p:nvPr/>
        </p:nvPicPr>
        <p:blipFill>
          <a:blip r:embed="rId3">
            <a:alphaModFix/>
          </a:blip>
          <a:stretch>
            <a:fillRect/>
          </a:stretch>
        </p:blipFill>
        <p:spPr>
          <a:xfrm>
            <a:off x="152400" y="2226401"/>
            <a:ext cx="8839204" cy="1812727"/>
          </a:xfrm>
          <a:prstGeom prst="rect">
            <a:avLst/>
          </a:prstGeom>
          <a:noFill/>
          <a:ln>
            <a:noFill/>
          </a:ln>
        </p:spPr>
      </p:pic>
      <p:sp>
        <p:nvSpPr>
          <p:cNvPr id="83" name="Google Shape;83;p16"/>
          <p:cNvSpPr txBox="1"/>
          <p:nvPr/>
        </p:nvSpPr>
        <p:spPr>
          <a:xfrm>
            <a:off x="319925" y="1205900"/>
            <a:ext cx="85206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333333"/>
                </a:solidFill>
              </a:rPr>
              <a:t>Hugging Face offers a library of over 10,000 Hugging Face Transformers models. With just a few lines of code, you can import, train, and fine-tune pre-trained NLP Transformers models such as BERT, GPT-2, RoBERTa, XLM, DistilBert for various tasks, including: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300">
                <a:highlight>
                  <a:srgbClr val="FFFFFF"/>
                </a:highlight>
                <a:latin typeface="Roboto"/>
                <a:ea typeface="Roboto"/>
                <a:cs typeface="Roboto"/>
                <a:sym typeface="Roboto"/>
              </a:rPr>
              <a:t>Summarization Task</a:t>
            </a:r>
            <a:endParaRPr/>
          </a:p>
        </p:txBody>
      </p:sp>
      <p:sp>
        <p:nvSpPr>
          <p:cNvPr id="89" name="Google Shape;89;p17"/>
          <p:cNvSpPr txBox="1"/>
          <p:nvPr>
            <p:ph idx="1" type="body"/>
          </p:nvPr>
        </p:nvSpPr>
        <p:spPr>
          <a:xfrm>
            <a:off x="225550" y="1300750"/>
            <a:ext cx="2801400" cy="2403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4800">
                <a:solidFill>
                  <a:schemeClr val="dk1"/>
                </a:solidFill>
                <a:highlight>
                  <a:srgbClr val="FFFFFF"/>
                </a:highlight>
                <a:latin typeface="Roboto"/>
                <a:ea typeface="Roboto"/>
                <a:cs typeface="Roboto"/>
                <a:sym typeface="Roboto"/>
              </a:rPr>
              <a:t>Summarization is the task of producing a shorter version of a document while preserving its important information. Some models can extract text from the original input, while other models can generate entirely new text.</a:t>
            </a:r>
            <a:endParaRPr sz="4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ct val="100000"/>
              <a:buFont typeface="Arial"/>
              <a:buNone/>
            </a:pPr>
            <a:r>
              <a:t/>
            </a:r>
            <a:endParaRPr sz="1100">
              <a:solidFill>
                <a:schemeClr val="dk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2781100" y="1201149"/>
            <a:ext cx="6362907" cy="3067549"/>
          </a:xfrm>
          <a:prstGeom prst="rect">
            <a:avLst/>
          </a:prstGeom>
          <a:noFill/>
          <a:ln>
            <a:noFill/>
          </a:ln>
        </p:spPr>
      </p:pic>
      <p:sp>
        <p:nvSpPr>
          <p:cNvPr id="91" name="Google Shape;91;p17"/>
          <p:cNvSpPr txBox="1"/>
          <p:nvPr/>
        </p:nvSpPr>
        <p:spPr>
          <a:xfrm>
            <a:off x="406075" y="2534825"/>
            <a:ext cx="82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Summarisation task</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Hugging Face provides </a:t>
            </a:r>
            <a:r>
              <a:rPr b="1" lang="en" sz="1200">
                <a:solidFill>
                  <a:schemeClr val="dk1"/>
                </a:solidFill>
              </a:rPr>
              <a:t>summarization models</a:t>
            </a:r>
            <a:r>
              <a:rPr lang="en" sz="1200">
                <a:solidFill>
                  <a:schemeClr val="dk1"/>
                </a:solidFill>
              </a:rPr>
              <a:t> pretrained on various datasets, including English news articles, </a:t>
            </a:r>
            <a:r>
              <a:rPr lang="en" sz="1200">
                <a:solidFill>
                  <a:schemeClr val="dk1"/>
                </a:solidFill>
                <a:highlight>
                  <a:srgbClr val="FFFFFF"/>
                </a:highlight>
              </a:rPr>
              <a:t>medical articles, English conversations, etc. </a:t>
            </a:r>
            <a:r>
              <a:rPr b="1" lang="en" sz="1200">
                <a:solidFill>
                  <a:schemeClr val="dk1"/>
                </a:solidFill>
                <a:highlight>
                  <a:srgbClr val="FFFFFF"/>
                </a:highlight>
              </a:rPr>
              <a:t>datasets</a:t>
            </a:r>
            <a:r>
              <a:rPr lang="en" sz="1200">
                <a:solidFill>
                  <a:schemeClr val="dk1"/>
                </a:solidFill>
                <a:highlight>
                  <a:srgbClr val="FFFFFF"/>
                </a:highlight>
              </a:rPr>
              <a:t> for summarisation and </a:t>
            </a:r>
            <a:r>
              <a:rPr b="1" lang="en" sz="1200">
                <a:solidFill>
                  <a:schemeClr val="dk1"/>
                </a:solidFill>
                <a:highlight>
                  <a:srgbClr val="FFFFFF"/>
                </a:highlight>
              </a:rPr>
              <a:t>metrics</a:t>
            </a:r>
            <a:r>
              <a:rPr lang="en" sz="1200">
                <a:solidFill>
                  <a:schemeClr val="dk1"/>
                </a:solidFill>
                <a:highlight>
                  <a:srgbClr val="FFFFFF"/>
                </a:highlight>
              </a:rPr>
              <a:t> for automatic accuracy evaluation.</a:t>
            </a:r>
            <a:endParaRPr sz="1200">
              <a:solidFill>
                <a:schemeClr val="dk1"/>
              </a:solidFill>
              <a:highlight>
                <a:srgbClr val="FFFFFF"/>
              </a:highlight>
            </a:endParaRPr>
          </a:p>
          <a:p>
            <a:pPr indent="0" lvl="0" marL="0" rtl="0" algn="l">
              <a:spcBef>
                <a:spcPts val="1200"/>
              </a:spcBef>
              <a:spcAft>
                <a:spcPts val="1200"/>
              </a:spcAft>
              <a:buNone/>
            </a:pPr>
            <a:r>
              <a:t/>
            </a:r>
            <a:endParaRPr/>
          </a:p>
        </p:txBody>
      </p:sp>
      <p:pic>
        <p:nvPicPr>
          <p:cNvPr id="98" name="Google Shape;98;p18"/>
          <p:cNvPicPr preferRelativeResize="0"/>
          <p:nvPr/>
        </p:nvPicPr>
        <p:blipFill>
          <a:blip r:embed="rId3">
            <a:alphaModFix/>
          </a:blip>
          <a:stretch>
            <a:fillRect/>
          </a:stretch>
        </p:blipFill>
        <p:spPr>
          <a:xfrm>
            <a:off x="152425" y="2003275"/>
            <a:ext cx="4111292" cy="2042250"/>
          </a:xfrm>
          <a:prstGeom prst="rect">
            <a:avLst/>
          </a:prstGeom>
          <a:noFill/>
          <a:ln>
            <a:noFill/>
          </a:ln>
        </p:spPr>
      </p:pic>
      <p:pic>
        <p:nvPicPr>
          <p:cNvPr id="99" name="Google Shape;99;p18"/>
          <p:cNvPicPr preferRelativeResize="0"/>
          <p:nvPr/>
        </p:nvPicPr>
        <p:blipFill>
          <a:blip r:embed="rId4">
            <a:alphaModFix/>
          </a:blip>
          <a:stretch>
            <a:fillRect/>
          </a:stretch>
        </p:blipFill>
        <p:spPr>
          <a:xfrm>
            <a:off x="4445975" y="2003269"/>
            <a:ext cx="4242726" cy="2042257"/>
          </a:xfrm>
          <a:prstGeom prst="rect">
            <a:avLst/>
          </a:prstGeom>
          <a:noFill/>
          <a:ln>
            <a:noFill/>
          </a:ln>
        </p:spPr>
      </p:pic>
      <p:pic>
        <p:nvPicPr>
          <p:cNvPr id="100" name="Google Shape;100;p18"/>
          <p:cNvPicPr preferRelativeResize="0"/>
          <p:nvPr/>
        </p:nvPicPr>
        <p:blipFill>
          <a:blip r:embed="rId5">
            <a:alphaModFix/>
          </a:blip>
          <a:stretch>
            <a:fillRect/>
          </a:stretch>
        </p:blipFill>
        <p:spPr>
          <a:xfrm>
            <a:off x="152425" y="4143150"/>
            <a:ext cx="2237201" cy="68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for Fidelity</a:t>
            </a:r>
            <a:endParaRPr/>
          </a:p>
        </p:txBody>
      </p:sp>
      <p:sp>
        <p:nvSpPr>
          <p:cNvPr id="106" name="Google Shape;106;p19"/>
          <p:cNvSpPr txBox="1"/>
          <p:nvPr>
            <p:ph idx="1" type="body"/>
          </p:nvPr>
        </p:nvSpPr>
        <p:spPr>
          <a:xfrm>
            <a:off x="311700" y="1313025"/>
            <a:ext cx="8520600" cy="1542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highlight>
                  <a:srgbClr val="FFFFFF"/>
                </a:highlight>
              </a:rPr>
              <a:t>In assistance with Hugging Face, we can generate custom Fidelity pretrained models based on open source models available at Hugging Face to serve Fidelity specific tasks, e.g. strong at generative summaries on investment reports.</a:t>
            </a:r>
            <a:endParaRPr sz="1600">
              <a:solidFill>
                <a:schemeClr val="dk1"/>
              </a:solidFill>
              <a:highlight>
                <a:srgbClr val="FFFFFF"/>
              </a:highlight>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highlight>
                  <a:srgbClr val="FFFFFF"/>
                </a:highlight>
              </a:rPr>
              <a:t>Hugging Face can assist in generating datasets for fine tuning the models free from bias, as their strong accent is on AI ethics</a:t>
            </a:r>
            <a:r>
              <a:rPr lang="en" sz="1600">
                <a:solidFill>
                  <a:schemeClr val="dk1"/>
                </a:solidFill>
              </a:rPr>
              <a:t> and tools for detecting and removing bias from the data that are used to train AI algorithms.</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Hugging Face provides secure </a:t>
            </a:r>
            <a:r>
              <a:rPr lang="en" sz="1600">
                <a:solidFill>
                  <a:schemeClr val="dk1"/>
                </a:solidFill>
              </a:rPr>
              <a:t>infrastructure</a:t>
            </a:r>
            <a:r>
              <a:rPr lang="en" sz="1600">
                <a:solidFill>
                  <a:schemeClr val="dk1"/>
                </a:solidFill>
              </a:rPr>
              <a:t> for deploying the models </a:t>
            </a:r>
            <a:r>
              <a:rPr lang="en" sz="1600">
                <a:solidFill>
                  <a:schemeClr val="dk1"/>
                </a:solidFill>
                <a:highlight>
                  <a:srgbClr val="FFFFFF"/>
                </a:highlight>
              </a:rPr>
              <a:t>for high volume workloads and inference</a:t>
            </a:r>
            <a:r>
              <a:rPr lang="en" sz="1600">
                <a:solidFill>
                  <a:schemeClr val="dk1"/>
                </a:solidFill>
              </a:rPr>
              <a:t> or you can leverage its integration with AWS SageMaker and others.</a:t>
            </a:r>
            <a:endParaRPr sz="12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Supported Plans </a:t>
            </a:r>
            <a:endParaRPr/>
          </a:p>
        </p:txBody>
      </p:sp>
      <p:sp>
        <p:nvSpPr>
          <p:cNvPr id="112" name="Google Shape;112;p20"/>
          <p:cNvSpPr txBox="1"/>
          <p:nvPr>
            <p:ph idx="1" type="body"/>
          </p:nvPr>
        </p:nvSpPr>
        <p:spPr>
          <a:xfrm>
            <a:off x="311700" y="1447800"/>
            <a:ext cx="8520600" cy="3695700"/>
          </a:xfrm>
          <a:prstGeom prst="rect">
            <a:avLst/>
          </a:prstGeom>
        </p:spPr>
        <p:txBody>
          <a:bodyPr anchorCtr="0" anchor="t" bIns="91425" lIns="91425" spcFirstLastPara="1" rIns="91425" wrap="square" tIns="91425">
            <a:normAutofit fontScale="77500" lnSpcReduction="20000"/>
          </a:bodyPr>
          <a:lstStyle/>
          <a:p>
            <a:pPr indent="-327025" lvl="0" marL="457200" rtl="0" algn="l">
              <a:lnSpc>
                <a:spcPct val="115000"/>
              </a:lnSpc>
              <a:spcBef>
                <a:spcPts val="1000"/>
              </a:spcBef>
              <a:spcAft>
                <a:spcPts val="0"/>
              </a:spcAft>
              <a:buSzPct val="100000"/>
              <a:buFont typeface="Roboto"/>
              <a:buChar char="➢"/>
            </a:pPr>
            <a:r>
              <a:rPr b="1" lang="en" sz="2000">
                <a:solidFill>
                  <a:srgbClr val="1F2937"/>
                </a:solidFill>
                <a:highlight>
                  <a:srgbClr val="FFFFFF"/>
                </a:highlight>
                <a:latin typeface="Roboto"/>
                <a:ea typeface="Roboto"/>
                <a:cs typeface="Roboto"/>
                <a:sym typeface="Roboto"/>
              </a:rPr>
              <a:t>Expert support </a:t>
            </a:r>
            <a:endParaRPr b="1" sz="2000">
              <a:solidFill>
                <a:srgbClr val="1F2937"/>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rPr lang="en" sz="2000">
                <a:solidFill>
                  <a:schemeClr val="dk1"/>
                </a:solidFill>
                <a:highlight>
                  <a:srgbClr val="FFFFFF"/>
                </a:highlight>
                <a:latin typeface="Roboto"/>
                <a:ea typeface="Roboto"/>
                <a:cs typeface="Roboto"/>
                <a:sym typeface="Roboto"/>
              </a:rPr>
              <a:t>Direct, dedicated support from the Hugging Face team to accelerate your ML roadmap from modeling to production</a:t>
            </a:r>
            <a:endParaRPr sz="2000">
              <a:solidFill>
                <a:schemeClr val="dk1"/>
              </a:solidFill>
              <a:highlight>
                <a:srgbClr val="FFFFFF"/>
              </a:highlight>
              <a:latin typeface="Roboto"/>
              <a:ea typeface="Roboto"/>
              <a:cs typeface="Roboto"/>
              <a:sym typeface="Roboto"/>
            </a:endParaRPr>
          </a:p>
          <a:p>
            <a:pPr indent="-327025" lvl="0" marL="457200" rtl="0" algn="l">
              <a:lnSpc>
                <a:spcPct val="115000"/>
              </a:lnSpc>
              <a:spcBef>
                <a:spcPts val="1000"/>
              </a:spcBef>
              <a:spcAft>
                <a:spcPts val="0"/>
              </a:spcAft>
              <a:buSzPct val="100000"/>
              <a:buFont typeface="Roboto"/>
              <a:buChar char="➢"/>
            </a:pPr>
            <a:r>
              <a:rPr b="1" lang="en" sz="2000">
                <a:solidFill>
                  <a:srgbClr val="1F2937"/>
                </a:solidFill>
                <a:highlight>
                  <a:srgbClr val="FFFFFF"/>
                </a:highlight>
                <a:latin typeface="Roboto"/>
                <a:ea typeface="Roboto"/>
                <a:cs typeface="Roboto"/>
                <a:sym typeface="Roboto"/>
              </a:rPr>
              <a:t>Private Hub </a:t>
            </a:r>
            <a:endParaRPr b="1" sz="2000">
              <a:solidFill>
                <a:srgbClr val="1F2937"/>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rPr lang="en" sz="2000">
                <a:solidFill>
                  <a:schemeClr val="dk1"/>
                </a:solidFill>
                <a:highlight>
                  <a:srgbClr val="FFFFFF"/>
                </a:highlight>
                <a:latin typeface="Roboto"/>
                <a:ea typeface="Roboto"/>
                <a:cs typeface="Roboto"/>
                <a:sym typeface="Roboto"/>
              </a:rPr>
              <a:t>Unlimited private models, datasets, Spaces and users with access control administration</a:t>
            </a:r>
            <a:endParaRPr sz="2000">
              <a:solidFill>
                <a:schemeClr val="dk1"/>
              </a:solidFill>
              <a:highlight>
                <a:srgbClr val="FFFFFF"/>
              </a:highlight>
              <a:latin typeface="Roboto"/>
              <a:ea typeface="Roboto"/>
              <a:cs typeface="Roboto"/>
              <a:sym typeface="Roboto"/>
            </a:endParaRPr>
          </a:p>
          <a:p>
            <a:pPr indent="-327025" lvl="0" marL="457200" rtl="0" algn="l">
              <a:lnSpc>
                <a:spcPct val="115000"/>
              </a:lnSpc>
              <a:spcBef>
                <a:spcPts val="1000"/>
              </a:spcBef>
              <a:spcAft>
                <a:spcPts val="0"/>
              </a:spcAft>
              <a:buSzPct val="100000"/>
              <a:buFont typeface="Roboto"/>
              <a:buChar char="➢"/>
            </a:pPr>
            <a:r>
              <a:rPr b="1" lang="en" sz="2000">
                <a:solidFill>
                  <a:srgbClr val="1F2937"/>
                </a:solidFill>
                <a:highlight>
                  <a:srgbClr val="FFFFFF"/>
                </a:highlight>
                <a:latin typeface="Roboto"/>
                <a:ea typeface="Roboto"/>
                <a:cs typeface="Roboto"/>
                <a:sym typeface="Roboto"/>
              </a:rPr>
              <a:t>Infrastructure as a Service </a:t>
            </a:r>
            <a:endParaRPr b="1" sz="2000">
              <a:solidFill>
                <a:srgbClr val="1F2937"/>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rPr lang="en" sz="2000">
                <a:solidFill>
                  <a:schemeClr val="dk1"/>
                </a:solidFill>
                <a:highlight>
                  <a:srgbClr val="FFFFFF"/>
                </a:highlight>
                <a:latin typeface="Roboto"/>
                <a:ea typeface="Roboto"/>
                <a:cs typeface="Roboto"/>
                <a:sym typeface="Roboto"/>
              </a:rPr>
              <a:t>Dedicated hosted endpoints or managed deployments for high volume workloads</a:t>
            </a:r>
            <a:endParaRPr sz="2000">
              <a:solidFill>
                <a:schemeClr val="dk1"/>
              </a:solidFill>
              <a:highlight>
                <a:srgbClr val="FFFFFF"/>
              </a:highlight>
              <a:latin typeface="Roboto"/>
              <a:ea typeface="Roboto"/>
              <a:cs typeface="Roboto"/>
              <a:sym typeface="Roboto"/>
            </a:endParaRPr>
          </a:p>
          <a:p>
            <a:pPr indent="-327025" lvl="0" marL="457200" rtl="0" algn="l">
              <a:lnSpc>
                <a:spcPct val="115000"/>
              </a:lnSpc>
              <a:spcBef>
                <a:spcPts val="1000"/>
              </a:spcBef>
              <a:spcAft>
                <a:spcPts val="0"/>
              </a:spcAft>
              <a:buSzPct val="100000"/>
              <a:buFont typeface="Roboto"/>
              <a:buChar char="➢"/>
            </a:pPr>
            <a:r>
              <a:rPr b="1" lang="en" sz="2000">
                <a:solidFill>
                  <a:srgbClr val="1F2937"/>
                </a:solidFill>
                <a:highlight>
                  <a:srgbClr val="FFFFFF"/>
                </a:highlight>
                <a:latin typeface="Roboto"/>
                <a:ea typeface="Roboto"/>
                <a:cs typeface="Roboto"/>
                <a:sym typeface="Roboto"/>
              </a:rPr>
              <a:t>Advanced Security </a:t>
            </a:r>
            <a:endParaRPr b="1" sz="2000">
              <a:solidFill>
                <a:srgbClr val="1F2937"/>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None/>
            </a:pPr>
            <a:r>
              <a:rPr lang="en" sz="2000">
                <a:solidFill>
                  <a:schemeClr val="dk1"/>
                </a:solidFill>
                <a:highlight>
                  <a:srgbClr val="FFFFFF"/>
                </a:highlight>
                <a:latin typeface="Roboto"/>
                <a:ea typeface="Roboto"/>
                <a:cs typeface="Roboto"/>
                <a:sym typeface="Roboto"/>
              </a:rPr>
              <a:t>Secure hosted endpoints with automated data deletion upon inference</a:t>
            </a:r>
            <a:endParaRPr sz="2000">
              <a:solidFill>
                <a:schemeClr val="dk1"/>
              </a:solidFill>
              <a:highlight>
                <a:srgbClr val="FFFFFF"/>
              </a:highlight>
              <a:latin typeface="Roboto"/>
              <a:ea typeface="Roboto"/>
              <a:cs typeface="Roboto"/>
              <a:sym typeface="Roboto"/>
            </a:endParaRPr>
          </a:p>
          <a:p>
            <a:pPr indent="457200" lvl="0" marL="0" rtl="0" algn="l">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457200" lvl="0" marL="0" rtl="0" algn="l">
              <a:spcBef>
                <a:spcPts val="0"/>
              </a:spcBef>
              <a:spcAft>
                <a:spcPts val="0"/>
              </a:spcAft>
              <a:buNone/>
            </a:pPr>
            <a:r>
              <a:t/>
            </a:r>
            <a:endParaRPr sz="1150">
              <a:solidFill>
                <a:schemeClr val="dk1"/>
              </a:solidFill>
              <a:highlight>
                <a:srgbClr val="FFFFFF"/>
              </a:highlight>
              <a:latin typeface="Roboto"/>
              <a:ea typeface="Roboto"/>
              <a:cs typeface="Roboto"/>
              <a:sym typeface="Roboto"/>
            </a:endParaRPr>
          </a:p>
          <a:p>
            <a:pPr indent="457200" lvl="0" marL="0" rtl="0" algn="l">
              <a:spcBef>
                <a:spcPts val="0"/>
              </a:spcBef>
              <a:spcAft>
                <a:spcPts val="0"/>
              </a:spcAft>
              <a:buClr>
                <a:schemeClr val="dk1"/>
              </a:buClr>
              <a:buSzPct val="95652"/>
              <a:buFont typeface="Arial"/>
              <a:buNone/>
            </a:pPr>
            <a:r>
              <a:t/>
            </a:r>
            <a:endParaRPr sz="1150">
              <a:solidFill>
                <a:schemeClr val="dk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
        <p:nvSpPr>
          <p:cNvPr id="113" name="Google Shape;113;p20"/>
          <p:cNvSpPr txBox="1"/>
          <p:nvPr/>
        </p:nvSpPr>
        <p:spPr>
          <a:xfrm>
            <a:off x="344550" y="959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Hugging Face provides several plans Community and Organisations. The benefits of Enterprise plan: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Language Model</a:t>
            </a:r>
            <a:endParaRPr/>
          </a:p>
        </p:txBody>
      </p:sp>
      <p:sp>
        <p:nvSpPr>
          <p:cNvPr id="119" name="Google Shape;119;p21"/>
          <p:cNvSpPr txBox="1"/>
          <p:nvPr>
            <p:ph idx="1" type="body"/>
          </p:nvPr>
        </p:nvSpPr>
        <p:spPr>
          <a:xfrm>
            <a:off x="311700" y="1152475"/>
            <a:ext cx="3244500" cy="9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222222"/>
                </a:solidFill>
                <a:highlight>
                  <a:srgbClr val="FFFFFF"/>
                </a:highlight>
              </a:rPr>
              <a:t>Language models are a crucial first step for most of the advanced NLP tasks. </a:t>
            </a:r>
            <a:r>
              <a:rPr lang="en" sz="1000">
                <a:solidFill>
                  <a:schemeClr val="dk1"/>
                </a:solidFill>
              </a:rPr>
              <a:t>Simply put, language models are statistical tools to predict the next word(s) in a sequence. In other words, language models are probability distribution over a sequence of words. </a:t>
            </a:r>
            <a:endParaRPr sz="1000">
              <a:solidFill>
                <a:schemeClr val="dk1"/>
              </a:solidFill>
            </a:endParaRPr>
          </a:p>
          <a:p>
            <a:pPr indent="0" lvl="0" marL="0" rtl="0" algn="l">
              <a:spcBef>
                <a:spcPts val="0"/>
              </a:spcBef>
              <a:spcAft>
                <a:spcPts val="1200"/>
              </a:spcAft>
              <a:buNone/>
            </a:pPr>
            <a:r>
              <a:t/>
            </a:r>
            <a:endParaRPr/>
          </a:p>
        </p:txBody>
      </p:sp>
      <p:sp>
        <p:nvSpPr>
          <p:cNvPr id="120" name="Google Shape;120;p21"/>
          <p:cNvSpPr txBox="1"/>
          <p:nvPr/>
        </p:nvSpPr>
        <p:spPr>
          <a:xfrm>
            <a:off x="4294475" y="2325650"/>
            <a:ext cx="4749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1E2025"/>
                </a:solidFill>
                <a:highlight>
                  <a:srgbClr val="FFFFFF"/>
                </a:highlight>
              </a:rPr>
              <a:t>Language models — among other things — can suggest the next word we type. </a:t>
            </a:r>
            <a:r>
              <a:rPr i="1" lang="en" sz="800" u="sng">
                <a:solidFill>
                  <a:schemeClr val="hlink"/>
                </a:solidFill>
                <a:highlight>
                  <a:srgbClr val="FFFFFF"/>
                </a:highlight>
                <a:hlinkClick r:id="rId3"/>
              </a:rPr>
              <a:t>Source</a:t>
            </a:r>
            <a:endParaRPr sz="800"/>
          </a:p>
        </p:txBody>
      </p:sp>
      <p:sp>
        <p:nvSpPr>
          <p:cNvPr id="121" name="Google Shape;121;p21"/>
          <p:cNvSpPr txBox="1"/>
          <p:nvPr/>
        </p:nvSpPr>
        <p:spPr>
          <a:xfrm>
            <a:off x="381450" y="2251800"/>
            <a:ext cx="3244500" cy="194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00">
                <a:solidFill>
                  <a:srgbClr val="1E2025"/>
                </a:solidFill>
                <a:highlight>
                  <a:srgbClr val="FFFFFF"/>
                </a:highlight>
              </a:rPr>
              <a:t>Language models have many applications like:</a:t>
            </a:r>
            <a:endParaRPr sz="1100">
              <a:solidFill>
                <a:srgbClr val="1E2025"/>
              </a:solidFill>
              <a:highlight>
                <a:srgbClr val="FFFFFF"/>
              </a:highlight>
            </a:endParaRPr>
          </a:p>
          <a:p>
            <a:pPr indent="-298450" lvl="0" marL="876300" rtl="0" algn="l">
              <a:lnSpc>
                <a:spcPct val="100000"/>
              </a:lnSpc>
              <a:spcBef>
                <a:spcPts val="0"/>
              </a:spcBef>
              <a:spcAft>
                <a:spcPts val="0"/>
              </a:spcAft>
              <a:buClr>
                <a:srgbClr val="1E2025"/>
              </a:buClr>
              <a:buSzPts val="1100"/>
              <a:buChar char="●"/>
            </a:pPr>
            <a:r>
              <a:rPr lang="en" sz="1100">
                <a:solidFill>
                  <a:srgbClr val="1E2025"/>
                </a:solidFill>
                <a:highlight>
                  <a:srgbClr val="FFFFFF"/>
                </a:highlight>
              </a:rPr>
              <a:t>Machine Translation</a:t>
            </a:r>
            <a:endParaRPr sz="1100">
              <a:solidFill>
                <a:srgbClr val="1E2025"/>
              </a:solidFill>
              <a:highlight>
                <a:srgbClr val="FFFFFF"/>
              </a:highlight>
            </a:endParaRPr>
          </a:p>
          <a:p>
            <a:pPr indent="-298450" lvl="0" marL="876300" rtl="0" algn="l">
              <a:lnSpc>
                <a:spcPct val="100000"/>
              </a:lnSpc>
              <a:spcBef>
                <a:spcPts val="0"/>
              </a:spcBef>
              <a:spcAft>
                <a:spcPts val="0"/>
              </a:spcAft>
              <a:buClr>
                <a:srgbClr val="1E2025"/>
              </a:buClr>
              <a:buSzPts val="1100"/>
              <a:buChar char="●"/>
            </a:pPr>
            <a:r>
              <a:rPr lang="en" sz="1100">
                <a:solidFill>
                  <a:srgbClr val="1E2025"/>
                </a:solidFill>
                <a:highlight>
                  <a:srgbClr val="FFFFFF"/>
                </a:highlight>
              </a:rPr>
              <a:t>Text Classification</a:t>
            </a:r>
            <a:endParaRPr sz="1100">
              <a:solidFill>
                <a:srgbClr val="1E2025"/>
              </a:solidFill>
              <a:highlight>
                <a:srgbClr val="FFFFFF"/>
              </a:highlight>
            </a:endParaRPr>
          </a:p>
          <a:p>
            <a:pPr indent="-298450" lvl="0" marL="876300" rtl="0" algn="l">
              <a:lnSpc>
                <a:spcPct val="100000"/>
              </a:lnSpc>
              <a:spcBef>
                <a:spcPts val="0"/>
              </a:spcBef>
              <a:spcAft>
                <a:spcPts val="0"/>
              </a:spcAft>
              <a:buClr>
                <a:srgbClr val="1E2025"/>
              </a:buClr>
              <a:buSzPts val="1100"/>
              <a:buChar char="●"/>
            </a:pPr>
            <a:r>
              <a:rPr lang="en" sz="1100">
                <a:solidFill>
                  <a:srgbClr val="1E2025"/>
                </a:solidFill>
                <a:highlight>
                  <a:srgbClr val="FFFFFF"/>
                </a:highlight>
              </a:rPr>
              <a:t>Speech Recognition</a:t>
            </a:r>
            <a:endParaRPr sz="1100">
              <a:solidFill>
                <a:srgbClr val="1E2025"/>
              </a:solidFill>
              <a:highlight>
                <a:srgbClr val="FFFFFF"/>
              </a:highlight>
            </a:endParaRPr>
          </a:p>
          <a:p>
            <a:pPr indent="-298450" lvl="0" marL="876300" rtl="0" algn="l">
              <a:lnSpc>
                <a:spcPct val="100000"/>
              </a:lnSpc>
              <a:spcBef>
                <a:spcPts val="0"/>
              </a:spcBef>
              <a:spcAft>
                <a:spcPts val="0"/>
              </a:spcAft>
              <a:buClr>
                <a:srgbClr val="1E2025"/>
              </a:buClr>
              <a:buSzPts val="1100"/>
              <a:buChar char="●"/>
            </a:pPr>
            <a:r>
              <a:rPr lang="en" sz="1100">
                <a:solidFill>
                  <a:srgbClr val="1E2025"/>
                </a:solidFill>
                <a:highlight>
                  <a:srgbClr val="FFFFFF"/>
                </a:highlight>
              </a:rPr>
              <a:t>Information Retrieval</a:t>
            </a:r>
            <a:endParaRPr sz="1100">
              <a:solidFill>
                <a:srgbClr val="1E2025"/>
              </a:solidFill>
              <a:highlight>
                <a:srgbClr val="FFFFFF"/>
              </a:highlight>
            </a:endParaRPr>
          </a:p>
          <a:p>
            <a:pPr indent="-298450" lvl="0" marL="876300" rtl="0" algn="l">
              <a:lnSpc>
                <a:spcPct val="100000"/>
              </a:lnSpc>
              <a:spcBef>
                <a:spcPts val="0"/>
              </a:spcBef>
              <a:spcAft>
                <a:spcPts val="0"/>
              </a:spcAft>
              <a:buClr>
                <a:srgbClr val="1E2025"/>
              </a:buClr>
              <a:buSzPts val="1100"/>
              <a:buChar char="●"/>
            </a:pPr>
            <a:r>
              <a:rPr lang="en" sz="1100">
                <a:solidFill>
                  <a:srgbClr val="1E2025"/>
                </a:solidFill>
                <a:highlight>
                  <a:srgbClr val="FFFFFF"/>
                </a:highlight>
              </a:rPr>
              <a:t>News Article Generation</a:t>
            </a:r>
            <a:endParaRPr sz="1100">
              <a:solidFill>
                <a:srgbClr val="1E2025"/>
              </a:solidFill>
              <a:highlight>
                <a:srgbClr val="FFFFFF"/>
              </a:highlight>
            </a:endParaRPr>
          </a:p>
          <a:p>
            <a:pPr indent="-298450" lvl="0" marL="876300" rtl="0" algn="l">
              <a:lnSpc>
                <a:spcPct val="100000"/>
              </a:lnSpc>
              <a:spcBef>
                <a:spcPts val="0"/>
              </a:spcBef>
              <a:spcAft>
                <a:spcPts val="0"/>
              </a:spcAft>
              <a:buClr>
                <a:srgbClr val="1E2025"/>
              </a:buClr>
              <a:buSzPts val="1100"/>
              <a:buChar char="●"/>
            </a:pPr>
            <a:r>
              <a:rPr lang="en" sz="1100">
                <a:solidFill>
                  <a:srgbClr val="1E2025"/>
                </a:solidFill>
                <a:highlight>
                  <a:srgbClr val="FFFFFF"/>
                </a:highlight>
              </a:rPr>
              <a:t>Question Answering, etc.</a:t>
            </a:r>
            <a:endParaRPr sz="1100">
              <a:solidFill>
                <a:srgbClr val="1E2025"/>
              </a:solidFill>
              <a:highlight>
                <a:srgbClr val="FFFFFF"/>
              </a:highlight>
            </a:endParaRPr>
          </a:p>
          <a:p>
            <a:pPr indent="0" lvl="0" marL="0" rtl="0" algn="l">
              <a:spcBef>
                <a:spcPts val="2800"/>
              </a:spcBef>
              <a:spcAft>
                <a:spcPts val="0"/>
              </a:spcAft>
              <a:buNone/>
            </a:pPr>
            <a:r>
              <a:t/>
            </a:r>
            <a:endParaRPr/>
          </a:p>
        </p:txBody>
      </p:sp>
      <p:sp>
        <p:nvSpPr>
          <p:cNvPr id="122" name="Google Shape;122;p21"/>
          <p:cNvSpPr txBox="1"/>
          <p:nvPr/>
        </p:nvSpPr>
        <p:spPr>
          <a:xfrm>
            <a:off x="344550" y="3839175"/>
            <a:ext cx="3531600" cy="1477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222222"/>
                </a:solidFill>
                <a:highlight>
                  <a:srgbClr val="FFFFFF"/>
                </a:highlight>
              </a:rPr>
              <a:t>There are two types of Language Models:</a:t>
            </a:r>
            <a:endParaRPr sz="1000">
              <a:solidFill>
                <a:srgbClr val="222222"/>
              </a:solidFill>
              <a:highlight>
                <a:srgbClr val="FFFFFF"/>
              </a:highlight>
            </a:endParaRPr>
          </a:p>
          <a:p>
            <a:pPr indent="-292100" lvl="0" marL="457200" rtl="0" algn="l">
              <a:lnSpc>
                <a:spcPct val="100000"/>
              </a:lnSpc>
              <a:spcBef>
                <a:spcPts val="0"/>
              </a:spcBef>
              <a:spcAft>
                <a:spcPts val="0"/>
              </a:spcAft>
              <a:buClr>
                <a:srgbClr val="222222"/>
              </a:buClr>
              <a:buSzPts val="1000"/>
              <a:buFont typeface="Arial"/>
              <a:buChar char="●"/>
            </a:pPr>
            <a:r>
              <a:rPr lang="en" sz="1000">
                <a:solidFill>
                  <a:srgbClr val="222222"/>
                </a:solidFill>
                <a:highlight>
                  <a:srgbClr val="FFFFFF"/>
                </a:highlight>
              </a:rPr>
              <a:t>Statistical Language Models: These models use traditional statistical techniques like N-grams, Hidden Markov Models (HMM) to learn the probability distribution of words</a:t>
            </a:r>
            <a:endParaRPr sz="1000">
              <a:solidFill>
                <a:srgbClr val="222222"/>
              </a:solidFill>
              <a:highlight>
                <a:srgbClr val="FFFFFF"/>
              </a:highlight>
            </a:endParaRPr>
          </a:p>
          <a:p>
            <a:pPr indent="-292100" lvl="0" marL="457200" rtl="0" algn="l">
              <a:lnSpc>
                <a:spcPct val="100000"/>
              </a:lnSpc>
              <a:spcBef>
                <a:spcPts val="0"/>
              </a:spcBef>
              <a:spcAft>
                <a:spcPts val="0"/>
              </a:spcAft>
              <a:buClr>
                <a:srgbClr val="222222"/>
              </a:buClr>
              <a:buSzPts val="1000"/>
              <a:buFont typeface="Arial"/>
              <a:buChar char="●"/>
            </a:pPr>
            <a:r>
              <a:rPr lang="en" sz="1000">
                <a:solidFill>
                  <a:srgbClr val="222222"/>
                </a:solidFill>
                <a:highlight>
                  <a:srgbClr val="FFFFFF"/>
                </a:highlight>
              </a:rPr>
              <a:t>Neural Language Models: They use different kinds of Neural Networks to model language</a:t>
            </a:r>
            <a:endParaRPr sz="1000">
              <a:solidFill>
                <a:srgbClr val="222222"/>
              </a:solidFill>
              <a:highlight>
                <a:srgbClr val="FFFFFF"/>
              </a:highlight>
            </a:endParaRPr>
          </a:p>
          <a:p>
            <a:pPr indent="0" lvl="0" marL="0" rtl="0" algn="l">
              <a:spcBef>
                <a:spcPts val="0"/>
              </a:spcBef>
              <a:spcAft>
                <a:spcPts val="0"/>
              </a:spcAft>
              <a:buNone/>
            </a:pPr>
            <a:r>
              <a:t/>
            </a:r>
            <a:endParaRPr/>
          </a:p>
        </p:txBody>
      </p:sp>
      <p:pic>
        <p:nvPicPr>
          <p:cNvPr id="123" name="Google Shape;123;p21"/>
          <p:cNvPicPr preferRelativeResize="0"/>
          <p:nvPr/>
        </p:nvPicPr>
        <p:blipFill>
          <a:blip r:embed="rId4">
            <a:alphaModFix/>
          </a:blip>
          <a:stretch>
            <a:fillRect/>
          </a:stretch>
        </p:blipFill>
        <p:spPr>
          <a:xfrm>
            <a:off x="4294475" y="1152475"/>
            <a:ext cx="4191424" cy="1121888"/>
          </a:xfrm>
          <a:prstGeom prst="rect">
            <a:avLst/>
          </a:prstGeom>
          <a:noFill/>
          <a:ln>
            <a:noFill/>
          </a:ln>
        </p:spPr>
      </p:pic>
      <p:pic>
        <p:nvPicPr>
          <p:cNvPr id="124" name="Google Shape;124;p21"/>
          <p:cNvPicPr preferRelativeResize="0"/>
          <p:nvPr/>
        </p:nvPicPr>
        <p:blipFill>
          <a:blip r:embed="rId5">
            <a:alphaModFix/>
          </a:blip>
          <a:stretch>
            <a:fillRect/>
          </a:stretch>
        </p:blipFill>
        <p:spPr>
          <a:xfrm>
            <a:off x="4385325" y="3019625"/>
            <a:ext cx="4446976" cy="20196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