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16"/>
  </p:notesMasterIdLst>
  <p:handoutMasterIdLst>
    <p:handoutMasterId r:id="rId17"/>
  </p:handoutMasterIdLst>
  <p:sldIdLst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026" autoAdjust="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91B7C-C45A-4CBD-AD25-B1B401EA5378}" type="doc">
      <dgm:prSet loTypeId="urn:microsoft.com/office/officeart/2005/8/layout/hProcess9" loCatId="process" qsTypeId="urn:microsoft.com/office/officeart/2005/8/quickstyle/simple2" qsCatId="simple" csTypeId="urn:microsoft.com/office/officeart/2005/8/colors/accent0_2" csCatId="mainScheme" phldr="1"/>
      <dgm:spPr/>
    </dgm:pt>
    <dgm:pt modelId="{F3A1AD7A-3BF6-4AC9-B772-A4B5C0AF4202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MMP-Cliffs</a:t>
          </a:r>
        </a:p>
      </dgm:t>
    </dgm:pt>
    <dgm:pt modelId="{1C36F6EE-0AB1-4937-B96A-B63493EC3288}" type="parTrans" cxnId="{20B4D7C9-3248-47CA-9890-8C7A2ACE717C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6F12612-BE62-4382-BC56-F2C6DF8F54BA}" type="sibTrans" cxnId="{20B4D7C9-3248-47CA-9890-8C7A2ACE717C}">
      <dgm:prSet custT="1"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BF774C0-AAED-40C4-8C67-7C5A75F74D8E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Data Selection</a:t>
          </a:r>
        </a:p>
      </dgm:t>
    </dgm:pt>
    <dgm:pt modelId="{520D2EDB-7F28-4B2D-9D7B-628771EA1730}" type="sibTrans" cxnId="{C225B096-4ACF-4776-BC92-975F3EEDAA6B}">
      <dgm:prSet custT="1"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4410FDED-C048-4FB6-8A54-9231C79B4096}" type="parTrans" cxnId="{C225B096-4ACF-4776-BC92-975F3EEDAA6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E2B0D1DA-FB78-4A4D-B807-ECE00EB91212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</a:p>
      </dgm:t>
    </dgm:pt>
    <dgm:pt modelId="{F5E23B5E-09EC-4E5F-B73D-A5525BEA2575}" type="parTrans" cxnId="{6FC8D223-6D66-4776-8A7B-D625CF7D5714}">
      <dgm:prSet/>
      <dgm:spPr/>
      <dgm:t>
        <a:bodyPr/>
        <a:lstStyle/>
        <a:p>
          <a:endParaRPr lang="en-US"/>
        </a:p>
      </dgm:t>
    </dgm:pt>
    <dgm:pt modelId="{054ADE4A-75BF-42D8-9C7D-A9714EF5BA77}" type="sibTrans" cxnId="{6FC8D223-6D66-4776-8A7B-D625CF7D5714}">
      <dgm:prSet/>
      <dgm:spPr/>
      <dgm:t>
        <a:bodyPr/>
        <a:lstStyle/>
        <a:p>
          <a:endParaRPr lang="en-US"/>
        </a:p>
      </dgm:t>
    </dgm:pt>
    <dgm:pt modelId="{5209952D-E1B3-443F-8629-A012D66808C7}" type="pres">
      <dgm:prSet presAssocID="{8CD91B7C-C45A-4CBD-AD25-B1B401EA5378}" presName="CompostProcess" presStyleCnt="0">
        <dgm:presLayoutVars>
          <dgm:dir/>
          <dgm:resizeHandles val="exact"/>
        </dgm:presLayoutVars>
      </dgm:prSet>
      <dgm:spPr/>
    </dgm:pt>
    <dgm:pt modelId="{1E61746F-5CBB-409A-A334-BDE0BF295C30}" type="pres">
      <dgm:prSet presAssocID="{8CD91B7C-C45A-4CBD-AD25-B1B401EA5378}" presName="arrow" presStyleLbl="bgShp" presStyleIdx="0" presStyleCnt="1"/>
      <dgm:spPr/>
    </dgm:pt>
    <dgm:pt modelId="{2A42CFE1-3885-4190-A8A1-15C60F4F18CF}" type="pres">
      <dgm:prSet presAssocID="{8CD91B7C-C45A-4CBD-AD25-B1B401EA5378}" presName="linearProcess" presStyleCnt="0"/>
      <dgm:spPr/>
    </dgm:pt>
    <dgm:pt modelId="{B6742252-69B0-4EF2-8D01-5EEAAEAF15A5}" type="pres">
      <dgm:prSet presAssocID="{ABF774C0-AAED-40C4-8C67-7C5A75F74D8E}" presName="textNode" presStyleLbl="node1" presStyleIdx="0" presStyleCnt="3">
        <dgm:presLayoutVars>
          <dgm:bulletEnabled val="1"/>
        </dgm:presLayoutVars>
      </dgm:prSet>
      <dgm:spPr/>
    </dgm:pt>
    <dgm:pt modelId="{DA77E0C3-629F-4A0D-BFF0-CE680266F9D2}" type="pres">
      <dgm:prSet presAssocID="{520D2EDB-7F28-4B2D-9D7B-628771EA1730}" presName="sibTrans" presStyleCnt="0"/>
      <dgm:spPr/>
    </dgm:pt>
    <dgm:pt modelId="{CE6577B7-6A0B-4CDA-83BE-1DD381484A6E}" type="pres">
      <dgm:prSet presAssocID="{E2B0D1DA-FB78-4A4D-B807-ECE00EB91212}" presName="textNode" presStyleLbl="node1" presStyleIdx="1" presStyleCnt="3">
        <dgm:presLayoutVars>
          <dgm:bulletEnabled val="1"/>
        </dgm:presLayoutVars>
      </dgm:prSet>
      <dgm:spPr/>
    </dgm:pt>
    <dgm:pt modelId="{204C3A16-B4E0-4A29-B07A-6DA2A40E4BDA}" type="pres">
      <dgm:prSet presAssocID="{054ADE4A-75BF-42D8-9C7D-A9714EF5BA77}" presName="sibTrans" presStyleCnt="0"/>
      <dgm:spPr/>
    </dgm:pt>
    <dgm:pt modelId="{10B1C174-72B6-4C44-9C8E-5BF6D7343365}" type="pres">
      <dgm:prSet presAssocID="{F3A1AD7A-3BF6-4AC9-B772-A4B5C0AF420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0B4D7C9-3248-47CA-9890-8C7A2ACE717C}" srcId="{8CD91B7C-C45A-4CBD-AD25-B1B401EA5378}" destId="{F3A1AD7A-3BF6-4AC9-B772-A4B5C0AF4202}" srcOrd="2" destOrd="0" parTransId="{1C36F6EE-0AB1-4937-B96A-B63493EC3288}" sibTransId="{96F12612-BE62-4382-BC56-F2C6DF8F54BA}"/>
    <dgm:cxn modelId="{7E2AB524-BF11-4F32-86D6-AF545E83D4B5}" type="presOf" srcId="{8CD91B7C-C45A-4CBD-AD25-B1B401EA5378}" destId="{5209952D-E1B3-443F-8629-A012D66808C7}" srcOrd="0" destOrd="0" presId="urn:microsoft.com/office/officeart/2005/8/layout/hProcess9"/>
    <dgm:cxn modelId="{C225B096-4ACF-4776-BC92-975F3EEDAA6B}" srcId="{8CD91B7C-C45A-4CBD-AD25-B1B401EA5378}" destId="{ABF774C0-AAED-40C4-8C67-7C5A75F74D8E}" srcOrd="0" destOrd="0" parTransId="{4410FDED-C048-4FB6-8A54-9231C79B4096}" sibTransId="{520D2EDB-7F28-4B2D-9D7B-628771EA1730}"/>
    <dgm:cxn modelId="{ADED90E0-3397-4CA5-95A7-1AC72F3B880C}" type="presOf" srcId="{F3A1AD7A-3BF6-4AC9-B772-A4B5C0AF4202}" destId="{10B1C174-72B6-4C44-9C8E-5BF6D7343365}" srcOrd="0" destOrd="0" presId="urn:microsoft.com/office/officeart/2005/8/layout/hProcess9"/>
    <dgm:cxn modelId="{22679953-2EE6-4587-A21E-ABC0A8C991D8}" type="presOf" srcId="{ABF774C0-AAED-40C4-8C67-7C5A75F74D8E}" destId="{B6742252-69B0-4EF2-8D01-5EEAAEAF15A5}" srcOrd="0" destOrd="0" presId="urn:microsoft.com/office/officeart/2005/8/layout/hProcess9"/>
    <dgm:cxn modelId="{6FC8D223-6D66-4776-8A7B-D625CF7D5714}" srcId="{8CD91B7C-C45A-4CBD-AD25-B1B401EA5378}" destId="{E2B0D1DA-FB78-4A4D-B807-ECE00EB91212}" srcOrd="1" destOrd="0" parTransId="{F5E23B5E-09EC-4E5F-B73D-A5525BEA2575}" sibTransId="{054ADE4A-75BF-42D8-9C7D-A9714EF5BA77}"/>
    <dgm:cxn modelId="{266F3767-78CE-4017-B6D0-F9E020B5C881}" type="presOf" srcId="{E2B0D1DA-FB78-4A4D-B807-ECE00EB91212}" destId="{CE6577B7-6A0B-4CDA-83BE-1DD381484A6E}" srcOrd="0" destOrd="0" presId="urn:microsoft.com/office/officeart/2005/8/layout/hProcess9"/>
    <dgm:cxn modelId="{B8FDD23C-D0B2-4145-A11E-DB4D6B221104}" type="presParOf" srcId="{5209952D-E1B3-443F-8629-A012D66808C7}" destId="{1E61746F-5CBB-409A-A334-BDE0BF295C30}" srcOrd="0" destOrd="0" presId="urn:microsoft.com/office/officeart/2005/8/layout/hProcess9"/>
    <dgm:cxn modelId="{03F7CC17-A08A-45AC-B971-4C56F585C721}" type="presParOf" srcId="{5209952D-E1B3-443F-8629-A012D66808C7}" destId="{2A42CFE1-3885-4190-A8A1-15C60F4F18CF}" srcOrd="1" destOrd="0" presId="urn:microsoft.com/office/officeart/2005/8/layout/hProcess9"/>
    <dgm:cxn modelId="{1EEDF702-2648-4243-95D7-2EA7C2B70D05}" type="presParOf" srcId="{2A42CFE1-3885-4190-A8A1-15C60F4F18CF}" destId="{B6742252-69B0-4EF2-8D01-5EEAAEAF15A5}" srcOrd="0" destOrd="0" presId="urn:microsoft.com/office/officeart/2005/8/layout/hProcess9"/>
    <dgm:cxn modelId="{FFF7E66A-CD8D-458B-9183-B93FA05C536C}" type="presParOf" srcId="{2A42CFE1-3885-4190-A8A1-15C60F4F18CF}" destId="{DA77E0C3-629F-4A0D-BFF0-CE680266F9D2}" srcOrd="1" destOrd="0" presId="urn:microsoft.com/office/officeart/2005/8/layout/hProcess9"/>
    <dgm:cxn modelId="{7AC23A63-3A2C-4DAA-B0D9-97D98EAB5F48}" type="presParOf" srcId="{2A42CFE1-3885-4190-A8A1-15C60F4F18CF}" destId="{CE6577B7-6A0B-4CDA-83BE-1DD381484A6E}" srcOrd="2" destOrd="0" presId="urn:microsoft.com/office/officeart/2005/8/layout/hProcess9"/>
    <dgm:cxn modelId="{29CD41EB-5E4F-4A60-ACF9-69F422AD8EEC}" type="presParOf" srcId="{2A42CFE1-3885-4190-A8A1-15C60F4F18CF}" destId="{204C3A16-B4E0-4A29-B07A-6DA2A40E4BDA}" srcOrd="3" destOrd="0" presId="urn:microsoft.com/office/officeart/2005/8/layout/hProcess9"/>
    <dgm:cxn modelId="{C26DD371-F9D3-4E4E-A78E-6CD1DB5DB51B}" type="presParOf" srcId="{2A42CFE1-3885-4190-A8A1-15C60F4F18CF}" destId="{10B1C174-72B6-4C44-9C8E-5BF6D734336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76845-7A48-4E8F-8F2A-9B8BBFD70CB9}" type="doc">
      <dgm:prSet loTypeId="urn:microsoft.com/office/officeart/2005/8/layout/bProcess3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8468981-FC41-436B-AEE8-552295549A2D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Single &amp; Non ring bonds in molecule deleted</a:t>
          </a:r>
        </a:p>
      </dgm:t>
    </dgm:pt>
    <dgm:pt modelId="{2A85CA38-38DE-4CAA-8C9F-8588355C3CC2}" type="parTrans" cxnId="{6D937A40-5E59-48B2-978F-66066685E23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6E161290-1C14-49DE-91B4-8734C6DBF54A}" type="sibTrans" cxnId="{6D937A40-5E59-48B2-978F-66066685E23F}">
      <dgm:prSet custT="1"/>
      <dgm:spPr/>
      <dgm:t>
        <a:bodyPr/>
        <a:lstStyle/>
        <a:p>
          <a:endParaRPr lang="en-US" sz="24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E1B35F-2667-46C5-B108-7CAFFEA15F16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 Fragments 1 single bond</a:t>
          </a:r>
        </a:p>
      </dgm:t>
    </dgm:pt>
    <dgm:pt modelId="{B519745F-8238-4308-BC8B-3D41E29788DB}" type="parTrans" cxnId="{30F3C722-47B7-4C10-8557-5F3A2876E0CA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59D9541A-C3C9-49A1-B5CA-E715E82F8CEA}" type="sibTrans" cxnId="{30F3C722-47B7-4C10-8557-5F3A2876E0CA}">
      <dgm:prSet custT="1"/>
      <dgm:spPr/>
      <dgm:t>
        <a:bodyPr/>
        <a:lstStyle/>
        <a:p>
          <a:endParaRPr lang="en-US" sz="24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8C4E12-DA41-44B1-ABB4-454232ECDF8C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Each fragment, Key and Value</a:t>
          </a:r>
        </a:p>
      </dgm:t>
    </dgm:pt>
    <dgm:pt modelId="{C5B45313-E8FE-4EF8-8D8E-F9EF1942F512}" type="parTrans" cxnId="{0A72D6B8-F0DB-43DE-889E-AB1EB56978E3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FE37AE0-92CB-4C0B-9491-47FBC04F8EB3}" type="sibTrans" cxnId="{0A72D6B8-F0DB-43DE-889E-AB1EB56978E3}">
      <dgm:prSet custT="1"/>
      <dgm:spPr/>
      <dgm:t>
        <a:bodyPr/>
        <a:lstStyle/>
        <a:p>
          <a:endParaRPr lang="en-US" sz="24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0EC1B2-5014-412B-B5A2-A44E269227D6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Search for keys with more than 1 value</a:t>
          </a:r>
        </a:p>
      </dgm:t>
    </dgm:pt>
    <dgm:pt modelId="{F2D36CDD-C1DA-459A-8D99-C9B37D22FCF6}" type="parTrans" cxnId="{4728FA9F-4973-487E-B371-0007D68BEC78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312FC741-AC71-44DE-91E7-6A0D3002A551}" type="sibTrans" cxnId="{4728FA9F-4973-487E-B371-0007D68BEC78}">
      <dgm:prSet custT="1"/>
      <dgm:spPr/>
      <dgm:t>
        <a:bodyPr/>
        <a:lstStyle/>
        <a:p>
          <a:endParaRPr lang="en-US" sz="2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1F62A0-3D94-46A8-B125-3E703ED31C7D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Key – common substructure</a:t>
          </a:r>
        </a:p>
        <a:p>
          <a:r>
            <a: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Value – Molecular transformations</a:t>
          </a:r>
        </a:p>
      </dgm:t>
    </dgm:pt>
    <dgm:pt modelId="{A9ACE6CB-C71C-4080-9BCA-672F9DD4B85A}" type="parTrans" cxnId="{FEDCA4FC-0854-4AA0-B701-3057F732FBF2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0ECA0CE5-3D4B-4E51-B5EC-495E61BE6DBC}" type="sibTrans" cxnId="{FEDCA4FC-0854-4AA0-B701-3057F732FBF2}">
      <dgm:prSet custT="1"/>
      <dgm:spPr/>
      <dgm:t>
        <a:bodyPr/>
        <a:lstStyle/>
        <a:p>
          <a:endParaRPr lang="en-US" sz="24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A0A8A3-39A2-436B-B815-A6A0BF96E5F4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Repeated with double or triple cuts</a:t>
          </a:r>
        </a:p>
      </dgm:t>
    </dgm:pt>
    <dgm:pt modelId="{AA47E344-2267-4B2D-AF29-955D08DAB774}" type="parTrans" cxnId="{41CCFEA0-E4A3-4E3D-8C1D-5AAE1B755916}">
      <dgm:prSet/>
      <dgm:spPr/>
      <dgm:t>
        <a:bodyPr/>
        <a:lstStyle/>
        <a:p>
          <a:endParaRPr lang="en-US" sz="2400"/>
        </a:p>
      </dgm:t>
    </dgm:pt>
    <dgm:pt modelId="{ABBFA60A-E582-43A6-B399-E531A81A50FB}" type="sibTrans" cxnId="{41CCFEA0-E4A3-4E3D-8C1D-5AAE1B755916}">
      <dgm:prSet/>
      <dgm:spPr/>
      <dgm:t>
        <a:bodyPr/>
        <a:lstStyle/>
        <a:p>
          <a:endParaRPr lang="en-US" sz="2400"/>
        </a:p>
      </dgm:t>
    </dgm:pt>
    <dgm:pt modelId="{6875E230-BB5D-447A-BDA4-C437B00CA371}" type="pres">
      <dgm:prSet presAssocID="{1D876845-7A48-4E8F-8F2A-9B8BBFD70CB9}" presName="Name0" presStyleCnt="0">
        <dgm:presLayoutVars>
          <dgm:dir/>
          <dgm:resizeHandles val="exact"/>
        </dgm:presLayoutVars>
      </dgm:prSet>
      <dgm:spPr/>
    </dgm:pt>
    <dgm:pt modelId="{6BC2E988-5B8F-4D9F-AA81-A2699C8C9567}" type="pres">
      <dgm:prSet presAssocID="{98468981-FC41-436B-AEE8-552295549A2D}" presName="node" presStyleLbl="node1" presStyleIdx="0" presStyleCnt="6">
        <dgm:presLayoutVars>
          <dgm:bulletEnabled val="1"/>
        </dgm:presLayoutVars>
      </dgm:prSet>
      <dgm:spPr/>
    </dgm:pt>
    <dgm:pt modelId="{474D33D0-9CB7-4305-A7FE-EFFEDE830D45}" type="pres">
      <dgm:prSet presAssocID="{6E161290-1C14-49DE-91B4-8734C6DBF54A}" presName="sibTrans" presStyleLbl="sibTrans1D1" presStyleIdx="0" presStyleCnt="5"/>
      <dgm:spPr/>
    </dgm:pt>
    <dgm:pt modelId="{97487542-AD92-4353-A2F0-F5D83487E78D}" type="pres">
      <dgm:prSet presAssocID="{6E161290-1C14-49DE-91B4-8734C6DBF54A}" presName="connectorText" presStyleLbl="sibTrans1D1" presStyleIdx="0" presStyleCnt="5"/>
      <dgm:spPr/>
    </dgm:pt>
    <dgm:pt modelId="{EC4E8A62-3DBE-436F-B815-737BD003FA5B}" type="pres">
      <dgm:prSet presAssocID="{6FE1B35F-2667-46C5-B108-7CAFFEA15F16}" presName="node" presStyleLbl="node1" presStyleIdx="1" presStyleCnt="6">
        <dgm:presLayoutVars>
          <dgm:bulletEnabled val="1"/>
        </dgm:presLayoutVars>
      </dgm:prSet>
      <dgm:spPr/>
    </dgm:pt>
    <dgm:pt modelId="{9CA4435B-4F9A-474A-B155-650A576B6C9F}" type="pres">
      <dgm:prSet presAssocID="{59D9541A-C3C9-49A1-B5CA-E715E82F8CEA}" presName="sibTrans" presStyleLbl="sibTrans1D1" presStyleIdx="1" presStyleCnt="5"/>
      <dgm:spPr/>
    </dgm:pt>
    <dgm:pt modelId="{71211A4E-57D0-4446-ADBE-9178A12ED3DB}" type="pres">
      <dgm:prSet presAssocID="{59D9541A-C3C9-49A1-B5CA-E715E82F8CEA}" presName="connectorText" presStyleLbl="sibTrans1D1" presStyleIdx="1" presStyleCnt="5"/>
      <dgm:spPr/>
    </dgm:pt>
    <dgm:pt modelId="{E7B1F5CB-CB8C-4B11-B4E5-8CBAC7486CC2}" type="pres">
      <dgm:prSet presAssocID="{5C8C4E12-DA41-44B1-ABB4-454232ECDF8C}" presName="node" presStyleLbl="node1" presStyleIdx="2" presStyleCnt="6">
        <dgm:presLayoutVars>
          <dgm:bulletEnabled val="1"/>
        </dgm:presLayoutVars>
      </dgm:prSet>
      <dgm:spPr/>
    </dgm:pt>
    <dgm:pt modelId="{109484CE-6B89-4C50-A74E-7FDC37A7E023}" type="pres">
      <dgm:prSet presAssocID="{CFE37AE0-92CB-4C0B-9491-47FBC04F8EB3}" presName="sibTrans" presStyleLbl="sibTrans1D1" presStyleIdx="2" presStyleCnt="5"/>
      <dgm:spPr/>
    </dgm:pt>
    <dgm:pt modelId="{E8442722-16E0-4E52-9EED-E9BE0B0E1594}" type="pres">
      <dgm:prSet presAssocID="{CFE37AE0-92CB-4C0B-9491-47FBC04F8EB3}" presName="connectorText" presStyleLbl="sibTrans1D1" presStyleIdx="2" presStyleCnt="5"/>
      <dgm:spPr/>
    </dgm:pt>
    <dgm:pt modelId="{42D27CF6-4342-4FBD-828A-948FD37BA965}" type="pres">
      <dgm:prSet presAssocID="{510EC1B2-5014-412B-B5A2-A44E269227D6}" presName="node" presStyleLbl="node1" presStyleIdx="3" presStyleCnt="6">
        <dgm:presLayoutVars>
          <dgm:bulletEnabled val="1"/>
        </dgm:presLayoutVars>
      </dgm:prSet>
      <dgm:spPr/>
    </dgm:pt>
    <dgm:pt modelId="{AFBD9B4F-F650-4880-B5FF-8B7740136756}" type="pres">
      <dgm:prSet presAssocID="{312FC741-AC71-44DE-91E7-6A0D3002A551}" presName="sibTrans" presStyleLbl="sibTrans1D1" presStyleIdx="3" presStyleCnt="5"/>
      <dgm:spPr/>
    </dgm:pt>
    <dgm:pt modelId="{7F4D3726-9603-43FD-8E5E-B33139251FCB}" type="pres">
      <dgm:prSet presAssocID="{312FC741-AC71-44DE-91E7-6A0D3002A551}" presName="connectorText" presStyleLbl="sibTrans1D1" presStyleIdx="3" presStyleCnt="5"/>
      <dgm:spPr/>
    </dgm:pt>
    <dgm:pt modelId="{A16D12A5-0B89-41EF-B718-23D0B1E237CD}" type="pres">
      <dgm:prSet presAssocID="{C11F62A0-3D94-46A8-B125-3E703ED31C7D}" presName="node" presStyleLbl="node1" presStyleIdx="4" presStyleCnt="6">
        <dgm:presLayoutVars>
          <dgm:bulletEnabled val="1"/>
        </dgm:presLayoutVars>
      </dgm:prSet>
      <dgm:spPr/>
    </dgm:pt>
    <dgm:pt modelId="{C321741E-1D2A-4F24-9C5A-7C237FE365EA}" type="pres">
      <dgm:prSet presAssocID="{0ECA0CE5-3D4B-4E51-B5EC-495E61BE6DBC}" presName="sibTrans" presStyleLbl="sibTrans1D1" presStyleIdx="4" presStyleCnt="5"/>
      <dgm:spPr/>
    </dgm:pt>
    <dgm:pt modelId="{CF7D28C3-DDBB-4453-A72A-C2820B05B3B1}" type="pres">
      <dgm:prSet presAssocID="{0ECA0CE5-3D4B-4E51-B5EC-495E61BE6DBC}" presName="connectorText" presStyleLbl="sibTrans1D1" presStyleIdx="4" presStyleCnt="5"/>
      <dgm:spPr/>
    </dgm:pt>
    <dgm:pt modelId="{AE1CA2EA-A4BA-4695-8578-1B5A58299596}" type="pres">
      <dgm:prSet presAssocID="{4AA0A8A3-39A2-436B-B815-A6A0BF96E5F4}" presName="node" presStyleLbl="node1" presStyleIdx="5" presStyleCnt="6">
        <dgm:presLayoutVars>
          <dgm:bulletEnabled val="1"/>
        </dgm:presLayoutVars>
      </dgm:prSet>
      <dgm:spPr/>
    </dgm:pt>
  </dgm:ptLst>
  <dgm:cxnLst>
    <dgm:cxn modelId="{0A72D6B8-F0DB-43DE-889E-AB1EB56978E3}" srcId="{1D876845-7A48-4E8F-8F2A-9B8BBFD70CB9}" destId="{5C8C4E12-DA41-44B1-ABB4-454232ECDF8C}" srcOrd="2" destOrd="0" parTransId="{C5B45313-E8FE-4EF8-8D8E-F9EF1942F512}" sibTransId="{CFE37AE0-92CB-4C0B-9491-47FBC04F8EB3}"/>
    <dgm:cxn modelId="{D1FBC19C-0F30-4BD8-902D-A7DA4170CB38}" type="presOf" srcId="{6E161290-1C14-49DE-91B4-8734C6DBF54A}" destId="{97487542-AD92-4353-A2F0-F5D83487E78D}" srcOrd="1" destOrd="0" presId="urn:microsoft.com/office/officeart/2005/8/layout/bProcess3"/>
    <dgm:cxn modelId="{6F6053CB-AA6C-4D00-9C60-2372931E0891}" type="presOf" srcId="{510EC1B2-5014-412B-B5A2-A44E269227D6}" destId="{42D27CF6-4342-4FBD-828A-948FD37BA965}" srcOrd="0" destOrd="0" presId="urn:microsoft.com/office/officeart/2005/8/layout/bProcess3"/>
    <dgm:cxn modelId="{6D937A40-5E59-48B2-978F-66066685E23F}" srcId="{1D876845-7A48-4E8F-8F2A-9B8BBFD70CB9}" destId="{98468981-FC41-436B-AEE8-552295549A2D}" srcOrd="0" destOrd="0" parTransId="{2A85CA38-38DE-4CAA-8C9F-8588355C3CC2}" sibTransId="{6E161290-1C14-49DE-91B4-8734C6DBF54A}"/>
    <dgm:cxn modelId="{30F3C722-47B7-4C10-8557-5F3A2876E0CA}" srcId="{1D876845-7A48-4E8F-8F2A-9B8BBFD70CB9}" destId="{6FE1B35F-2667-46C5-B108-7CAFFEA15F16}" srcOrd="1" destOrd="0" parTransId="{B519745F-8238-4308-BC8B-3D41E29788DB}" sibTransId="{59D9541A-C3C9-49A1-B5CA-E715E82F8CEA}"/>
    <dgm:cxn modelId="{65C79A48-9ABA-4EE9-9324-E2C4126C949F}" type="presOf" srcId="{312FC741-AC71-44DE-91E7-6A0D3002A551}" destId="{7F4D3726-9603-43FD-8E5E-B33139251FCB}" srcOrd="1" destOrd="0" presId="urn:microsoft.com/office/officeart/2005/8/layout/bProcess3"/>
    <dgm:cxn modelId="{3762E860-411D-4E29-B3AA-8D806A1CC923}" type="presOf" srcId="{98468981-FC41-436B-AEE8-552295549A2D}" destId="{6BC2E988-5B8F-4D9F-AA81-A2699C8C9567}" srcOrd="0" destOrd="0" presId="urn:microsoft.com/office/officeart/2005/8/layout/bProcess3"/>
    <dgm:cxn modelId="{1E07D157-9B55-4C1F-A921-DBEB8F4CC0FE}" type="presOf" srcId="{0ECA0CE5-3D4B-4E51-B5EC-495E61BE6DBC}" destId="{CF7D28C3-DDBB-4453-A72A-C2820B05B3B1}" srcOrd="1" destOrd="0" presId="urn:microsoft.com/office/officeart/2005/8/layout/bProcess3"/>
    <dgm:cxn modelId="{BFE47E99-D16A-4942-9621-6B02369C828D}" type="presOf" srcId="{312FC741-AC71-44DE-91E7-6A0D3002A551}" destId="{AFBD9B4F-F650-4880-B5FF-8B7740136756}" srcOrd="0" destOrd="0" presId="urn:microsoft.com/office/officeart/2005/8/layout/bProcess3"/>
    <dgm:cxn modelId="{FE3EC889-D1D1-4710-B0D5-4FE35EB62F66}" type="presOf" srcId="{0ECA0CE5-3D4B-4E51-B5EC-495E61BE6DBC}" destId="{C321741E-1D2A-4F24-9C5A-7C237FE365EA}" srcOrd="0" destOrd="0" presId="urn:microsoft.com/office/officeart/2005/8/layout/bProcess3"/>
    <dgm:cxn modelId="{5248157F-8A5D-4310-BBDA-41C7F6C2B14E}" type="presOf" srcId="{CFE37AE0-92CB-4C0B-9491-47FBC04F8EB3}" destId="{E8442722-16E0-4E52-9EED-E9BE0B0E1594}" srcOrd="1" destOrd="0" presId="urn:microsoft.com/office/officeart/2005/8/layout/bProcess3"/>
    <dgm:cxn modelId="{FEDCA4FC-0854-4AA0-B701-3057F732FBF2}" srcId="{1D876845-7A48-4E8F-8F2A-9B8BBFD70CB9}" destId="{C11F62A0-3D94-46A8-B125-3E703ED31C7D}" srcOrd="4" destOrd="0" parTransId="{A9ACE6CB-C71C-4080-9BCA-672F9DD4B85A}" sibTransId="{0ECA0CE5-3D4B-4E51-B5EC-495E61BE6DBC}"/>
    <dgm:cxn modelId="{8C083AEB-0F29-4C40-B13B-46D659B605E3}" type="presOf" srcId="{6E161290-1C14-49DE-91B4-8734C6DBF54A}" destId="{474D33D0-9CB7-4305-A7FE-EFFEDE830D45}" srcOrd="0" destOrd="0" presId="urn:microsoft.com/office/officeart/2005/8/layout/bProcess3"/>
    <dgm:cxn modelId="{57F0607A-96F4-4E07-AAA1-B215D95FADA4}" type="presOf" srcId="{6FE1B35F-2667-46C5-B108-7CAFFEA15F16}" destId="{EC4E8A62-3DBE-436F-B815-737BD003FA5B}" srcOrd="0" destOrd="0" presId="urn:microsoft.com/office/officeart/2005/8/layout/bProcess3"/>
    <dgm:cxn modelId="{0079D25A-3594-4398-AF72-F48317F0C574}" type="presOf" srcId="{5C8C4E12-DA41-44B1-ABB4-454232ECDF8C}" destId="{E7B1F5CB-CB8C-4B11-B4E5-8CBAC7486CC2}" srcOrd="0" destOrd="0" presId="urn:microsoft.com/office/officeart/2005/8/layout/bProcess3"/>
    <dgm:cxn modelId="{7120C2C8-48A4-432F-85CC-1B94ED9B8751}" type="presOf" srcId="{C11F62A0-3D94-46A8-B125-3E703ED31C7D}" destId="{A16D12A5-0B89-41EF-B718-23D0B1E237CD}" srcOrd="0" destOrd="0" presId="urn:microsoft.com/office/officeart/2005/8/layout/bProcess3"/>
    <dgm:cxn modelId="{4728FA9F-4973-487E-B371-0007D68BEC78}" srcId="{1D876845-7A48-4E8F-8F2A-9B8BBFD70CB9}" destId="{510EC1B2-5014-412B-B5A2-A44E269227D6}" srcOrd="3" destOrd="0" parTransId="{F2D36CDD-C1DA-459A-8D99-C9B37D22FCF6}" sibTransId="{312FC741-AC71-44DE-91E7-6A0D3002A551}"/>
    <dgm:cxn modelId="{6453CC2A-C574-4D49-80B0-00FFD615D79F}" type="presOf" srcId="{59D9541A-C3C9-49A1-B5CA-E715E82F8CEA}" destId="{9CA4435B-4F9A-474A-B155-650A576B6C9F}" srcOrd="0" destOrd="0" presId="urn:microsoft.com/office/officeart/2005/8/layout/bProcess3"/>
    <dgm:cxn modelId="{EE2E788B-EDC3-4E5E-99D9-35D2C2EABA74}" type="presOf" srcId="{4AA0A8A3-39A2-436B-B815-A6A0BF96E5F4}" destId="{AE1CA2EA-A4BA-4695-8578-1B5A58299596}" srcOrd="0" destOrd="0" presId="urn:microsoft.com/office/officeart/2005/8/layout/bProcess3"/>
    <dgm:cxn modelId="{86ED166E-3312-4DD7-BFBB-550022750325}" type="presOf" srcId="{1D876845-7A48-4E8F-8F2A-9B8BBFD70CB9}" destId="{6875E230-BB5D-447A-BDA4-C437B00CA371}" srcOrd="0" destOrd="0" presId="urn:microsoft.com/office/officeart/2005/8/layout/bProcess3"/>
    <dgm:cxn modelId="{59EBC541-A14C-4969-A3C3-5B97EF7ED59B}" type="presOf" srcId="{59D9541A-C3C9-49A1-B5CA-E715E82F8CEA}" destId="{71211A4E-57D0-4446-ADBE-9178A12ED3DB}" srcOrd="1" destOrd="0" presId="urn:microsoft.com/office/officeart/2005/8/layout/bProcess3"/>
    <dgm:cxn modelId="{41CCFEA0-E4A3-4E3D-8C1D-5AAE1B755916}" srcId="{1D876845-7A48-4E8F-8F2A-9B8BBFD70CB9}" destId="{4AA0A8A3-39A2-436B-B815-A6A0BF96E5F4}" srcOrd="5" destOrd="0" parTransId="{AA47E344-2267-4B2D-AF29-955D08DAB774}" sibTransId="{ABBFA60A-E582-43A6-B399-E531A81A50FB}"/>
    <dgm:cxn modelId="{9F4C2737-38E5-4175-9844-10160240E95B}" type="presOf" srcId="{CFE37AE0-92CB-4C0B-9491-47FBC04F8EB3}" destId="{109484CE-6B89-4C50-A74E-7FDC37A7E023}" srcOrd="0" destOrd="0" presId="urn:microsoft.com/office/officeart/2005/8/layout/bProcess3"/>
    <dgm:cxn modelId="{9ABB1E38-5485-4E22-8259-585DFB744DFA}" type="presParOf" srcId="{6875E230-BB5D-447A-BDA4-C437B00CA371}" destId="{6BC2E988-5B8F-4D9F-AA81-A2699C8C9567}" srcOrd="0" destOrd="0" presId="urn:microsoft.com/office/officeart/2005/8/layout/bProcess3"/>
    <dgm:cxn modelId="{5EAE9CF1-08F6-4478-80BF-FABB1B84981D}" type="presParOf" srcId="{6875E230-BB5D-447A-BDA4-C437B00CA371}" destId="{474D33D0-9CB7-4305-A7FE-EFFEDE830D45}" srcOrd="1" destOrd="0" presId="urn:microsoft.com/office/officeart/2005/8/layout/bProcess3"/>
    <dgm:cxn modelId="{9C20CC8E-4B8E-4342-8948-3DF76C7BCCD5}" type="presParOf" srcId="{474D33D0-9CB7-4305-A7FE-EFFEDE830D45}" destId="{97487542-AD92-4353-A2F0-F5D83487E78D}" srcOrd="0" destOrd="0" presId="urn:microsoft.com/office/officeart/2005/8/layout/bProcess3"/>
    <dgm:cxn modelId="{5279DBD4-8523-4EDC-914E-9A7C16ACCAD4}" type="presParOf" srcId="{6875E230-BB5D-447A-BDA4-C437B00CA371}" destId="{EC4E8A62-3DBE-436F-B815-737BD003FA5B}" srcOrd="2" destOrd="0" presId="urn:microsoft.com/office/officeart/2005/8/layout/bProcess3"/>
    <dgm:cxn modelId="{C38C8B71-D139-49A8-AF33-1066DE980724}" type="presParOf" srcId="{6875E230-BB5D-447A-BDA4-C437B00CA371}" destId="{9CA4435B-4F9A-474A-B155-650A576B6C9F}" srcOrd="3" destOrd="0" presId="urn:microsoft.com/office/officeart/2005/8/layout/bProcess3"/>
    <dgm:cxn modelId="{22B688ED-A0D4-49C3-A616-BE7DFDAF79F1}" type="presParOf" srcId="{9CA4435B-4F9A-474A-B155-650A576B6C9F}" destId="{71211A4E-57D0-4446-ADBE-9178A12ED3DB}" srcOrd="0" destOrd="0" presId="urn:microsoft.com/office/officeart/2005/8/layout/bProcess3"/>
    <dgm:cxn modelId="{A92A071D-20B2-4B5A-83C0-30957EBEDCA2}" type="presParOf" srcId="{6875E230-BB5D-447A-BDA4-C437B00CA371}" destId="{E7B1F5CB-CB8C-4B11-B4E5-8CBAC7486CC2}" srcOrd="4" destOrd="0" presId="urn:microsoft.com/office/officeart/2005/8/layout/bProcess3"/>
    <dgm:cxn modelId="{AD04CC04-BAAE-427B-BF83-8A8CEC788BCD}" type="presParOf" srcId="{6875E230-BB5D-447A-BDA4-C437B00CA371}" destId="{109484CE-6B89-4C50-A74E-7FDC37A7E023}" srcOrd="5" destOrd="0" presId="urn:microsoft.com/office/officeart/2005/8/layout/bProcess3"/>
    <dgm:cxn modelId="{45D12FC5-2DD1-4613-8506-99CB99837227}" type="presParOf" srcId="{109484CE-6B89-4C50-A74E-7FDC37A7E023}" destId="{E8442722-16E0-4E52-9EED-E9BE0B0E1594}" srcOrd="0" destOrd="0" presId="urn:microsoft.com/office/officeart/2005/8/layout/bProcess3"/>
    <dgm:cxn modelId="{A5336E3B-50B3-4C45-A6B2-B2B1A1880742}" type="presParOf" srcId="{6875E230-BB5D-447A-BDA4-C437B00CA371}" destId="{42D27CF6-4342-4FBD-828A-948FD37BA965}" srcOrd="6" destOrd="0" presId="urn:microsoft.com/office/officeart/2005/8/layout/bProcess3"/>
    <dgm:cxn modelId="{B62AB3BB-5300-445D-BCDF-D4A1E42BC07B}" type="presParOf" srcId="{6875E230-BB5D-447A-BDA4-C437B00CA371}" destId="{AFBD9B4F-F650-4880-B5FF-8B7740136756}" srcOrd="7" destOrd="0" presId="urn:microsoft.com/office/officeart/2005/8/layout/bProcess3"/>
    <dgm:cxn modelId="{F069DE2B-3668-4EC5-B393-CB86C395C7D1}" type="presParOf" srcId="{AFBD9B4F-F650-4880-B5FF-8B7740136756}" destId="{7F4D3726-9603-43FD-8E5E-B33139251FCB}" srcOrd="0" destOrd="0" presId="urn:microsoft.com/office/officeart/2005/8/layout/bProcess3"/>
    <dgm:cxn modelId="{D737F81C-D353-4DCD-B1C8-858A23B1D7AB}" type="presParOf" srcId="{6875E230-BB5D-447A-BDA4-C437B00CA371}" destId="{A16D12A5-0B89-41EF-B718-23D0B1E237CD}" srcOrd="8" destOrd="0" presId="urn:microsoft.com/office/officeart/2005/8/layout/bProcess3"/>
    <dgm:cxn modelId="{3CD93E71-89E4-4434-8327-EB0136C3BAD5}" type="presParOf" srcId="{6875E230-BB5D-447A-BDA4-C437B00CA371}" destId="{C321741E-1D2A-4F24-9C5A-7C237FE365EA}" srcOrd="9" destOrd="0" presId="urn:microsoft.com/office/officeart/2005/8/layout/bProcess3"/>
    <dgm:cxn modelId="{281F8A3B-A55F-42E8-BE29-A2A24965440C}" type="presParOf" srcId="{C321741E-1D2A-4F24-9C5A-7C237FE365EA}" destId="{CF7D28C3-DDBB-4453-A72A-C2820B05B3B1}" srcOrd="0" destOrd="0" presId="urn:microsoft.com/office/officeart/2005/8/layout/bProcess3"/>
    <dgm:cxn modelId="{E4D9045E-F835-4807-868E-4D76B8455775}" type="presParOf" srcId="{6875E230-BB5D-447A-BDA4-C437B00CA371}" destId="{AE1CA2EA-A4BA-4695-8578-1B5A5829959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1746F-5CBB-409A-A334-BDE0BF295C30}">
      <dsp:nvSpPr>
        <dsp:cNvPr id="0" name=""/>
        <dsp:cNvSpPr/>
      </dsp:nvSpPr>
      <dsp:spPr>
        <a:xfrm>
          <a:off x="774162" y="0"/>
          <a:ext cx="8773845" cy="3612215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42252-69B0-4EF2-8D01-5EEAAEAF15A5}">
      <dsp:nvSpPr>
        <dsp:cNvPr id="0" name=""/>
        <dsp:cNvSpPr/>
      </dsp:nvSpPr>
      <dsp:spPr>
        <a:xfrm>
          <a:off x="0" y="1083664"/>
          <a:ext cx="3096651" cy="14448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Data Selection</a:t>
          </a:r>
        </a:p>
      </dsp:txBody>
      <dsp:txXfrm>
        <a:off x="70534" y="1154198"/>
        <a:ext cx="2955583" cy="1303818"/>
      </dsp:txXfrm>
    </dsp:sp>
    <dsp:sp modelId="{CE6577B7-6A0B-4CDA-83BE-1DD381484A6E}">
      <dsp:nvSpPr>
        <dsp:cNvPr id="0" name=""/>
        <dsp:cNvSpPr/>
      </dsp:nvSpPr>
      <dsp:spPr>
        <a:xfrm>
          <a:off x="3612759" y="1083664"/>
          <a:ext cx="3096651" cy="14448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</a:p>
      </dsp:txBody>
      <dsp:txXfrm>
        <a:off x="3683293" y="1154198"/>
        <a:ext cx="2955583" cy="1303818"/>
      </dsp:txXfrm>
    </dsp:sp>
    <dsp:sp modelId="{10B1C174-72B6-4C44-9C8E-5BF6D7343365}">
      <dsp:nvSpPr>
        <dsp:cNvPr id="0" name=""/>
        <dsp:cNvSpPr/>
      </dsp:nvSpPr>
      <dsp:spPr>
        <a:xfrm>
          <a:off x="7225519" y="1083664"/>
          <a:ext cx="3096651" cy="14448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MMP-Cliffs</a:t>
          </a:r>
        </a:p>
      </dsp:txBody>
      <dsp:txXfrm>
        <a:off x="7296053" y="1154198"/>
        <a:ext cx="2955583" cy="1303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D33D0-9CB7-4305-A7FE-EFFEDE830D45}">
      <dsp:nvSpPr>
        <dsp:cNvPr id="0" name=""/>
        <dsp:cNvSpPr/>
      </dsp:nvSpPr>
      <dsp:spPr>
        <a:xfrm>
          <a:off x="2962581" y="1154183"/>
          <a:ext cx="6482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8254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69737" y="1196505"/>
        <a:ext cx="33942" cy="6795"/>
      </dsp:txXfrm>
    </dsp:sp>
    <dsp:sp modelId="{6BC2E988-5B8F-4D9F-AA81-A2699C8C9567}">
      <dsp:nvSpPr>
        <dsp:cNvPr id="0" name=""/>
        <dsp:cNvSpPr/>
      </dsp:nvSpPr>
      <dsp:spPr>
        <a:xfrm>
          <a:off x="12839" y="314440"/>
          <a:ext cx="2951541" cy="17709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Single &amp; Non ring bonds in molecule deleted</a:t>
          </a:r>
        </a:p>
      </dsp:txBody>
      <dsp:txXfrm>
        <a:off x="12839" y="314440"/>
        <a:ext cx="2951541" cy="1770925"/>
      </dsp:txXfrm>
    </dsp:sp>
    <dsp:sp modelId="{9CA4435B-4F9A-474A-B155-650A576B6C9F}">
      <dsp:nvSpPr>
        <dsp:cNvPr id="0" name=""/>
        <dsp:cNvSpPr/>
      </dsp:nvSpPr>
      <dsp:spPr>
        <a:xfrm>
          <a:off x="6592978" y="1154183"/>
          <a:ext cx="6482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8254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900134" y="1196505"/>
        <a:ext cx="33942" cy="6795"/>
      </dsp:txXfrm>
    </dsp:sp>
    <dsp:sp modelId="{EC4E8A62-3DBE-436F-B815-737BD003FA5B}">
      <dsp:nvSpPr>
        <dsp:cNvPr id="0" name=""/>
        <dsp:cNvSpPr/>
      </dsp:nvSpPr>
      <dsp:spPr>
        <a:xfrm>
          <a:off x="3643236" y="314440"/>
          <a:ext cx="2951541" cy="17709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 Fragments 1 single bond</a:t>
          </a:r>
        </a:p>
      </dsp:txBody>
      <dsp:txXfrm>
        <a:off x="3643236" y="314440"/>
        <a:ext cx="2951541" cy="1770925"/>
      </dsp:txXfrm>
    </dsp:sp>
    <dsp:sp modelId="{109484CE-6B89-4C50-A74E-7FDC37A7E023}">
      <dsp:nvSpPr>
        <dsp:cNvPr id="0" name=""/>
        <dsp:cNvSpPr/>
      </dsp:nvSpPr>
      <dsp:spPr>
        <a:xfrm>
          <a:off x="1488610" y="2083565"/>
          <a:ext cx="7260793" cy="648254"/>
        </a:xfrm>
        <a:custGeom>
          <a:avLst/>
          <a:gdLst/>
          <a:ahLst/>
          <a:cxnLst/>
          <a:rect l="0" t="0" r="0" b="0"/>
          <a:pathLst>
            <a:path>
              <a:moveTo>
                <a:pt x="7260793" y="0"/>
              </a:moveTo>
              <a:lnTo>
                <a:pt x="7260793" y="341227"/>
              </a:lnTo>
              <a:lnTo>
                <a:pt x="0" y="341227"/>
              </a:lnTo>
              <a:lnTo>
                <a:pt x="0" y="648254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36696" y="2404295"/>
        <a:ext cx="364622" cy="6795"/>
      </dsp:txXfrm>
    </dsp:sp>
    <dsp:sp modelId="{E7B1F5CB-CB8C-4B11-B4E5-8CBAC7486CC2}">
      <dsp:nvSpPr>
        <dsp:cNvPr id="0" name=""/>
        <dsp:cNvSpPr/>
      </dsp:nvSpPr>
      <dsp:spPr>
        <a:xfrm>
          <a:off x="7273633" y="314440"/>
          <a:ext cx="2951541" cy="17709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Each fragment, Key and Value</a:t>
          </a:r>
        </a:p>
      </dsp:txBody>
      <dsp:txXfrm>
        <a:off x="7273633" y="314440"/>
        <a:ext cx="2951541" cy="1770925"/>
      </dsp:txXfrm>
    </dsp:sp>
    <dsp:sp modelId="{AFBD9B4F-F650-4880-B5FF-8B7740136756}">
      <dsp:nvSpPr>
        <dsp:cNvPr id="0" name=""/>
        <dsp:cNvSpPr/>
      </dsp:nvSpPr>
      <dsp:spPr>
        <a:xfrm>
          <a:off x="2962581" y="3603962"/>
          <a:ext cx="6482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8254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69737" y="3646285"/>
        <a:ext cx="33942" cy="6795"/>
      </dsp:txXfrm>
    </dsp:sp>
    <dsp:sp modelId="{42D27CF6-4342-4FBD-828A-948FD37BA965}">
      <dsp:nvSpPr>
        <dsp:cNvPr id="0" name=""/>
        <dsp:cNvSpPr/>
      </dsp:nvSpPr>
      <dsp:spPr>
        <a:xfrm>
          <a:off x="12839" y="2764220"/>
          <a:ext cx="2951541" cy="17709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Search for keys with more than 1 value</a:t>
          </a:r>
        </a:p>
      </dsp:txBody>
      <dsp:txXfrm>
        <a:off x="12839" y="2764220"/>
        <a:ext cx="2951541" cy="1770925"/>
      </dsp:txXfrm>
    </dsp:sp>
    <dsp:sp modelId="{C321741E-1D2A-4F24-9C5A-7C237FE365EA}">
      <dsp:nvSpPr>
        <dsp:cNvPr id="0" name=""/>
        <dsp:cNvSpPr/>
      </dsp:nvSpPr>
      <dsp:spPr>
        <a:xfrm>
          <a:off x="6592978" y="3603962"/>
          <a:ext cx="6482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8254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900134" y="3646285"/>
        <a:ext cx="33942" cy="6795"/>
      </dsp:txXfrm>
    </dsp:sp>
    <dsp:sp modelId="{A16D12A5-0B89-41EF-B718-23D0B1E237CD}">
      <dsp:nvSpPr>
        <dsp:cNvPr id="0" name=""/>
        <dsp:cNvSpPr/>
      </dsp:nvSpPr>
      <dsp:spPr>
        <a:xfrm>
          <a:off x="3643236" y="2764220"/>
          <a:ext cx="2951541" cy="17709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Key – common substructure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Value – Molecular transformations</a:t>
          </a:r>
        </a:p>
      </dsp:txBody>
      <dsp:txXfrm>
        <a:off x="3643236" y="2764220"/>
        <a:ext cx="2951541" cy="1770925"/>
      </dsp:txXfrm>
    </dsp:sp>
    <dsp:sp modelId="{AE1CA2EA-A4BA-4695-8578-1B5A58299596}">
      <dsp:nvSpPr>
        <dsp:cNvPr id="0" name=""/>
        <dsp:cNvSpPr/>
      </dsp:nvSpPr>
      <dsp:spPr>
        <a:xfrm>
          <a:off x="7273633" y="2764220"/>
          <a:ext cx="2951541" cy="17709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Repeated with double or triple cuts</a:t>
          </a:r>
        </a:p>
      </dsp:txBody>
      <dsp:txXfrm>
        <a:off x="7273633" y="2764220"/>
        <a:ext cx="2951541" cy="1770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13-Dec-16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13-Dec-16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8864-0BB9-413D-8804-E5F2007C60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0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- Just capture major trends (‘rolling hills’) and …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 to recognize activity cliffs reducing the reliability</a:t>
            </a:r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prediction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/>
              <a:t>SOLUTION</a:t>
            </a:r>
            <a:r>
              <a:rPr lang="en-IN" baseline="0" dirty="0"/>
              <a:t> --</a:t>
            </a:r>
            <a:r>
              <a:rPr lang="en-IN" baseline="0" dirty="0">
                <a:sym typeface="Wingdings" panose="05000000000000000000" pitchFamily="2" charset="2"/>
              </a:rPr>
              <a:t> </a:t>
            </a:r>
            <a:r>
              <a:rPr lang="en-IN" dirty="0"/>
              <a:t>activity cliffs can be understood as special cases of ISMs. (Instances that should be misclassified)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8864-0BB9-413D-8804-E5F2007C6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2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1.)</a:t>
            </a:r>
          </a:p>
          <a:p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2.) ………. have been developed to detect activity cliff</a:t>
            </a:r>
          </a:p>
          <a:p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3.)</a:t>
            </a:r>
          </a:p>
          <a:p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4.) Thus AC,</a:t>
            </a:r>
            <a:r>
              <a:rPr lang="en-IN" sz="12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although necessary, can be considered as a boon and a bane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pKi</a:t>
            </a:r>
            <a:r>
              <a:rPr lang="en-US" dirty="0"/>
              <a:t> =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(negative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decadic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logarithm)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8864-0BB9-413D-8804-E5F2007C60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3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Tanimoto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a measure of the number of fragments in common between the two molecules</a:t>
            </a:r>
          </a:p>
          <a:p>
            <a:r>
              <a:rPr lang="en-US" sz="2000" dirty="0"/>
              <a:t>Limitations :</a:t>
            </a:r>
          </a:p>
          <a:p>
            <a:r>
              <a:rPr lang="en-US" sz="2000" dirty="0"/>
              <a:t>-&gt; Ambiguous chemical interpretability </a:t>
            </a:r>
          </a:p>
          <a:p>
            <a:r>
              <a:rPr lang="en-US" sz="2000" dirty="0"/>
              <a:t>- &gt; Whether compound pairs have different similarity values</a:t>
            </a:r>
            <a:r>
              <a:rPr lang="en-US" sz="2000" baseline="0" dirty="0"/>
              <a:t> and are actually similar or not – difficult to rationalize from a chemical perspective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8864-0BB9-413D-8804-E5F2007C6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4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Selction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ChEMBL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BindingDB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11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molecular transformation can be defined as the replacement of a molecular fragment having one, two or three attachment points with another fragment.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1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1.)</a:t>
            </a:r>
          </a:p>
          <a:p>
            <a:r>
              <a:rPr lang="en-US" dirty="0"/>
              <a:t>2.) Single bond deletion ==</a:t>
            </a:r>
            <a:r>
              <a:rPr lang="en-US" baseline="0" dirty="0"/>
              <a:t> 2 fragments</a:t>
            </a:r>
          </a:p>
          <a:p>
            <a:r>
              <a:rPr lang="en-US" baseline="0" dirty="0"/>
              <a:t>3.) Each fragment inserted ONCE as Key and Value</a:t>
            </a:r>
          </a:p>
          <a:p>
            <a:r>
              <a:rPr lang="en-US" baseline="0" dirty="0"/>
              <a:t>4.) 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two molecules forming an MMP differed only in a single group attached to a common core via a single bond, the two groups were associated with the same key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(common core).</a:t>
            </a:r>
          </a:p>
          <a:p>
            <a:pPr lvl="0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5.) MMPs can be identified 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searching for keys with more than one value.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MMP CLIFFS – Structural criteria </a:t>
            </a:r>
            <a:r>
              <a:rPr lang="en-US" sz="1200" dirty="0">
                <a:solidFill>
                  <a:schemeClr val="tx1"/>
                </a:solidFill>
              </a:rPr>
              <a:t>Minimum = 8 non Hydrogen atoms</a:t>
            </a:r>
          </a:p>
          <a:p>
            <a:pPr lvl="0"/>
            <a:r>
              <a:rPr lang="en-US" sz="1200" dirty="0">
                <a:solidFill>
                  <a:schemeClr val="tx1"/>
                </a:solidFill>
              </a:rPr>
              <a:t> Maximum 13 </a:t>
            </a:r>
          </a:p>
          <a:p>
            <a:pPr lvl="0"/>
            <a:r>
              <a:rPr lang="en-US" sz="1200" dirty="0">
                <a:solidFill>
                  <a:schemeClr val="tx1"/>
                </a:solidFill>
              </a:rPr>
              <a:t>Potency Criteria - Potency difference = 2 Orders of magnitude</a:t>
            </a:r>
          </a:p>
          <a:p>
            <a:pPr lvl="0"/>
            <a:r>
              <a:rPr lang="en-US" sz="1200" dirty="0">
                <a:solidFill>
                  <a:schemeClr val="tx1"/>
                </a:solidFill>
              </a:rPr>
              <a:t>Minimum = 10 </a:t>
            </a:r>
            <a:r>
              <a:rPr lang="el-G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200" dirty="0">
              <a:solidFill>
                <a:schemeClr val="tx1"/>
              </a:solidFill>
            </a:endParaRPr>
          </a:p>
          <a:p>
            <a:pPr lvl="0"/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8864-0BB9-413D-8804-E5F2007C6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activity landscape represents a hypersurface in a biologically relevant chemical space  where compound potency is added as a third dimension to a 2D projection of the chemical space</a:t>
            </a:r>
          </a:p>
          <a:p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Discontinuous SAR -&gt; small chemical modifications drastically change the biological response</a:t>
            </a:r>
          </a:p>
          <a:p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- - gradual changes in chemical structure induce moderate changes in biological activity.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8864-0BB9-413D-8804-E5F2007C6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7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9CB0861-9493-4DEE-8079-65EF9EF43CD6}" type="datetime1">
              <a:rPr lang="en-US" smtClean="0"/>
              <a:t>13-Dec-16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D2BF1967-93A5-40CF-9F00-B27627ECCF35}" type="datetime1">
              <a:rPr lang="en-US" smtClean="0"/>
              <a:t>13-Dec-16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FD10979-78B6-4BA0-B893-1B2B3ACEE108}" type="datetime1">
              <a:rPr lang="en-US" smtClean="0"/>
              <a:t>13-Dec-16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437D74E-B55A-4398-BB10-C79EADA03B90}" type="datetime1">
              <a:rPr lang="en-US" smtClean="0"/>
              <a:t>13-Dec-16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8276AEF-8257-45CD-9128-992F02D01AD9}" type="datetime1">
              <a:rPr lang="en-US" smtClean="0"/>
              <a:t>13-Dec-16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23961C-728F-472B-AF65-48415FFCB46B}" type="datetime1">
              <a:rPr lang="en-US" smtClean="0"/>
              <a:t>13-Dec-16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C761A43-F472-47D6-8B86-0DA121856733}" type="datetime1">
              <a:rPr lang="en-US" smtClean="0"/>
              <a:t>13-Dec-16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D3C2711-D80E-4474-98A5-3799474DF001}" type="datetime1">
              <a:rPr lang="en-US" smtClean="0"/>
              <a:t>13-Dec-16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7340CD2-BCDC-47A9-8CE4-4796C77FA7D3}" type="datetime1">
              <a:rPr lang="en-US" smtClean="0"/>
              <a:t>13-Dec-16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604DE6E-25DB-4394-8C95-63C0E46F4C1D}" type="datetime1">
              <a:rPr lang="en-US" smtClean="0"/>
              <a:t>13-Dec-16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FDEE87-042B-47DE-9580-91D8A8AB2F5D}" type="datetime1">
              <a:rPr lang="en-US" smtClean="0"/>
              <a:t>13-Dec-16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76D0B18A-5A02-49E0-B4AF-4F3CBA6DF264}" type="datetime1">
              <a:rPr lang="en-US" smtClean="0"/>
              <a:t>13-Dec-16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1165" y="777806"/>
            <a:ext cx="7023652" cy="1660594"/>
          </a:xfrm>
        </p:spPr>
        <p:txBody>
          <a:bodyPr>
            <a:normAutofit/>
          </a:bodyPr>
          <a:lstStyle/>
          <a:p>
            <a:r>
              <a:rPr lang="en-US" b="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CLIFFS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1129" y="2887579"/>
            <a:ext cx="5923723" cy="22828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Chemoinformatics Seminar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b="1" dirty="0"/>
              <a:t>Apurva Gopisetty</a:t>
            </a:r>
          </a:p>
          <a:p>
            <a:r>
              <a:rPr lang="en-US" sz="3200" dirty="0">
                <a:solidFill>
                  <a:schemeClr val="tx1"/>
                </a:solidFill>
              </a:rPr>
              <a:t>Semester- III</a:t>
            </a:r>
          </a:p>
        </p:txBody>
      </p:sp>
    </p:spTree>
    <p:extLst>
      <p:ext uri="{BB962C8B-B14F-4D97-AF65-F5344CB8AC3E}">
        <p14:creationId xmlns:p14="http://schemas.microsoft.com/office/powerpoint/2010/main" val="30701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352" y="284060"/>
            <a:ext cx="3707296" cy="728870"/>
          </a:xfrm>
        </p:spPr>
        <p:txBody>
          <a:bodyPr>
            <a:normAutofit fontScale="90000"/>
          </a:bodyPr>
          <a:lstStyle/>
          <a:p>
            <a:r>
              <a:rPr lang="en-US" sz="49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Adverse</a:t>
            </a:r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9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985" y="2008414"/>
            <a:ext cx="10303329" cy="33147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techniques fail to recognize activity cliffs.</a:t>
            </a:r>
          </a:p>
          <a:p>
            <a:pPr marL="45720" indent="0">
              <a:buNone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model that learns from a training dataset including a significant number of activity cliffs is prone to over- fitting.</a:t>
            </a:r>
          </a:p>
          <a:p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18714" y="6318598"/>
            <a:ext cx="3276600" cy="365125"/>
          </a:xfrm>
        </p:spPr>
        <p:txBody>
          <a:bodyPr/>
          <a:lstStyle/>
          <a:p>
            <a:fld id="{10E4A4DB-036F-4816-A98C-42C4167E83C5}" type="slidenum">
              <a:rPr lang="en-US" sz="1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6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611" y="312028"/>
            <a:ext cx="2779643" cy="715617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8" y="1845129"/>
            <a:ext cx="9872871" cy="40386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influence on medicinal chemists to interpret SAR</a:t>
            </a:r>
          </a:p>
          <a:p>
            <a:pPr marL="45720" indent="0">
              <a:buNone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hemoinformatics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approaches</a:t>
            </a:r>
          </a:p>
          <a:p>
            <a:pPr marL="45720" indent="0">
              <a:buNone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Presence of activity cliffs affects the generalization ability of machine learning models</a:t>
            </a:r>
          </a:p>
          <a:p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cliffs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 boon and bane !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z="1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0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735" y="284922"/>
            <a:ext cx="2819400" cy="728870"/>
          </a:xfrm>
        </p:spPr>
        <p:txBody>
          <a:bodyPr>
            <a:normAutofit fontScale="90000"/>
          </a:bodyPr>
          <a:lstStyle/>
          <a:p>
            <a:r>
              <a:rPr lang="en-US" sz="49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87929"/>
            <a:ext cx="9872871" cy="506185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Xiaoying Hu, Ye Hu, Martin Vogt, Dagmar Stumpfe, and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Jürgen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Bajorath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MMP-Cliffs: Systematic Identification of Activity Cliffs on the Basis of Matched Molecular Pairs,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 Chem. Inf. Model., 2012, 52 (5), pp 1138–1145.</a:t>
            </a:r>
          </a:p>
          <a:p>
            <a:pPr marL="45720" indent="0">
              <a:buNone/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agmar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Stumpfe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Jürgen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Bajorath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J. Exploring activity cliffs in medicinal chemistry, J. Med. Chem. 2012, 55, DOI: 10.1021/jm201706b.</a:t>
            </a:r>
          </a:p>
          <a:p>
            <a:pPr marL="45720" indent="0">
              <a:buNone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Advances in Activity Cliff Research, Dilyana Dimova and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Jürgen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Bajorath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cliffs in drug discovery: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Jekyll or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Hyde?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Maykel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Cruz-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Monteagudo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Jose´ L. Medina-Franco 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Yunierkis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Pe´rez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-Castillo 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Orazio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Nicolotti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M.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Nata´lia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D.S.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Cordeiro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Fernanda Borges.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z="1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4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3923" y="2289313"/>
            <a:ext cx="6360519" cy="2009971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 You!</a:t>
            </a:r>
          </a:p>
        </p:txBody>
      </p:sp>
    </p:spTree>
    <p:extLst>
      <p:ext uri="{BB962C8B-B14F-4D97-AF65-F5344CB8AC3E}">
        <p14:creationId xmlns:p14="http://schemas.microsoft.com/office/powerpoint/2010/main" val="39401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516" y="266120"/>
            <a:ext cx="2404968" cy="772971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383" y="1816435"/>
            <a:ext cx="5989459" cy="453991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 of activity cliffs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Tanimoto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coefficient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MMP formalism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Adverse effects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z="1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9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330" y="233231"/>
            <a:ext cx="3591339" cy="789708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2" y="1497014"/>
            <a:ext cx="9100930" cy="265870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Cliffs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Pairs of structurally similar molecules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difference in potency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Potency values measured in “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pKi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</a:p>
          <a:p>
            <a:pPr>
              <a:buFontTx/>
              <a:buChar char="-"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Usually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2 log units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0" t="1887" r="861" b="-348"/>
          <a:stretch/>
        </p:blipFill>
        <p:spPr>
          <a:xfrm>
            <a:off x="2812656" y="4441227"/>
            <a:ext cx="6447418" cy="1496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610678" y="6096583"/>
            <a:ext cx="703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Xiaoying Hu, Ye Hu, Martin Vogt, Dagmar Stumpfe, and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̈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rgen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Bajorath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MMP-Cliffs: Systematic Identification of Activity Cliffs on the Basis of Matched Molecular Pairs, </a:t>
            </a:r>
            <a:r>
              <a:rPr lang="sv-SE" sz="1200" dirty="0">
                <a:latin typeface="Calibri" panose="020F0502020204030204" pitchFamily="34" charset="0"/>
                <a:cs typeface="Calibri" panose="020F0502020204030204" pitchFamily="34" charset="0"/>
              </a:rPr>
              <a:t>J. Chem. Inf. Model., 2012, 52 (5), pp 1138–1145.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z="1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3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7403" y="272945"/>
            <a:ext cx="5642113" cy="768626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activity cliffs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63578" y="1166190"/>
            <a:ext cx="9881937" cy="5397895"/>
            <a:chOff x="76200" y="363244"/>
            <a:chExt cx="8775724" cy="6489580"/>
          </a:xfrm>
        </p:grpSpPr>
        <p:pic>
          <p:nvPicPr>
            <p:cNvPr id="6" name="Picture 5" descr="\\bitsmb.bit.uni-bonn.de\homes\hu\BITuser\Desktop\new_manuscript\F1000_ActivityCliffs\cpd_structures\scaf_cliff_cpd2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0728" y="4169132"/>
              <a:ext cx="1773394" cy="1134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\\bitsmb.bit.uni-bonn.de\homes\hu\BITuser\Desktop\new_manuscript\F1000_ActivityCliffs\cpd_structures\scaf_cliff_cpd1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435" y="4179490"/>
              <a:ext cx="1773394" cy="112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5165986" y="3752723"/>
              <a:ext cx="3770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64C8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5.0</a:t>
              </a: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5165986" y="2517578"/>
              <a:ext cx="3770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64C8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6.3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5165986" y="1179278"/>
              <a:ext cx="377026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64C8"/>
                  </a:solidFill>
                  <a:latin typeface="Times New Roman" pitchFamily="18" charset="0"/>
                  <a:cs typeface="Times New Roman" pitchFamily="18" charset="0"/>
                </a:rPr>
                <a:t>4.1</a:t>
              </a:r>
            </a:p>
          </p:txBody>
        </p:sp>
        <p:pic>
          <p:nvPicPr>
            <p:cNvPr id="11" name="Picture 9" descr="\\bitsmb.bit.uni-bonn.de\homes\hu\BITuser\Desktop\new_manuscript\ActivityCliff_Perspective\cpd_structures\rgroup_cliff_cpd2.e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495" y="2886722"/>
              <a:ext cx="1216586" cy="1195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6200" y="767539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" y="767539"/>
              <a:ext cx="26095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Tanimoto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similarity-based cliffs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" y="1998449"/>
              <a:ext cx="21001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Substructure-based cliffs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" y="3923942"/>
              <a:ext cx="17235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Scaffold-based cliffs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" y="5941246"/>
              <a:ext cx="21675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mode-based cliffs</a:t>
              </a:r>
            </a:p>
          </p:txBody>
        </p:sp>
        <p:pic>
          <p:nvPicPr>
            <p:cNvPr id="17" name="Picture 9" descr="W:\Seminars\MMP2_cpd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1049" y="1610258"/>
              <a:ext cx="1191479" cy="894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0" descr="W:\Seminars\MMP2_cpd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823" y="1610258"/>
              <a:ext cx="875373" cy="894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191905" y="4563730"/>
              <a:ext cx="11287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Scaffold cliff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3191905" y="3330599"/>
              <a:ext cx="112235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R-group cliff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7543800" y="3752723"/>
              <a:ext cx="3770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64C8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8.8</a:t>
              </a: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6301812" y="3484487"/>
              <a:ext cx="476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5165986" y="5011444"/>
              <a:ext cx="3770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64C8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5.9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7543800" y="5011444"/>
              <a:ext cx="3770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64C8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9.0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1812" y="4717618"/>
              <a:ext cx="476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182644" y="2821662"/>
              <a:ext cx="5669280" cy="2512337"/>
            </a:xfrm>
            <a:prstGeom prst="roundRect">
              <a:avLst>
                <a:gd name="adj" fmla="val 372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8" descr="\\bitsmb.bit.uni-bonn.de\homes\hu\BITuser\Desktop\new_manuscript\ActivityCliff_Perspective\cpd_structures\rgroup_cliff_cpd1.e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067" y="2978100"/>
              <a:ext cx="1742884" cy="1012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6301812" y="2057400"/>
              <a:ext cx="476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7543800" y="2517578"/>
              <a:ext cx="3770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64C8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8.9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3191905" y="1998449"/>
              <a:ext cx="94769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MMP cliff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182644" y="1525488"/>
              <a:ext cx="5669280" cy="1253699"/>
            </a:xfrm>
            <a:prstGeom prst="roundRect">
              <a:avLst>
                <a:gd name="adj" fmla="val 6549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7" descr="1H1S_1H1Q_4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23" t="11043" r="27004" b="18533"/>
            <a:stretch/>
          </p:blipFill>
          <p:spPr bwMode="auto">
            <a:xfrm>
              <a:off x="4547772" y="5450260"/>
              <a:ext cx="1471475" cy="115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/>
            <p:cNvGrpSpPr/>
            <p:nvPr/>
          </p:nvGrpSpPr>
          <p:grpSpPr>
            <a:xfrm>
              <a:off x="7112046" y="5454016"/>
              <a:ext cx="1509484" cy="1150324"/>
              <a:chOff x="7190634" y="5334000"/>
              <a:chExt cx="1509484" cy="1150324"/>
            </a:xfrm>
          </p:grpSpPr>
          <p:pic>
            <p:nvPicPr>
              <p:cNvPr id="50" name="Picture 26" descr="1H1S_1H1Q_3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07" t="11346" r="27115" b="18687"/>
              <a:stretch/>
            </p:blipFill>
            <p:spPr bwMode="auto">
              <a:xfrm>
                <a:off x="7190634" y="5334000"/>
                <a:ext cx="1509484" cy="1150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Oval 28"/>
              <p:cNvSpPr>
                <a:spLocks noChangeArrowheads="1"/>
              </p:cNvSpPr>
              <p:nvPr/>
            </p:nvSpPr>
            <p:spPr bwMode="auto">
              <a:xfrm rot="4400435">
                <a:off x="7217778" y="5842430"/>
                <a:ext cx="386819" cy="344681"/>
              </a:xfrm>
              <a:prstGeom prst="ellipse">
                <a:avLst/>
              </a:prstGeom>
              <a:noFill/>
              <a:ln w="158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5165986" y="6575825"/>
              <a:ext cx="377026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64C8"/>
                  </a:solidFill>
                  <a:latin typeface="Times New Roman" pitchFamily="18" charset="0"/>
                  <a:cs typeface="Times New Roman" pitchFamily="18" charset="0"/>
                </a:rPr>
                <a:t>6.0</a:t>
              </a: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7543800" y="6575825"/>
              <a:ext cx="377026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64C8"/>
                  </a:solidFill>
                  <a:latin typeface="Times New Roman" pitchFamily="18" charset="0"/>
                  <a:cs typeface="Times New Roman" pitchFamily="18" charset="0"/>
                </a:rPr>
                <a:t>8.2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182644" y="5391341"/>
              <a:ext cx="5669280" cy="1407587"/>
            </a:xfrm>
            <a:prstGeom prst="roundRect">
              <a:avLst>
                <a:gd name="adj" fmla="val 6549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 Box 21"/>
            <p:cNvSpPr txBox="1">
              <a:spLocks noChangeArrowheads="1"/>
            </p:cNvSpPr>
            <p:nvPr/>
          </p:nvSpPr>
          <p:spPr bwMode="auto">
            <a:xfrm>
              <a:off x="3191905" y="5941246"/>
              <a:ext cx="7440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3D cliff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6301812" y="6029178"/>
              <a:ext cx="476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6321426" y="5752211"/>
              <a:ext cx="4539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0.90</a:t>
              </a:r>
              <a:endParaRPr lang="en-US" sz="1400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7543800" y="1179278"/>
              <a:ext cx="377026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64C8"/>
                  </a:solidFill>
                  <a:latin typeface="Times New Roman" pitchFamily="18" charset="0"/>
                  <a:cs typeface="Times New Roman" pitchFamily="18" charset="0"/>
                </a:rPr>
                <a:t>6.4</a:t>
              </a: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6301812" y="887331"/>
              <a:ext cx="476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6323646" y="628957"/>
              <a:ext cx="4539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0.65</a:t>
              </a:r>
              <a:endParaRPr lang="en-US" sz="1400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3191905" y="767539"/>
              <a:ext cx="10422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ECFP4 cliff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200" y="1998449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" y="392394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200" y="594124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182644" y="363244"/>
              <a:ext cx="5669280" cy="1116366"/>
            </a:xfrm>
            <a:prstGeom prst="roundRect">
              <a:avLst>
                <a:gd name="adj" fmla="val 814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2" descr="\\bitsmb.bit.uni-bonn.de\homes\hu\BITuser\Desktop\new_manuscript\F1000_ActivityCliffs\cpd_structures\ecfp_cliff_cpd1.e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0945" y="613197"/>
              <a:ext cx="1742884" cy="548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\\bitsmb.bit.uni-bonn.de\homes\hu\BITuser\Desktop\new_manuscript\F1000_ActivityCliffs\cpd_structures\ecfp_cliff_cpd2.e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3752" y="573219"/>
              <a:ext cx="1899248" cy="62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37048" y="6388824"/>
            <a:ext cx="3276600" cy="365125"/>
          </a:xfrm>
        </p:spPr>
        <p:txBody>
          <a:bodyPr/>
          <a:lstStyle/>
          <a:p>
            <a:fld id="{10E4A4DB-036F-4816-A98C-42C4167E83C5}" type="slidenum">
              <a:rPr lang="en-US" sz="1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3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4387" y="281522"/>
            <a:ext cx="3283226" cy="755374"/>
          </a:xfrm>
        </p:spPr>
        <p:txBody>
          <a:bodyPr>
            <a:normAutofit fontScale="90000"/>
          </a:bodyPr>
          <a:lstStyle/>
          <a:p>
            <a:r>
              <a:rPr lang="en-US" sz="49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1987" y="1551214"/>
                <a:ext cx="9241970" cy="4767943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Tanimoto coefficient </a:t>
                </a:r>
              </a:p>
              <a:p>
                <a:pPr marL="45720" indent="0">
                  <a:buNone/>
                </a:pPr>
                <a:r>
                  <a:rPr lang="en-I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Between molecules A and B: </a:t>
                </a:r>
              </a:p>
              <a:p>
                <a:pPr marL="45720" indent="0"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                           </a:t>
                </a:r>
                <a:r>
                  <a:rPr lang="en-IN" sz="3200" dirty="0">
                    <a:solidFill>
                      <a:schemeClr val="tx1"/>
                    </a:solidFill>
                  </a:rPr>
                  <a:t>T</a:t>
                </a:r>
                <a:r>
                  <a:rPr lang="en-IN" sz="1800" b="1" dirty="0">
                    <a:solidFill>
                      <a:schemeClr val="tx1"/>
                    </a:solidFill>
                  </a:rPr>
                  <a:t>C</a:t>
                </a:r>
                <a:r>
                  <a:rPr lang="en-IN" sz="3200" dirty="0">
                    <a:solidFill>
                      <a:schemeClr val="tx1"/>
                    </a:solidFill>
                  </a:rPr>
                  <a:t> (A,B)   =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IN" sz="48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" indent="0">
                  <a:buNone/>
                </a:pPr>
                <a:r>
                  <a:rPr lang="en-I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= bits set to 1 in A, </a:t>
                </a:r>
              </a:p>
              <a:p>
                <a:pPr marL="45720" indent="0">
                  <a:buNone/>
                </a:pPr>
                <a:r>
                  <a:rPr lang="en-I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 = bits set to 1 in B,</a:t>
                </a:r>
              </a:p>
              <a:p>
                <a:pPr marL="45720" indent="0">
                  <a:buNone/>
                </a:pPr>
                <a:r>
                  <a:rPr lang="en-I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 = number of 1 bits common to both Range is 0 to 1. </a:t>
                </a:r>
              </a:p>
              <a:p>
                <a:pPr marL="45720" indent="0">
                  <a:buNone/>
                </a:pPr>
                <a:r>
                  <a:rPr lang="en-I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Value of 1 = Identical fingerprint representation </a:t>
                </a:r>
                <a:endParaRPr lang="en-US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1987" y="1551214"/>
                <a:ext cx="9241970" cy="4767943"/>
              </a:xfrm>
              <a:blipFill>
                <a:blip r:embed="rId3"/>
                <a:stretch>
                  <a:fillRect l="-1187" t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z="1400" smtClean="0">
                <a:solidFill>
                  <a:schemeClr val="tx1"/>
                </a:solidFill>
              </a:rPr>
              <a:pPr/>
              <a:t>5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730" y="294067"/>
            <a:ext cx="4330029" cy="762000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Alternate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8" y="1730829"/>
            <a:ext cx="9872871" cy="436517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MMP formalism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Systematically exploring substructure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transformations, leading to the introduction of MMP-cliffs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1599" y="1056067"/>
            <a:ext cx="10438327" cy="524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itchFamily="34" charset="0"/>
              <a:buNone/>
            </a:pPr>
            <a:r>
              <a:rPr lang="en-US" sz="2400" b="1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21779" y="6453386"/>
            <a:ext cx="1243390" cy="317376"/>
          </a:xfrm>
        </p:spPr>
        <p:txBody>
          <a:bodyPr/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6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89843777"/>
              </p:ext>
            </p:extLst>
          </p:nvPr>
        </p:nvGraphicFramePr>
        <p:xfrm>
          <a:off x="1142998" y="2841170"/>
          <a:ext cx="10322171" cy="3612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27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765" y="842960"/>
            <a:ext cx="5774635" cy="21832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Matched Molecular Pairs (MMP):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Pair of molecules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Single point change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Replacement of 1 functional group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16" y="3026256"/>
            <a:ext cx="9869427" cy="2614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2782" y="5844209"/>
            <a:ext cx="921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Anne Mai Wassermann,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Dilyana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Dimova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Preeti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Iyer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Jürgen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Bajorath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Advances in Computational Medicinal :Matched Molecular Pair Analysis  Chemistry, Drug Development Research(2012)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z="1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345" y="379515"/>
            <a:ext cx="6733309" cy="590303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Fragment – based algorithm 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572738"/>
              </p:ext>
            </p:extLst>
          </p:nvPr>
        </p:nvGraphicFramePr>
        <p:xfrm>
          <a:off x="1220616" y="1306285"/>
          <a:ext cx="10238015" cy="4849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z="1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3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404" y="271670"/>
            <a:ext cx="3071192" cy="76862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629" y="1600201"/>
            <a:ext cx="10580914" cy="427808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 studies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 activity landscape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Smooth regions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continuous SAR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Rugged regions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discontinuous SAR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extreme forms of SAR discontinuity are termed activity cliffs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Discontinuous SAR and activity cliffs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lead optimization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Continuous and smooth SAR regions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application of QSAR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z="1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1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759</Words>
  <Application>Microsoft Office PowerPoint</Application>
  <PresentationFormat>Widescreen</PresentationFormat>
  <Paragraphs>156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Cambria Math</vt:lpstr>
      <vt:lpstr>Century Gothic</vt:lpstr>
      <vt:lpstr>Corbel</vt:lpstr>
      <vt:lpstr>Times New Roman</vt:lpstr>
      <vt:lpstr>Wingdings</vt:lpstr>
      <vt:lpstr>Presentation level design</vt:lpstr>
      <vt:lpstr>ACTIVITY CLIFFS</vt:lpstr>
      <vt:lpstr>Overview</vt:lpstr>
      <vt:lpstr>Introduction </vt:lpstr>
      <vt:lpstr>Types of activity cliffs</vt:lpstr>
      <vt:lpstr>Identification </vt:lpstr>
      <vt:lpstr>Alternate method </vt:lpstr>
      <vt:lpstr>PowerPoint Presentation</vt:lpstr>
      <vt:lpstr>Fragment – based algorithm </vt:lpstr>
      <vt:lpstr>Applications </vt:lpstr>
      <vt:lpstr>Adverse Effects </vt:lpstr>
      <vt:lpstr>Conclusion </vt:lpstr>
      <vt:lpstr>References 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2016-11-28T17:56:10Z</dcterms:created>
  <dcterms:modified xsi:type="dcterms:W3CDTF">2016-12-13T08:33:51Z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