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57" r:id="rId4"/>
    <p:sldId id="258" r:id="rId5"/>
    <p:sldId id="259" r:id="rId6"/>
    <p:sldId id="262" r:id="rId7"/>
    <p:sldId id="263" r:id="rId8"/>
    <p:sldId id="268" r:id="rId9"/>
    <p:sldId id="27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5830" autoAdjust="0"/>
  </p:normalViewPr>
  <p:slideViewPr>
    <p:cSldViewPr snapToGrid="0">
      <p:cViewPr varScale="1">
        <p:scale>
          <a:sx n="55" d="100"/>
          <a:sy n="55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654CA-E635-49A5-ABBC-4470961624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1484E-F540-4BCD-ADBD-BED87F933924}">
      <dgm:prSet phldrT="[Text]"/>
      <dgm:spPr/>
      <dgm:t>
        <a:bodyPr/>
        <a:lstStyle/>
        <a:p>
          <a:r>
            <a:rPr lang="en-US" dirty="0"/>
            <a:t>Computational</a:t>
          </a:r>
        </a:p>
      </dgm:t>
    </dgm:pt>
    <dgm:pt modelId="{ED04CB22-21A6-4712-B548-A8AD3058A3E1}" type="parTrans" cxnId="{AE187E28-BE7D-4AB3-AEDF-9DDE4F876F45}">
      <dgm:prSet/>
      <dgm:spPr/>
      <dgm:t>
        <a:bodyPr/>
        <a:lstStyle/>
        <a:p>
          <a:endParaRPr lang="en-US"/>
        </a:p>
      </dgm:t>
    </dgm:pt>
    <dgm:pt modelId="{11F6811D-5020-4F17-A90B-A92F8CEDE3BC}" type="sibTrans" cxnId="{AE187E28-BE7D-4AB3-AEDF-9DDE4F876F45}">
      <dgm:prSet/>
      <dgm:spPr/>
      <dgm:t>
        <a:bodyPr/>
        <a:lstStyle/>
        <a:p>
          <a:endParaRPr lang="en-US"/>
        </a:p>
      </dgm:t>
    </dgm:pt>
    <dgm:pt modelId="{83683749-5550-432C-A164-A2E5F2265DC0}">
      <dgm:prSet phldrT="[Text]"/>
      <dgm:spPr/>
      <dgm:t>
        <a:bodyPr/>
        <a:lstStyle/>
        <a:p>
          <a:r>
            <a:rPr lang="en-US" dirty="0"/>
            <a:t>Computational methods - SVM</a:t>
          </a:r>
        </a:p>
      </dgm:t>
    </dgm:pt>
    <dgm:pt modelId="{CC3900B6-D0D0-4414-8371-A71F43ABC582}" type="parTrans" cxnId="{99057758-6ED4-4ED2-B53D-36A69AF3FFC2}">
      <dgm:prSet/>
      <dgm:spPr/>
      <dgm:t>
        <a:bodyPr/>
        <a:lstStyle/>
        <a:p>
          <a:endParaRPr lang="en-US"/>
        </a:p>
      </dgm:t>
    </dgm:pt>
    <dgm:pt modelId="{30340CD9-0561-48FC-ADB1-A8C47496F759}" type="sibTrans" cxnId="{99057758-6ED4-4ED2-B53D-36A69AF3FFC2}">
      <dgm:prSet/>
      <dgm:spPr/>
      <dgm:t>
        <a:bodyPr/>
        <a:lstStyle/>
        <a:p>
          <a:endParaRPr lang="en-US"/>
        </a:p>
      </dgm:t>
    </dgm:pt>
    <dgm:pt modelId="{2A8D560B-F92A-48BE-8476-F2DE3212522F}">
      <dgm:prSet phldrT="[Text]"/>
      <dgm:spPr/>
      <dgm:t>
        <a:bodyPr/>
        <a:lstStyle/>
        <a:p>
          <a:r>
            <a:rPr lang="en-US" dirty="0"/>
            <a:t>Cognitive</a:t>
          </a:r>
        </a:p>
      </dgm:t>
    </dgm:pt>
    <dgm:pt modelId="{294C13DB-7349-4E49-A75F-43DA90CCD800}" type="parTrans" cxnId="{0A4006DA-730F-4EBC-9FDF-311F32B69458}">
      <dgm:prSet/>
      <dgm:spPr/>
      <dgm:t>
        <a:bodyPr/>
        <a:lstStyle/>
        <a:p>
          <a:endParaRPr lang="en-US"/>
        </a:p>
      </dgm:t>
    </dgm:pt>
    <dgm:pt modelId="{4ACDF609-A053-4095-BA30-909DB539AEC3}" type="sibTrans" cxnId="{0A4006DA-730F-4EBC-9FDF-311F32B69458}">
      <dgm:prSet/>
      <dgm:spPr/>
      <dgm:t>
        <a:bodyPr/>
        <a:lstStyle/>
        <a:p>
          <a:endParaRPr lang="en-US"/>
        </a:p>
      </dgm:t>
    </dgm:pt>
    <dgm:pt modelId="{0DF804BF-52AF-4201-B9E7-18BA59D8BCBC}">
      <dgm:prSet phldrT="[Text]"/>
      <dgm:spPr/>
      <dgm:t>
        <a:bodyPr/>
        <a:lstStyle/>
        <a:p>
          <a:r>
            <a:rPr lang="en-US" dirty="0"/>
            <a:t>Chemical intuition and experience</a:t>
          </a:r>
        </a:p>
      </dgm:t>
    </dgm:pt>
    <dgm:pt modelId="{EBC49EB7-B8BF-4A46-9802-E8CCDACE369D}" type="parTrans" cxnId="{FD78B873-F413-412A-865C-D829122F866A}">
      <dgm:prSet/>
      <dgm:spPr/>
      <dgm:t>
        <a:bodyPr/>
        <a:lstStyle/>
        <a:p>
          <a:endParaRPr lang="en-US"/>
        </a:p>
      </dgm:t>
    </dgm:pt>
    <dgm:pt modelId="{A5ECF3BF-BEA2-4F40-97EA-035AB9AA80BC}" type="sibTrans" cxnId="{FD78B873-F413-412A-865C-D829122F866A}">
      <dgm:prSet/>
      <dgm:spPr/>
      <dgm:t>
        <a:bodyPr/>
        <a:lstStyle/>
        <a:p>
          <a:endParaRPr lang="en-US"/>
        </a:p>
      </dgm:t>
    </dgm:pt>
    <dgm:pt modelId="{46864841-AEAA-4CEE-8D30-253E7C531923}">
      <dgm:prSet phldrT="[Text]"/>
      <dgm:spPr/>
      <dgm:t>
        <a:bodyPr/>
        <a:lstStyle/>
        <a:p>
          <a:r>
            <a:rPr lang="en-US" dirty="0"/>
            <a:t>Little consensus between experts</a:t>
          </a:r>
        </a:p>
      </dgm:t>
    </dgm:pt>
    <dgm:pt modelId="{E86339AB-0C31-4EB3-8764-BB4021EE46BC}" type="parTrans" cxnId="{FF48D31E-AD31-4912-98D0-50D6D09260D6}">
      <dgm:prSet/>
      <dgm:spPr/>
      <dgm:t>
        <a:bodyPr/>
        <a:lstStyle/>
        <a:p>
          <a:endParaRPr lang="en-US"/>
        </a:p>
      </dgm:t>
    </dgm:pt>
    <dgm:pt modelId="{A7CC198A-3163-4D4A-92FA-2E61DF146FEF}" type="sibTrans" cxnId="{FF48D31E-AD31-4912-98D0-50D6D09260D6}">
      <dgm:prSet/>
      <dgm:spPr/>
      <dgm:t>
        <a:bodyPr/>
        <a:lstStyle/>
        <a:p>
          <a:endParaRPr lang="en-US"/>
        </a:p>
      </dgm:t>
    </dgm:pt>
    <dgm:pt modelId="{D803BE18-8A7D-4BDD-AFD8-85A91330D77B}">
      <dgm:prSet phldrT="[Text]"/>
      <dgm:spPr/>
      <dgm:t>
        <a:bodyPr/>
        <a:lstStyle/>
        <a:p>
          <a:r>
            <a:rPr lang="en-US" dirty="0"/>
            <a:t>Perception is context dependent</a:t>
          </a:r>
        </a:p>
      </dgm:t>
    </dgm:pt>
    <dgm:pt modelId="{34866F22-8AD8-467E-9E06-570EE728A76D}" type="parTrans" cxnId="{429B1748-F037-40ED-8BA3-22EA34418FCA}">
      <dgm:prSet/>
      <dgm:spPr/>
      <dgm:t>
        <a:bodyPr/>
        <a:lstStyle/>
        <a:p>
          <a:endParaRPr lang="en-US"/>
        </a:p>
      </dgm:t>
    </dgm:pt>
    <dgm:pt modelId="{B54F9465-B978-4821-ABFF-B65DD5C7E6A1}" type="sibTrans" cxnId="{429B1748-F037-40ED-8BA3-22EA34418FCA}">
      <dgm:prSet/>
      <dgm:spPr/>
      <dgm:t>
        <a:bodyPr/>
        <a:lstStyle/>
        <a:p>
          <a:endParaRPr lang="en-US"/>
        </a:p>
      </dgm:t>
    </dgm:pt>
    <dgm:pt modelId="{0524A88C-D049-4A38-86FE-01FC7AB142F3}">
      <dgm:prSet phldrT="[Text]"/>
      <dgm:spPr/>
      <dgm:t>
        <a:bodyPr/>
        <a:lstStyle/>
        <a:p>
          <a:endParaRPr lang="en-US" dirty="0"/>
        </a:p>
      </dgm:t>
    </dgm:pt>
    <dgm:pt modelId="{4050040D-8919-4740-9E78-E16D34F442F5}" type="parTrans" cxnId="{40E1C2B6-E05F-48B8-A832-C6722F7DE7BA}">
      <dgm:prSet/>
      <dgm:spPr/>
      <dgm:t>
        <a:bodyPr/>
        <a:lstStyle/>
        <a:p>
          <a:endParaRPr lang="en-US"/>
        </a:p>
      </dgm:t>
    </dgm:pt>
    <dgm:pt modelId="{457BCABC-91B7-4D88-A875-37DDFDD351B7}" type="sibTrans" cxnId="{40E1C2B6-E05F-48B8-A832-C6722F7DE7BA}">
      <dgm:prSet/>
      <dgm:spPr/>
      <dgm:t>
        <a:bodyPr/>
        <a:lstStyle/>
        <a:p>
          <a:endParaRPr lang="en-US"/>
        </a:p>
      </dgm:t>
    </dgm:pt>
    <dgm:pt modelId="{C4679F94-3081-41F9-8AA9-987560494B5C}">
      <dgm:prSet phldrT="[Text]"/>
      <dgm:spPr/>
      <dgm:t>
        <a:bodyPr/>
        <a:lstStyle/>
        <a:p>
          <a:r>
            <a:rPr lang="en-US" dirty="0"/>
            <a:t>Results obtained are not chemically interpretable – black box character</a:t>
          </a:r>
        </a:p>
      </dgm:t>
    </dgm:pt>
    <dgm:pt modelId="{8CEB26C2-D4AA-42C8-84F9-D7B3DD228A86}" type="parTrans" cxnId="{00EECD68-5031-40A8-8956-B19EF46B3AE6}">
      <dgm:prSet/>
      <dgm:spPr/>
      <dgm:t>
        <a:bodyPr/>
        <a:lstStyle/>
        <a:p>
          <a:endParaRPr lang="en-US"/>
        </a:p>
      </dgm:t>
    </dgm:pt>
    <dgm:pt modelId="{34CE444E-7415-4B6E-BC73-A90CAA065AED}" type="sibTrans" cxnId="{00EECD68-5031-40A8-8956-B19EF46B3AE6}">
      <dgm:prSet/>
      <dgm:spPr/>
      <dgm:t>
        <a:bodyPr/>
        <a:lstStyle/>
        <a:p>
          <a:endParaRPr lang="en-US"/>
        </a:p>
      </dgm:t>
    </dgm:pt>
    <dgm:pt modelId="{6F903A59-57CC-46C9-AFFE-4921D8557F2E}">
      <dgm:prSet phldrT="[Text]"/>
      <dgm:spPr/>
      <dgm:t>
        <a:bodyPr/>
        <a:lstStyle/>
        <a:p>
          <a:r>
            <a:rPr lang="en-US" dirty="0"/>
            <a:t>Needs training data</a:t>
          </a:r>
        </a:p>
      </dgm:t>
    </dgm:pt>
    <dgm:pt modelId="{02F31E50-D541-48A5-8F42-FA2A5F102CD8}" type="parTrans" cxnId="{934E70ED-1F91-46FC-BC7D-12FFF74F23E5}">
      <dgm:prSet/>
      <dgm:spPr/>
      <dgm:t>
        <a:bodyPr/>
        <a:lstStyle/>
        <a:p>
          <a:endParaRPr lang="en-US"/>
        </a:p>
      </dgm:t>
    </dgm:pt>
    <dgm:pt modelId="{1DB0B2E7-3D81-4770-A443-F73A816DEA68}" type="sibTrans" cxnId="{934E70ED-1F91-46FC-BC7D-12FFF74F23E5}">
      <dgm:prSet/>
      <dgm:spPr/>
      <dgm:t>
        <a:bodyPr/>
        <a:lstStyle/>
        <a:p>
          <a:endParaRPr lang="en-US"/>
        </a:p>
      </dgm:t>
    </dgm:pt>
    <dgm:pt modelId="{5E4922E2-6904-41E2-9678-D779BD6126D8}">
      <dgm:prSet phldrT="[Text]"/>
      <dgm:spPr/>
      <dgm:t>
        <a:bodyPr/>
        <a:lstStyle/>
        <a:p>
          <a:r>
            <a:rPr lang="en-US" dirty="0"/>
            <a:t>Decision based on few patterns/parameters</a:t>
          </a:r>
        </a:p>
      </dgm:t>
    </dgm:pt>
    <dgm:pt modelId="{C5C76AA5-CE68-4E68-8BA4-8899F3F3CAED}" type="parTrans" cxnId="{232E615B-2445-423A-A424-1644F1A2B9A5}">
      <dgm:prSet/>
      <dgm:spPr/>
      <dgm:t>
        <a:bodyPr/>
        <a:lstStyle/>
        <a:p>
          <a:endParaRPr lang="en-US"/>
        </a:p>
      </dgm:t>
    </dgm:pt>
    <dgm:pt modelId="{C1FF9670-53AD-4E8D-B553-8D58FE5E4ADB}" type="sibTrans" cxnId="{232E615B-2445-423A-A424-1644F1A2B9A5}">
      <dgm:prSet/>
      <dgm:spPr/>
      <dgm:t>
        <a:bodyPr/>
        <a:lstStyle/>
        <a:p>
          <a:endParaRPr lang="en-US"/>
        </a:p>
      </dgm:t>
    </dgm:pt>
    <dgm:pt modelId="{6B31A111-35B1-4480-8E9C-6C8E3B991ABE}">
      <dgm:prSet phldrT="[Text]"/>
      <dgm:spPr/>
      <dgm:t>
        <a:bodyPr/>
        <a:lstStyle/>
        <a:p>
          <a:r>
            <a:rPr lang="en-US" dirty="0"/>
            <a:t>Context independent</a:t>
          </a:r>
        </a:p>
      </dgm:t>
    </dgm:pt>
    <dgm:pt modelId="{DBF2578A-9515-4842-8142-9179DF87F40D}" type="parTrans" cxnId="{6C9657A1-AAC3-40BB-B3E0-0B7087B43646}">
      <dgm:prSet/>
      <dgm:spPr/>
      <dgm:t>
        <a:bodyPr/>
        <a:lstStyle/>
        <a:p>
          <a:endParaRPr lang="en-US"/>
        </a:p>
      </dgm:t>
    </dgm:pt>
    <dgm:pt modelId="{8B0CA36E-FC94-4AFC-B98A-9C8DC8D83301}" type="sibTrans" cxnId="{6C9657A1-AAC3-40BB-B3E0-0B7087B43646}">
      <dgm:prSet/>
      <dgm:spPr/>
      <dgm:t>
        <a:bodyPr/>
        <a:lstStyle/>
        <a:p>
          <a:endParaRPr lang="en-US"/>
        </a:p>
      </dgm:t>
    </dgm:pt>
    <dgm:pt modelId="{91AFB5E9-D899-4746-A784-F92196702A0B}" type="pres">
      <dgm:prSet presAssocID="{91E654CA-E635-49A5-ABBC-447096162482}" presName="Name0" presStyleCnt="0">
        <dgm:presLayoutVars>
          <dgm:dir/>
          <dgm:animLvl val="lvl"/>
          <dgm:resizeHandles val="exact"/>
        </dgm:presLayoutVars>
      </dgm:prSet>
      <dgm:spPr/>
    </dgm:pt>
    <dgm:pt modelId="{20CB2516-B457-4B89-A8D9-1A63A85F3453}" type="pres">
      <dgm:prSet presAssocID="{9E81484E-F540-4BCD-ADBD-BED87F933924}" presName="composite" presStyleCnt="0"/>
      <dgm:spPr/>
    </dgm:pt>
    <dgm:pt modelId="{E6583C25-17D1-46C0-B4F2-23F6D25DF3DD}" type="pres">
      <dgm:prSet presAssocID="{9E81484E-F540-4BCD-ADBD-BED87F93392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77C72E-59B0-47C1-972B-0558707DD41F}" type="pres">
      <dgm:prSet presAssocID="{9E81484E-F540-4BCD-ADBD-BED87F933924}" presName="desTx" presStyleLbl="alignAccFollowNode1" presStyleIdx="0" presStyleCnt="2">
        <dgm:presLayoutVars>
          <dgm:bulletEnabled val="1"/>
        </dgm:presLayoutVars>
      </dgm:prSet>
      <dgm:spPr/>
    </dgm:pt>
    <dgm:pt modelId="{94509079-96F1-4E27-8B88-6816FD61783B}" type="pres">
      <dgm:prSet presAssocID="{11F6811D-5020-4F17-A90B-A92F8CEDE3BC}" presName="space" presStyleCnt="0"/>
      <dgm:spPr/>
    </dgm:pt>
    <dgm:pt modelId="{E7C2C4B3-6A57-417E-9B1D-3922FA64A29D}" type="pres">
      <dgm:prSet presAssocID="{2A8D560B-F92A-48BE-8476-F2DE3212522F}" presName="composite" presStyleCnt="0"/>
      <dgm:spPr/>
    </dgm:pt>
    <dgm:pt modelId="{AC99F665-FE85-4E4C-8BB1-3531CDF4F1AD}" type="pres">
      <dgm:prSet presAssocID="{2A8D560B-F92A-48BE-8476-F2DE321252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77456C-0B89-4FB1-9523-68CD677ECA85}" type="pres">
      <dgm:prSet presAssocID="{2A8D560B-F92A-48BE-8476-F2DE3212522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0EECD68-5031-40A8-8956-B19EF46B3AE6}" srcId="{9E81484E-F540-4BCD-ADBD-BED87F933924}" destId="{C4679F94-3081-41F9-8AA9-987560494B5C}" srcOrd="3" destOrd="0" parTransId="{8CEB26C2-D4AA-42C8-84F9-D7B3DD228A86}" sibTransId="{34CE444E-7415-4B6E-BC73-A90CAA065AED}"/>
    <dgm:cxn modelId="{FF48D31E-AD31-4912-98D0-50D6D09260D6}" srcId="{2A8D560B-F92A-48BE-8476-F2DE3212522F}" destId="{46864841-AEAA-4CEE-8D30-253E7C531923}" srcOrd="1" destOrd="0" parTransId="{E86339AB-0C31-4EB3-8764-BB4021EE46BC}" sibTransId="{A7CC198A-3163-4D4A-92FA-2E61DF146FEF}"/>
    <dgm:cxn modelId="{BBA214A3-DDAB-441D-A85D-34B49890296E}" type="presOf" srcId="{C4679F94-3081-41F9-8AA9-987560494B5C}" destId="{0F77C72E-59B0-47C1-972B-0558707DD41F}" srcOrd="0" destOrd="3" presId="urn:microsoft.com/office/officeart/2005/8/layout/hList1"/>
    <dgm:cxn modelId="{6BFF8DA8-7C5C-4795-986C-D97EFD2518A0}" type="presOf" srcId="{D803BE18-8A7D-4BDD-AFD8-85A91330D77B}" destId="{5777456C-0B89-4FB1-9523-68CD677ECA85}" srcOrd="0" destOrd="2" presId="urn:microsoft.com/office/officeart/2005/8/layout/hList1"/>
    <dgm:cxn modelId="{FD78B873-F413-412A-865C-D829122F866A}" srcId="{2A8D560B-F92A-48BE-8476-F2DE3212522F}" destId="{0DF804BF-52AF-4201-B9E7-18BA59D8BCBC}" srcOrd="0" destOrd="0" parTransId="{EBC49EB7-B8BF-4A46-9802-E8CCDACE369D}" sibTransId="{A5ECF3BF-BEA2-4F40-97EA-035AB9AA80BC}"/>
    <dgm:cxn modelId="{934E70ED-1F91-46FC-BC7D-12FFF74F23E5}" srcId="{9E81484E-F540-4BCD-ADBD-BED87F933924}" destId="{6F903A59-57CC-46C9-AFFE-4921D8557F2E}" srcOrd="2" destOrd="0" parTransId="{02F31E50-D541-48A5-8F42-FA2A5F102CD8}" sibTransId="{1DB0B2E7-3D81-4770-A443-F73A816DEA68}"/>
    <dgm:cxn modelId="{74F83203-679F-450A-941F-20D392A05BE5}" type="presOf" srcId="{6B31A111-35B1-4480-8E9C-6C8E3B991ABE}" destId="{0F77C72E-59B0-47C1-972B-0558707DD41F}" srcOrd="0" destOrd="1" presId="urn:microsoft.com/office/officeart/2005/8/layout/hList1"/>
    <dgm:cxn modelId="{40E1C2B6-E05F-48B8-A832-C6722F7DE7BA}" srcId="{9E81484E-F540-4BCD-ADBD-BED87F933924}" destId="{0524A88C-D049-4A38-86FE-01FC7AB142F3}" srcOrd="4" destOrd="0" parTransId="{4050040D-8919-4740-9E78-E16D34F442F5}" sibTransId="{457BCABC-91B7-4D88-A875-37DDFDD351B7}"/>
    <dgm:cxn modelId="{795625EE-4EB8-4245-92BE-E7DBE00E70FF}" type="presOf" srcId="{2A8D560B-F92A-48BE-8476-F2DE3212522F}" destId="{AC99F665-FE85-4E4C-8BB1-3531CDF4F1AD}" srcOrd="0" destOrd="0" presId="urn:microsoft.com/office/officeart/2005/8/layout/hList1"/>
    <dgm:cxn modelId="{B8269553-9613-456D-B8E1-688955D990F9}" type="presOf" srcId="{0524A88C-D049-4A38-86FE-01FC7AB142F3}" destId="{0F77C72E-59B0-47C1-972B-0558707DD41F}" srcOrd="0" destOrd="4" presId="urn:microsoft.com/office/officeart/2005/8/layout/hList1"/>
    <dgm:cxn modelId="{079DF3E5-A32A-4EBE-A449-7E1223AB9C0B}" type="presOf" srcId="{83683749-5550-432C-A164-A2E5F2265DC0}" destId="{0F77C72E-59B0-47C1-972B-0558707DD41F}" srcOrd="0" destOrd="0" presId="urn:microsoft.com/office/officeart/2005/8/layout/hList1"/>
    <dgm:cxn modelId="{232E615B-2445-423A-A424-1644F1A2B9A5}" srcId="{2A8D560B-F92A-48BE-8476-F2DE3212522F}" destId="{5E4922E2-6904-41E2-9678-D779BD6126D8}" srcOrd="3" destOrd="0" parTransId="{C5C76AA5-CE68-4E68-8BA4-8899F3F3CAED}" sibTransId="{C1FF9670-53AD-4E8D-B553-8D58FE5E4ADB}"/>
    <dgm:cxn modelId="{7B696865-5F2A-4144-B4B0-E21FE3DC566C}" type="presOf" srcId="{0DF804BF-52AF-4201-B9E7-18BA59D8BCBC}" destId="{5777456C-0B89-4FB1-9523-68CD677ECA85}" srcOrd="0" destOrd="0" presId="urn:microsoft.com/office/officeart/2005/8/layout/hList1"/>
    <dgm:cxn modelId="{99057758-6ED4-4ED2-B53D-36A69AF3FFC2}" srcId="{9E81484E-F540-4BCD-ADBD-BED87F933924}" destId="{83683749-5550-432C-A164-A2E5F2265DC0}" srcOrd="0" destOrd="0" parTransId="{CC3900B6-D0D0-4414-8371-A71F43ABC582}" sibTransId="{30340CD9-0561-48FC-ADB1-A8C47496F759}"/>
    <dgm:cxn modelId="{CBD3CE8C-A922-42B8-8095-370D99B33816}" type="presOf" srcId="{46864841-AEAA-4CEE-8D30-253E7C531923}" destId="{5777456C-0B89-4FB1-9523-68CD677ECA85}" srcOrd="0" destOrd="1" presId="urn:microsoft.com/office/officeart/2005/8/layout/hList1"/>
    <dgm:cxn modelId="{72F35FF0-F783-4929-B9BB-EB7DEF02CE4A}" type="presOf" srcId="{91E654CA-E635-49A5-ABBC-447096162482}" destId="{91AFB5E9-D899-4746-A784-F92196702A0B}" srcOrd="0" destOrd="0" presId="urn:microsoft.com/office/officeart/2005/8/layout/hList1"/>
    <dgm:cxn modelId="{656C823A-5FB3-40EB-A591-B7079C765829}" type="presOf" srcId="{5E4922E2-6904-41E2-9678-D779BD6126D8}" destId="{5777456C-0B89-4FB1-9523-68CD677ECA85}" srcOrd="0" destOrd="3" presId="urn:microsoft.com/office/officeart/2005/8/layout/hList1"/>
    <dgm:cxn modelId="{6C9657A1-AAC3-40BB-B3E0-0B7087B43646}" srcId="{9E81484E-F540-4BCD-ADBD-BED87F933924}" destId="{6B31A111-35B1-4480-8E9C-6C8E3B991ABE}" srcOrd="1" destOrd="0" parTransId="{DBF2578A-9515-4842-8142-9179DF87F40D}" sibTransId="{8B0CA36E-FC94-4AFC-B98A-9C8DC8D83301}"/>
    <dgm:cxn modelId="{2C49E675-A5B4-421E-B862-1D9A28EF968F}" type="presOf" srcId="{6F903A59-57CC-46C9-AFFE-4921D8557F2E}" destId="{0F77C72E-59B0-47C1-972B-0558707DD41F}" srcOrd="0" destOrd="2" presId="urn:microsoft.com/office/officeart/2005/8/layout/hList1"/>
    <dgm:cxn modelId="{429B1748-F037-40ED-8BA3-22EA34418FCA}" srcId="{2A8D560B-F92A-48BE-8476-F2DE3212522F}" destId="{D803BE18-8A7D-4BDD-AFD8-85A91330D77B}" srcOrd="2" destOrd="0" parTransId="{34866F22-8AD8-467E-9E06-570EE728A76D}" sibTransId="{B54F9465-B978-4821-ABFF-B65DD5C7E6A1}"/>
    <dgm:cxn modelId="{CA049E8F-5609-46EE-874C-2840597E5A92}" type="presOf" srcId="{9E81484E-F540-4BCD-ADBD-BED87F933924}" destId="{E6583C25-17D1-46C0-B4F2-23F6D25DF3DD}" srcOrd="0" destOrd="0" presId="urn:microsoft.com/office/officeart/2005/8/layout/hList1"/>
    <dgm:cxn modelId="{0A4006DA-730F-4EBC-9FDF-311F32B69458}" srcId="{91E654CA-E635-49A5-ABBC-447096162482}" destId="{2A8D560B-F92A-48BE-8476-F2DE3212522F}" srcOrd="1" destOrd="0" parTransId="{294C13DB-7349-4E49-A75F-43DA90CCD800}" sibTransId="{4ACDF609-A053-4095-BA30-909DB539AEC3}"/>
    <dgm:cxn modelId="{AE187E28-BE7D-4AB3-AEDF-9DDE4F876F45}" srcId="{91E654CA-E635-49A5-ABBC-447096162482}" destId="{9E81484E-F540-4BCD-ADBD-BED87F933924}" srcOrd="0" destOrd="0" parTransId="{ED04CB22-21A6-4712-B548-A8AD3058A3E1}" sibTransId="{11F6811D-5020-4F17-A90B-A92F8CEDE3BC}"/>
    <dgm:cxn modelId="{EDA7F88A-EBD1-4D83-B10F-D1E50FEB1A2E}" type="presParOf" srcId="{91AFB5E9-D899-4746-A784-F92196702A0B}" destId="{20CB2516-B457-4B89-A8D9-1A63A85F3453}" srcOrd="0" destOrd="0" presId="urn:microsoft.com/office/officeart/2005/8/layout/hList1"/>
    <dgm:cxn modelId="{2CF36953-7A00-48A9-8362-D2279E1D4855}" type="presParOf" srcId="{20CB2516-B457-4B89-A8D9-1A63A85F3453}" destId="{E6583C25-17D1-46C0-B4F2-23F6D25DF3DD}" srcOrd="0" destOrd="0" presId="urn:microsoft.com/office/officeart/2005/8/layout/hList1"/>
    <dgm:cxn modelId="{12CAD1DC-4F4D-47C0-8FE7-2F26FC893138}" type="presParOf" srcId="{20CB2516-B457-4B89-A8D9-1A63A85F3453}" destId="{0F77C72E-59B0-47C1-972B-0558707DD41F}" srcOrd="1" destOrd="0" presId="urn:microsoft.com/office/officeart/2005/8/layout/hList1"/>
    <dgm:cxn modelId="{A25FB64E-C8DF-47F7-91AF-784E5197231E}" type="presParOf" srcId="{91AFB5E9-D899-4746-A784-F92196702A0B}" destId="{94509079-96F1-4E27-8B88-6816FD61783B}" srcOrd="1" destOrd="0" presId="urn:microsoft.com/office/officeart/2005/8/layout/hList1"/>
    <dgm:cxn modelId="{D7425044-421C-4F2E-BCFF-C4BD6A1F58DA}" type="presParOf" srcId="{91AFB5E9-D899-4746-A784-F92196702A0B}" destId="{E7C2C4B3-6A57-417E-9B1D-3922FA64A29D}" srcOrd="2" destOrd="0" presId="urn:microsoft.com/office/officeart/2005/8/layout/hList1"/>
    <dgm:cxn modelId="{EEC4A01F-7713-41D3-AC20-28376667C413}" type="presParOf" srcId="{E7C2C4B3-6A57-417E-9B1D-3922FA64A29D}" destId="{AC99F665-FE85-4E4C-8BB1-3531CDF4F1AD}" srcOrd="0" destOrd="0" presId="urn:microsoft.com/office/officeart/2005/8/layout/hList1"/>
    <dgm:cxn modelId="{E92CCC71-2F76-4491-B14F-E44053B74582}" type="presParOf" srcId="{E7C2C4B3-6A57-417E-9B1D-3922FA64A29D}" destId="{5777456C-0B89-4FB1-9523-68CD677ECA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3C25-17D1-46C0-B4F2-23F6D25DF3DD}">
      <dsp:nvSpPr>
        <dsp:cNvPr id="0" name=""/>
        <dsp:cNvSpPr/>
      </dsp:nvSpPr>
      <dsp:spPr>
        <a:xfrm>
          <a:off x="43" y="74252"/>
          <a:ext cx="416603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Computational</a:t>
          </a:r>
        </a:p>
      </dsp:txBody>
      <dsp:txXfrm>
        <a:off x="43" y="74252"/>
        <a:ext cx="4166034" cy="662400"/>
      </dsp:txXfrm>
    </dsp:sp>
    <dsp:sp modelId="{0F77C72E-59B0-47C1-972B-0558707DD41F}">
      <dsp:nvSpPr>
        <dsp:cNvPr id="0" name=""/>
        <dsp:cNvSpPr/>
      </dsp:nvSpPr>
      <dsp:spPr>
        <a:xfrm>
          <a:off x="43" y="736652"/>
          <a:ext cx="4166034" cy="2967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Computational methods - SVM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Context independent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Needs training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Results obtained are not chemically interpretable – black box character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43" y="736652"/>
        <a:ext cx="4166034" cy="2967344"/>
      </dsp:txXfrm>
    </dsp:sp>
    <dsp:sp modelId="{AC99F665-FE85-4E4C-8BB1-3531CDF4F1AD}">
      <dsp:nvSpPr>
        <dsp:cNvPr id="0" name=""/>
        <dsp:cNvSpPr/>
      </dsp:nvSpPr>
      <dsp:spPr>
        <a:xfrm>
          <a:off x="4749322" y="74252"/>
          <a:ext cx="416603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Cognitive</a:t>
          </a:r>
        </a:p>
      </dsp:txBody>
      <dsp:txXfrm>
        <a:off x="4749322" y="74252"/>
        <a:ext cx="4166034" cy="662400"/>
      </dsp:txXfrm>
    </dsp:sp>
    <dsp:sp modelId="{5777456C-0B89-4FB1-9523-68CD677ECA85}">
      <dsp:nvSpPr>
        <dsp:cNvPr id="0" name=""/>
        <dsp:cNvSpPr/>
      </dsp:nvSpPr>
      <dsp:spPr>
        <a:xfrm>
          <a:off x="4749322" y="736652"/>
          <a:ext cx="4166034" cy="29673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Chemical intuition and experience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Little consensus between experts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Perception is context dependent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Decision based on few patterns/parameters</a:t>
          </a:r>
        </a:p>
      </dsp:txBody>
      <dsp:txXfrm>
        <a:off x="4749322" y="736652"/>
        <a:ext cx="4166034" cy="296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A7250-41F5-45FA-9BDB-72182AD136F8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5D44-0A7F-4633-A0C9-D32200C1BC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1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</a:rPr>
              <a:t>And the representation used : Must make molecular information comprehensible and help identify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09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tx1"/>
                </a:solidFill>
              </a:rPr>
              <a:t>“The ability to detect recurrent themes, organization principles and rules in large data sets”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tx1"/>
                </a:solidFill>
              </a:rPr>
              <a:t>Key patterns : cognitive pattern recognition </a:t>
            </a:r>
            <a:r>
              <a:rPr lang="en-IN" sz="1200" dirty="0">
                <a:solidFill>
                  <a:schemeClr val="tx1"/>
                </a:solidFill>
                <a:sym typeface="Wingdings" panose="05000000000000000000" pitchFamily="2" charset="2"/>
              </a:rPr>
              <a:t> done intuitively where as computational methods use mathematical functions</a:t>
            </a:r>
            <a:endParaRPr lang="en-I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tx1"/>
                </a:solidFill>
              </a:rPr>
              <a:t>These patterns vary between individuals and also algorithms and thus for same data set </a:t>
            </a:r>
            <a:r>
              <a:rPr lang="en-IN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1200" dirty="0">
                <a:solidFill>
                  <a:schemeClr val="tx1"/>
                </a:solidFill>
              </a:rPr>
              <a:t>results with varying agreement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30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Machine learning</a:t>
            </a:r>
            <a:r>
              <a:rPr lang="en-IN" baseline="0" dirty="0"/>
              <a:t> methods – decision tree are preferred </a:t>
            </a:r>
            <a:r>
              <a:rPr lang="en-IN" baseline="0" dirty="0">
                <a:sym typeface="Wingdings" panose="05000000000000000000" pitchFamily="2" charset="2"/>
              </a:rPr>
              <a:t> results more interpretable although the methods are based on abstract molecular representation.</a:t>
            </a:r>
          </a:p>
          <a:p>
            <a:r>
              <a:rPr lang="en-IN" baseline="0" dirty="0">
                <a:sym typeface="Wingdings" panose="05000000000000000000" pitchFamily="2" charset="2"/>
              </a:rPr>
              <a:t>Cognitive aspects influence judgment of molecular similarity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0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Are </a:t>
            </a:r>
            <a:r>
              <a:rPr lang="en-IN" baseline="0" dirty="0"/>
              <a:t>numerical readouts superior to subjective methods, do they increase consensus? </a:t>
            </a:r>
            <a:r>
              <a:rPr lang="en-IN" baseline="0" dirty="0">
                <a:sym typeface="Wingdings" panose="05000000000000000000" pitchFamily="2" charset="2"/>
              </a:rPr>
              <a:t> need to quantify the numerical results</a:t>
            </a:r>
          </a:p>
          <a:p>
            <a:r>
              <a:rPr lang="en-IN" baseline="0" dirty="0">
                <a:sym typeface="Wingdings" panose="05000000000000000000" pitchFamily="2" charset="2"/>
              </a:rPr>
              <a:t>These coefficients allow classification of similarity relationships in a consistent manner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1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tx1"/>
                </a:solidFill>
              </a:rPr>
              <a:t>1)Value</a:t>
            </a:r>
            <a:r>
              <a:rPr lang="en-IN" sz="1200" baseline="0" dirty="0">
                <a:solidFill>
                  <a:schemeClr val="tx1"/>
                </a:solidFill>
              </a:rPr>
              <a:t> ranges from 0,1</a:t>
            </a:r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2)As A and B become more similar, the number of shared features approaches the number of features in A and B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number of unique features in both compounds approaches zero, thus the ratio goes to infinity giving tc=1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3)Conversely, as A and B become less similar, the number of shared features approaches zero and consequently all of the features of A and B are unique, and thus, the ratio of these features also goes to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</a:t>
            </a:r>
            <a:r>
              <a:rPr lang="en-IN" sz="1200" dirty="0">
                <a:solidFill>
                  <a:schemeClr val="tx1"/>
                </a:solidFill>
              </a:rPr>
              <a:t> Tanimoto similarity is based on “molecular fingerprint”</a:t>
            </a:r>
            <a:r>
              <a:rPr lang="en-IN" sz="1200" baseline="0" dirty="0">
                <a:solidFill>
                  <a:schemeClr val="tx1"/>
                </a:solidFill>
              </a:rPr>
              <a:t>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very brief intro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most widely used descriptor for similarity searching</a:t>
            </a:r>
            <a:endParaRPr lang="en-IN" sz="1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8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Larger the value</a:t>
            </a:r>
            <a:r>
              <a:rPr lang="en-IN" baseline="0" dirty="0"/>
              <a:t> of alpha, more is the weight of unique feature in A compared to B and vice versa</a:t>
            </a:r>
          </a:p>
          <a:p>
            <a:r>
              <a:rPr lang="en-IN" baseline="0" dirty="0"/>
              <a:t>Tv lies b/w 0 and 1, and changes as the 2 weights vary</a:t>
            </a:r>
          </a:p>
          <a:p>
            <a:endParaRPr lang="en-IN" baseline="0" dirty="0"/>
          </a:p>
          <a:p>
            <a:r>
              <a:rPr lang="en-IN" baseline="0" dirty="0"/>
              <a:t>Use of weights </a:t>
            </a:r>
            <a:r>
              <a:rPr lang="en-IN" baseline="0" dirty="0">
                <a:sym typeface="Wingdings" panose="05000000000000000000" pitchFamily="2" charset="2"/>
              </a:rPr>
              <a:t> can be used to introduce asymmetry and makes it possible to study the relative importance of unique features and common features</a:t>
            </a:r>
          </a:p>
          <a:p>
            <a:endParaRPr lang="en-IN" baseline="0" dirty="0">
              <a:sym typeface="Wingdings" panose="05000000000000000000" pitchFamily="2" charset="2"/>
            </a:endParaRPr>
          </a:p>
          <a:p>
            <a:r>
              <a:rPr lang="en-IN" baseline="0" dirty="0">
                <a:sym typeface="Wingdings" panose="05000000000000000000" pitchFamily="2" charset="2"/>
              </a:rPr>
              <a:t>When alpha = beta= 1, tv= tc and when it is 0.5, tv is identical to dice coefficient ( tc and dice are symmetric)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40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for asymmetry</a:t>
            </a:r>
            <a:r>
              <a:rPr lang="en-IN" baseline="0" dirty="0"/>
              <a:t> </a:t>
            </a:r>
            <a:r>
              <a:rPr lang="en-IN" baseline="0" dirty="0">
                <a:sym typeface="Wingdings" panose="05000000000000000000" pitchFamily="2" charset="2"/>
              </a:rPr>
              <a:t> Korea considered more similar to china than the other way round</a:t>
            </a:r>
          </a:p>
          <a:p>
            <a:r>
              <a:rPr lang="en-IN" baseline="0" dirty="0">
                <a:sym typeface="Wingdings" panose="05000000000000000000" pitchFamily="2" charset="2"/>
              </a:rPr>
              <a:t>Size effect : If compound A ( ref compound) is small and is a substructure of larger comp, A is more similar to B</a:t>
            </a:r>
          </a:p>
          <a:p>
            <a:r>
              <a:rPr lang="en-IN" baseline="0" dirty="0">
                <a:sym typeface="Wingdings" panose="05000000000000000000" pitchFamily="2" charset="2"/>
              </a:rPr>
              <a:t>However if this reversed, B is ref and A is the DB compound, then similarity will be lower.  accounted in Tv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02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Human perception </a:t>
            </a:r>
            <a:r>
              <a:rPr lang="en-IN" dirty="0">
                <a:sym typeface="Wingdings" panose="05000000000000000000" pitchFamily="2" charset="2"/>
              </a:rPr>
              <a:t> includes cognitive algorithm  subconscious</a:t>
            </a:r>
            <a:r>
              <a:rPr lang="en-IN" baseline="0" dirty="0">
                <a:sym typeface="Wingdings" panose="05000000000000000000" pitchFamily="2" charset="2"/>
              </a:rPr>
              <a:t> complexity reduction</a:t>
            </a:r>
          </a:p>
          <a:p>
            <a:r>
              <a:rPr lang="en-IN" baseline="0" dirty="0">
                <a:sym typeface="Wingdings" panose="05000000000000000000" pitchFamily="2" charset="2"/>
              </a:rPr>
              <a:t>These decisions are included in similarity assessment by chemists leads to reduction</a:t>
            </a:r>
          </a:p>
          <a:p>
            <a:endParaRPr lang="en-IN" baseline="0" dirty="0">
              <a:sym typeface="Wingdings" panose="05000000000000000000" pitchFamily="2" charset="2"/>
            </a:endParaRPr>
          </a:p>
          <a:p>
            <a:r>
              <a:rPr lang="en-IN" baseline="0" dirty="0">
                <a:sym typeface="Wingdings" panose="05000000000000000000" pitchFamily="2" charset="2"/>
              </a:rPr>
              <a:t>Similarity calculation -&gt; reduce the complex molecular comparison to numerical readouts.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65D44-0A7F-4633-A0C9-D32200C1BC12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77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00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7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3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00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15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2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7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3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24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65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1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72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4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964-0EEA-46C1-830D-E54AB8108174}" type="datetimeFigureOut">
              <a:rPr lang="en-IN" smtClean="0"/>
              <a:t>11-12-2016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60A878-76D3-442E-A04D-93268360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62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062" y="365761"/>
            <a:ext cx="8915399" cy="4003658"/>
          </a:xfrm>
        </p:spPr>
        <p:txBody>
          <a:bodyPr>
            <a:normAutofit/>
          </a:bodyPr>
          <a:lstStyle/>
          <a:p>
            <a:r>
              <a:rPr lang="en-IN" dirty="0"/>
              <a:t>Cognitive vs Computational aspects of molecular similarity</a:t>
            </a:r>
            <a:br>
              <a:rPr lang="en-IN" sz="4400" dirty="0"/>
            </a:br>
            <a:r>
              <a:rPr lang="en-IN" sz="2000" i="1" dirty="0"/>
              <a:t>- Molecular Similarity in Medicinal Chemistry : Gerald Maggiora, Martin Vogt, Dagmar Stumpfe,and Jürgen Bajorath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91" y="5002462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chemeClr val="tx1"/>
                </a:solidFill>
              </a:rPr>
              <a:t>-Presented By</a:t>
            </a:r>
          </a:p>
          <a:p>
            <a:pPr algn="r"/>
            <a:r>
              <a:rPr lang="en-IN" sz="2400" dirty="0">
                <a:solidFill>
                  <a:schemeClr val="tx1"/>
                </a:solidFill>
              </a:rPr>
              <a:t>   Nanditha Mallesh</a:t>
            </a:r>
          </a:p>
        </p:txBody>
      </p:sp>
    </p:spTree>
    <p:extLst>
      <p:ext uri="{BB962C8B-B14F-4D97-AF65-F5344CB8AC3E}">
        <p14:creationId xmlns:p14="http://schemas.microsoft.com/office/powerpoint/2010/main" val="48630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Cognitive aspects influence computational similarity calculations</a:t>
            </a:r>
          </a:p>
          <a:p>
            <a:r>
              <a:rPr lang="en-IN" sz="2400" dirty="0">
                <a:solidFill>
                  <a:schemeClr val="tx1"/>
                </a:solidFill>
              </a:rPr>
              <a:t>Human perception - more complex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Subconscious decisions leads to reduction approach</a:t>
            </a:r>
          </a:p>
          <a:p>
            <a:r>
              <a:rPr lang="en-IN" sz="2400" dirty="0">
                <a:solidFill>
                  <a:schemeClr val="tx1"/>
                </a:solidFill>
              </a:rPr>
              <a:t>Similarity calculations – very attractive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41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499" y="3052689"/>
            <a:ext cx="580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Thank you!!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5708" y="5451231"/>
            <a:ext cx="100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Equations and diagrams taken/adapted form the paper </a:t>
            </a:r>
            <a:r>
              <a:rPr lang="en-IN" i="1" dirty="0"/>
              <a:t>- Molecular Similarity in Medicinal Chemistry : Gerald </a:t>
            </a:r>
            <a:r>
              <a:rPr lang="en-IN" i="1" dirty="0" err="1"/>
              <a:t>Maggiora</a:t>
            </a:r>
            <a:r>
              <a:rPr lang="en-IN" i="1" dirty="0"/>
              <a:t>, Martin Vogt, Dagmar </a:t>
            </a:r>
            <a:r>
              <a:rPr lang="en-IN" i="1" dirty="0" err="1"/>
              <a:t>Stumpfe,and</a:t>
            </a:r>
            <a:r>
              <a:rPr lang="en-IN" i="1" dirty="0"/>
              <a:t> Jürgen </a:t>
            </a:r>
            <a:r>
              <a:rPr lang="en-IN" i="1" dirty="0" err="1"/>
              <a:t>Bajorath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5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Background</a:t>
            </a:r>
          </a:p>
          <a:p>
            <a:r>
              <a:rPr lang="en-IN" sz="2400" dirty="0">
                <a:solidFill>
                  <a:schemeClr val="tx1"/>
                </a:solidFill>
              </a:rPr>
              <a:t>Pattern recognition</a:t>
            </a:r>
          </a:p>
          <a:p>
            <a:r>
              <a:rPr lang="en-IN" sz="2400" dirty="0">
                <a:solidFill>
                  <a:schemeClr val="tx1"/>
                </a:solidFill>
              </a:rPr>
              <a:t>Similarity assessment – cognitive and computational approach</a:t>
            </a:r>
          </a:p>
          <a:p>
            <a:r>
              <a:rPr lang="en-IN" sz="2400" dirty="0">
                <a:solidFill>
                  <a:schemeClr val="tx1"/>
                </a:solidFill>
              </a:rPr>
              <a:t>Similarity coefficient</a:t>
            </a:r>
          </a:p>
          <a:p>
            <a:r>
              <a:rPr lang="en-IN" sz="2400" dirty="0">
                <a:solidFill>
                  <a:schemeClr val="tx1"/>
                </a:solidFill>
              </a:rPr>
              <a:t>Computed vs Intuitive similarity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8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Similarity perceived by medicinal chemists and computational methods not same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Still has comparable aspects: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</a:rPr>
              <a:t>Symbolic representation of structural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593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Essential requirement for decision making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Key patterns : simpler patterns that contain essential feature of the original pattern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57500" y="4343401"/>
            <a:ext cx="2122715" cy="9633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Complex data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045529" y="4702628"/>
            <a:ext cx="734785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29300" y="4457700"/>
            <a:ext cx="2122714" cy="73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Pattern Recognition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672" y="4718957"/>
            <a:ext cx="685800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703129" y="4457700"/>
            <a:ext cx="2057400" cy="73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Similarity assessment</a:t>
            </a:r>
          </a:p>
        </p:txBody>
      </p:sp>
    </p:spTree>
    <p:extLst>
      <p:ext uri="{BB962C8B-B14F-4D97-AF65-F5344CB8AC3E}">
        <p14:creationId xmlns:p14="http://schemas.microsoft.com/office/powerpoint/2010/main" val="27659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Similarity assessment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170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143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Similarity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Mathematical functions to quantify the degree of similarity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Typically values are in the range of [0,1]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Different functions yield different values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Examples - Tanimoto and Tversky coefficient</a:t>
            </a:r>
          </a:p>
        </p:txBody>
      </p:sp>
    </p:spTree>
    <p:extLst>
      <p:ext uri="{BB962C8B-B14F-4D97-AF65-F5344CB8AC3E}">
        <p14:creationId xmlns:p14="http://schemas.microsoft.com/office/powerpoint/2010/main" val="9470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22081"/>
            <a:ext cx="8911687" cy="1280890"/>
          </a:xfrm>
        </p:spPr>
        <p:txBody>
          <a:bodyPr/>
          <a:lstStyle/>
          <a:p>
            <a:r>
              <a:rPr lang="en-IN" dirty="0"/>
              <a:t>Tanimoto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39686"/>
                <a:ext cx="8915400" cy="377762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tx1"/>
                    </a:solidFill>
                  </a:rPr>
                  <a:t>T</a:t>
                </a:r>
                <a:r>
                  <a:rPr lang="en-IN" sz="24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IN" sz="2400" dirty="0">
                    <a:solidFill>
                      <a:schemeClr val="tx1"/>
                    </a:solidFill>
                  </a:rPr>
                  <a:t>(A, B)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IN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a = features present in A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b= features present in B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c= features present in both A and B</a:t>
                </a:r>
              </a:p>
              <a:p>
                <a:endParaRPr lang="en-IN" sz="2400" dirty="0">
                  <a:solidFill>
                    <a:schemeClr val="tx1"/>
                  </a:solidFill>
                </a:endParaRPr>
              </a:p>
              <a:p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39686"/>
                <a:ext cx="8915400" cy="3777622"/>
              </a:xfrm>
              <a:blipFill>
                <a:blip r:embed="rId3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21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Tversky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sz="2400" dirty="0">
                    <a:solidFill>
                      <a:schemeClr val="tx1"/>
                    </a:solidFill>
                  </a:rPr>
                  <a:t>T</a:t>
                </a:r>
                <a:r>
                  <a:rPr lang="en-IN" sz="2400" baseline="-25000" dirty="0">
                    <a:solidFill>
                      <a:schemeClr val="tx1"/>
                    </a:solidFill>
                  </a:rPr>
                  <a:t>v</a:t>
                </a:r>
                <a:r>
                  <a:rPr lang="en-IN" sz="2400" dirty="0">
                    <a:solidFill>
                      <a:schemeClr val="tx1"/>
                    </a:solidFill>
                  </a:rPr>
                  <a:t>(A, B)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+</m:t>
                        </m:r>
                        <m:r>
                          <m:rPr>
                            <m:sty m:val="p"/>
                          </m:rPr>
                          <a:rPr lang="el-GR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+ </m:t>
                        </m:r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a = features present in A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b= features present in B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c= features present in both A and B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α and </a:t>
                </a:r>
                <a:r>
                  <a:rPr lang="el-GR" sz="2400" dirty="0">
                    <a:solidFill>
                      <a:schemeClr val="tx1"/>
                    </a:solidFill>
                  </a:rPr>
                  <a:t>β</a:t>
                </a:r>
                <a:r>
                  <a:rPr lang="en-IN" sz="2400" dirty="0">
                    <a:solidFill>
                      <a:schemeClr val="tx1"/>
                    </a:solidFill>
                  </a:rPr>
                  <a:t> = non negative weights, typically in the interval [0, 1]</a:t>
                </a:r>
                <a:br>
                  <a:rPr lang="en-IN" sz="3200" dirty="0">
                    <a:solidFill>
                      <a:schemeClr val="tx1"/>
                    </a:solidFill>
                  </a:rPr>
                </a:br>
                <a:endParaRPr lang="en-IN" sz="3200" dirty="0">
                  <a:solidFill>
                    <a:schemeClr val="tx1"/>
                  </a:solidFill>
                </a:endParaRPr>
              </a:p>
              <a:p>
                <a:endParaRPr lang="en-I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07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Computed vs Intuitive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Similarity scale used not uniform</a:t>
            </a:r>
          </a:p>
          <a:p>
            <a:r>
              <a:rPr lang="en-IN" sz="2400" dirty="0">
                <a:solidFill>
                  <a:schemeClr val="tx1"/>
                </a:solidFill>
              </a:rPr>
              <a:t>Computation – similarity and dissimilarity are complimentary: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</a:rPr>
              <a:t>Dissimilarity= 1 – similarity</a:t>
            </a:r>
          </a:p>
          <a:p>
            <a:r>
              <a:rPr lang="en-IN" sz="2400" dirty="0">
                <a:solidFill>
                  <a:schemeClr val="tx1"/>
                </a:solidFill>
              </a:rPr>
              <a:t>High similarity value – intuitive meaning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Decreasing similarity value – less interpretable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Asymmetry needs to be considered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4574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</TotalTime>
  <Words>794</Words>
  <Application>Microsoft Office PowerPoint</Application>
  <PresentationFormat>Widescreen</PresentationFormat>
  <Paragraphs>95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Wingdings 3</vt:lpstr>
      <vt:lpstr>Wisp</vt:lpstr>
      <vt:lpstr>Cognitive vs Computational aspects of molecular similarity - Molecular Similarity in Medicinal Chemistry : Gerald Maggiora, Martin Vogt, Dagmar Stumpfe,and Jürgen Bajorath</vt:lpstr>
      <vt:lpstr>Outline</vt:lpstr>
      <vt:lpstr>Background</vt:lpstr>
      <vt:lpstr>Pattern recognition</vt:lpstr>
      <vt:lpstr>Similarity assessment</vt:lpstr>
      <vt:lpstr>Similarity coefficients</vt:lpstr>
      <vt:lpstr>Tanimoto coefficient</vt:lpstr>
      <vt:lpstr>Tversky coefficient</vt:lpstr>
      <vt:lpstr>Computed vs Intuitive similarity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vs computational aspects of molecular similarity -Gerald Maggiora, Martin Vogt,Dagmar Stumpfe,and Jürgen Bajorath</dc:title>
  <dc:creator>Nanditha</dc:creator>
  <cp:lastModifiedBy>Nanditha</cp:lastModifiedBy>
  <cp:revision>51</cp:revision>
  <dcterms:created xsi:type="dcterms:W3CDTF">2016-11-20T10:02:36Z</dcterms:created>
  <dcterms:modified xsi:type="dcterms:W3CDTF">2016-12-11T19:28:36Z</dcterms:modified>
</cp:coreProperties>
</file>