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09" r:id="rId1"/>
  </p:sldMasterIdLst>
  <p:notesMasterIdLst>
    <p:notesMasterId r:id="rId15"/>
  </p:notesMasterIdLst>
  <p:sldIdLst>
    <p:sldId id="256" r:id="rId2"/>
    <p:sldId id="264" r:id="rId3"/>
    <p:sldId id="286" r:id="rId4"/>
    <p:sldId id="267" r:id="rId5"/>
    <p:sldId id="284" r:id="rId6"/>
    <p:sldId id="268" r:id="rId7"/>
    <p:sldId id="281" r:id="rId8"/>
    <p:sldId id="287" r:id="rId9"/>
    <p:sldId id="272" r:id="rId10"/>
    <p:sldId id="274" r:id="rId11"/>
    <p:sldId id="275" r:id="rId12"/>
    <p:sldId id="276" r:id="rId13"/>
    <p:sldId id="26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3E22CF-2ED6-4CB3-9BFF-BF019730E48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21F9DBC5-55E2-4A01-AC63-EBC603A63659}">
      <dgm:prSet phldrT="[Text]"/>
      <dgm:spPr/>
      <dgm:t>
        <a:bodyPr/>
        <a:lstStyle/>
        <a:p>
          <a:r>
            <a:rPr lang="en-US"/>
            <a:t>Bioassay</a:t>
          </a:r>
        </a:p>
      </dgm:t>
    </dgm:pt>
    <dgm:pt modelId="{2C6D5017-3647-4CD2-AF22-750AFB1762DB}" type="parTrans" cxnId="{A52FC3D4-170B-4568-A578-7C27DC7801FD}">
      <dgm:prSet/>
      <dgm:spPr/>
      <dgm:t>
        <a:bodyPr/>
        <a:lstStyle/>
        <a:p>
          <a:endParaRPr lang="en-US"/>
        </a:p>
      </dgm:t>
    </dgm:pt>
    <dgm:pt modelId="{EF5FED9F-4176-412D-A899-43CA32193D93}" type="sibTrans" cxnId="{A52FC3D4-170B-4568-A578-7C27DC7801FD}">
      <dgm:prSet/>
      <dgm:spPr/>
      <dgm:t>
        <a:bodyPr/>
        <a:lstStyle/>
        <a:p>
          <a:endParaRPr lang="en-US"/>
        </a:p>
      </dgm:t>
    </dgm:pt>
    <dgm:pt modelId="{3CAE2252-4CE2-4437-9E24-DED9328F3564}">
      <dgm:prSet phldrT="[Text]" custT="1"/>
      <dgm:spPr/>
      <dgm:t>
        <a:bodyPr/>
        <a:lstStyle/>
        <a:p>
          <a:r>
            <a:rPr lang="en-US" sz="2000" kern="1200">
              <a:solidFill>
                <a:schemeClr val="tx1"/>
              </a:solidFill>
              <a:latin typeface="+mn-lt"/>
              <a:ea typeface="+mn-ea"/>
              <a:cs typeface="+mn-cs"/>
            </a:rPr>
            <a:t>Screening against panel of  relevant  protein </a:t>
          </a:r>
        </a:p>
      </dgm:t>
    </dgm:pt>
    <dgm:pt modelId="{54CF9A7E-6172-4420-906A-B13F2E07CF5C}" type="parTrans" cxnId="{D436589D-B4B8-4908-B2EB-40108B2F7362}">
      <dgm:prSet/>
      <dgm:spPr/>
      <dgm:t>
        <a:bodyPr/>
        <a:lstStyle/>
        <a:p>
          <a:endParaRPr lang="en-US"/>
        </a:p>
      </dgm:t>
    </dgm:pt>
    <dgm:pt modelId="{8D59A005-041B-44D6-A504-F582FF9CC4AF}" type="sibTrans" cxnId="{D436589D-B4B8-4908-B2EB-40108B2F7362}">
      <dgm:prSet/>
      <dgm:spPr/>
      <dgm:t>
        <a:bodyPr/>
        <a:lstStyle/>
        <a:p>
          <a:endParaRPr lang="en-US"/>
        </a:p>
      </dgm:t>
    </dgm:pt>
    <dgm:pt modelId="{1FABE5F4-E737-47CB-91E7-356C9FA7C9D7}">
      <dgm:prSet phldrT="[Text]"/>
      <dgm:spPr/>
      <dgm:t>
        <a:bodyPr/>
        <a:lstStyle/>
        <a:p>
          <a:r>
            <a:rPr lang="en-US"/>
            <a:t>Predictive models</a:t>
          </a:r>
        </a:p>
      </dgm:t>
    </dgm:pt>
    <dgm:pt modelId="{EDEAC61F-E411-4BE3-BE86-3B4AB3141C7E}" type="parTrans" cxnId="{7581DAC4-454C-46CF-BEEA-E5CE57E23C61}">
      <dgm:prSet/>
      <dgm:spPr/>
      <dgm:t>
        <a:bodyPr/>
        <a:lstStyle/>
        <a:p>
          <a:endParaRPr lang="en-US"/>
        </a:p>
      </dgm:t>
    </dgm:pt>
    <dgm:pt modelId="{63C0BF98-0C91-465C-B928-B5A57687A9C2}" type="sibTrans" cxnId="{7581DAC4-454C-46CF-BEEA-E5CE57E23C61}">
      <dgm:prSet/>
      <dgm:spPr/>
      <dgm:t>
        <a:bodyPr/>
        <a:lstStyle/>
        <a:p>
          <a:endParaRPr lang="en-US"/>
        </a:p>
      </dgm:t>
    </dgm:pt>
    <dgm:pt modelId="{61A8E4B3-1A9E-4268-AE21-B5B68787A373}">
      <dgm:prSet phldrT="[Text]" custT="1"/>
      <dgm:spPr/>
      <dgm:t>
        <a:bodyPr/>
        <a:lstStyle/>
        <a:p>
          <a:r>
            <a:rPr lang="en-US" sz="2000" kern="1200">
              <a:solidFill>
                <a:schemeClr val="tx1"/>
              </a:solidFill>
              <a:latin typeface="+mn-lt"/>
              <a:ea typeface="+mn-ea"/>
              <a:cs typeface="+mn-cs"/>
            </a:rPr>
            <a:t>Using drug-target ,drug-side effect data</a:t>
          </a:r>
        </a:p>
      </dgm:t>
    </dgm:pt>
    <dgm:pt modelId="{D4FB0190-22EE-407B-AFE0-A7A44B47D393}" type="parTrans" cxnId="{BD1AA440-FAFF-4F91-8ED8-941F698DDDCC}">
      <dgm:prSet/>
      <dgm:spPr/>
      <dgm:t>
        <a:bodyPr/>
        <a:lstStyle/>
        <a:p>
          <a:endParaRPr lang="en-US"/>
        </a:p>
      </dgm:t>
    </dgm:pt>
    <dgm:pt modelId="{3EEE90C4-1908-47A1-B70D-5868CB711FCF}" type="sibTrans" cxnId="{BD1AA440-FAFF-4F91-8ED8-941F698DDDCC}">
      <dgm:prSet/>
      <dgm:spPr/>
      <dgm:t>
        <a:bodyPr/>
        <a:lstStyle/>
        <a:p>
          <a:endParaRPr lang="en-US"/>
        </a:p>
      </dgm:t>
    </dgm:pt>
    <dgm:pt modelId="{5EC6174F-8FEF-4270-82C7-4528B2FAAD13}">
      <dgm:prSet phldrT="[Text]" custT="1"/>
      <dgm:spPr/>
      <dgm:t>
        <a:bodyPr/>
        <a:lstStyle/>
        <a:p>
          <a:r>
            <a:rPr lang="en-US" sz="2000" kern="1200">
              <a:solidFill>
                <a:schemeClr val="tx1"/>
              </a:solidFill>
              <a:latin typeface="+mn-lt"/>
              <a:ea typeface="+mn-ea"/>
              <a:cs typeface="+mn-cs"/>
            </a:rPr>
            <a:t>Predicting  activity of drug  on side-effect target/off-target based on similarity</a:t>
          </a:r>
        </a:p>
      </dgm:t>
    </dgm:pt>
    <dgm:pt modelId="{49DB84BA-6F3A-4EFD-A6BD-B5342C50F14D}" type="sibTrans" cxnId="{F0167981-121D-4602-A49C-C3BD7FFE7A90}">
      <dgm:prSet/>
      <dgm:spPr/>
      <dgm:t>
        <a:bodyPr/>
        <a:lstStyle/>
        <a:p>
          <a:endParaRPr lang="en-US"/>
        </a:p>
      </dgm:t>
    </dgm:pt>
    <dgm:pt modelId="{1873EA37-AF11-4FF5-8BC6-98E07F9DBFE9}" type="parTrans" cxnId="{F0167981-121D-4602-A49C-C3BD7FFE7A90}">
      <dgm:prSet/>
      <dgm:spPr/>
      <dgm:t>
        <a:bodyPr/>
        <a:lstStyle/>
        <a:p>
          <a:endParaRPr lang="en-US"/>
        </a:p>
      </dgm:t>
    </dgm:pt>
    <dgm:pt modelId="{F3FFF8AF-DBE7-493E-A204-2D0C36C3D78F}" type="pres">
      <dgm:prSet presAssocID="{823E22CF-2ED6-4CB3-9BFF-BF019730E488}" presName="layout" presStyleCnt="0">
        <dgm:presLayoutVars>
          <dgm:chMax/>
          <dgm:chPref/>
          <dgm:dir/>
          <dgm:resizeHandles/>
        </dgm:presLayoutVars>
      </dgm:prSet>
      <dgm:spPr/>
    </dgm:pt>
    <dgm:pt modelId="{61AE7D19-73A8-4A88-862D-E34D535CCDE6}" type="pres">
      <dgm:prSet presAssocID="{21F9DBC5-55E2-4A01-AC63-EBC603A63659}" presName="root" presStyleCnt="0">
        <dgm:presLayoutVars>
          <dgm:chMax/>
          <dgm:chPref/>
        </dgm:presLayoutVars>
      </dgm:prSet>
      <dgm:spPr/>
    </dgm:pt>
    <dgm:pt modelId="{99F129EF-F68D-42C9-A9BA-1AABACEF0A1A}" type="pres">
      <dgm:prSet presAssocID="{21F9DBC5-55E2-4A01-AC63-EBC603A63659}" presName="rootComposite" presStyleCnt="0">
        <dgm:presLayoutVars/>
      </dgm:prSet>
      <dgm:spPr/>
    </dgm:pt>
    <dgm:pt modelId="{536AFFDC-BB0F-4EB8-A923-08F5B4ADB7E8}" type="pres">
      <dgm:prSet presAssocID="{21F9DBC5-55E2-4A01-AC63-EBC603A63659}" presName="ParentAccent" presStyleLbl="alignNode1" presStyleIdx="0" presStyleCnt="2" custLinFactY="-44762" custLinFactNeighborX="-88" custLinFactNeighborY="-100000"/>
      <dgm:spPr/>
    </dgm:pt>
    <dgm:pt modelId="{5E9DC229-BE2A-41BE-958B-5025D1FA20B2}" type="pres">
      <dgm:prSet presAssocID="{21F9DBC5-55E2-4A01-AC63-EBC603A63659}" presName="ParentSmallAccent" presStyleLbl="fgAcc1" presStyleIdx="0" presStyleCnt="2"/>
      <dgm:spPr/>
    </dgm:pt>
    <dgm:pt modelId="{EF9C3307-C2F6-4E87-82A1-D8A0342084C6}" type="pres">
      <dgm:prSet presAssocID="{21F9DBC5-55E2-4A01-AC63-EBC603A63659}" presName="Parent" presStyleLbl="revTx" presStyleIdx="0" presStyleCnt="5">
        <dgm:presLayoutVars>
          <dgm:chMax/>
          <dgm:chPref val="4"/>
          <dgm:bulletEnabled val="1"/>
        </dgm:presLayoutVars>
      </dgm:prSet>
      <dgm:spPr/>
    </dgm:pt>
    <dgm:pt modelId="{146E8422-EF0A-4DB7-AA84-DF11338EFEE1}" type="pres">
      <dgm:prSet presAssocID="{21F9DBC5-55E2-4A01-AC63-EBC603A63659}" presName="childShape" presStyleCnt="0">
        <dgm:presLayoutVars>
          <dgm:chMax val="0"/>
          <dgm:chPref val="0"/>
        </dgm:presLayoutVars>
      </dgm:prSet>
      <dgm:spPr/>
    </dgm:pt>
    <dgm:pt modelId="{5A71E0D1-2711-4321-A28F-C924223EC6FE}" type="pres">
      <dgm:prSet presAssocID="{3CAE2252-4CE2-4437-9E24-DED9328F3564}" presName="childComposite" presStyleCnt="0">
        <dgm:presLayoutVars>
          <dgm:chMax val="0"/>
          <dgm:chPref val="0"/>
        </dgm:presLayoutVars>
      </dgm:prSet>
      <dgm:spPr/>
    </dgm:pt>
    <dgm:pt modelId="{C56552CC-112E-480C-8D78-60BDAFD8B278}" type="pres">
      <dgm:prSet presAssocID="{3CAE2252-4CE2-4437-9E24-DED9328F3564}" presName="ChildAccent" presStyleLbl="solidFgAcc1" presStyleIdx="0" presStyleCnt="3" custLinFactY="200000" custLinFactNeighborX="82590" custLinFactNeighborY="262512"/>
      <dgm:spPr>
        <a:ln>
          <a:solidFill>
            <a:schemeClr val="bg1"/>
          </a:solidFill>
        </a:ln>
      </dgm:spPr>
    </dgm:pt>
    <dgm:pt modelId="{19CD9AD0-6B4E-4659-962A-52B9E124A3A9}" type="pres">
      <dgm:prSet presAssocID="{3CAE2252-4CE2-4437-9E24-DED9328F3564}" presName="Child" presStyleLbl="revTx" presStyleIdx="1" presStyleCnt="5" custScaleX="88934" custLinFactY="-855" custLinFactNeighborX="-2124" custLinFactNeighborY="-100000">
        <dgm:presLayoutVars>
          <dgm:chMax val="0"/>
          <dgm:chPref val="0"/>
          <dgm:bulletEnabled val="1"/>
        </dgm:presLayoutVars>
      </dgm:prSet>
      <dgm:spPr/>
    </dgm:pt>
    <dgm:pt modelId="{37446463-5A4B-4422-A6D7-A01EF56A3598}" type="pres">
      <dgm:prSet presAssocID="{1FABE5F4-E737-47CB-91E7-356C9FA7C9D7}" presName="root" presStyleCnt="0">
        <dgm:presLayoutVars>
          <dgm:chMax/>
          <dgm:chPref/>
        </dgm:presLayoutVars>
      </dgm:prSet>
      <dgm:spPr/>
    </dgm:pt>
    <dgm:pt modelId="{D5A45732-BA46-4E57-9557-C3F5ACFEF3BC}" type="pres">
      <dgm:prSet presAssocID="{1FABE5F4-E737-47CB-91E7-356C9FA7C9D7}" presName="rootComposite" presStyleCnt="0">
        <dgm:presLayoutVars/>
      </dgm:prSet>
      <dgm:spPr/>
    </dgm:pt>
    <dgm:pt modelId="{F379C4FD-2BD8-4886-BDEF-9B1162D381A5}" type="pres">
      <dgm:prSet presAssocID="{1FABE5F4-E737-47CB-91E7-356C9FA7C9D7}" presName="ParentAccent" presStyleLbl="alignNode1" presStyleIdx="1" presStyleCnt="2" custLinFactY="-44762" custLinFactNeighborX="-2334" custLinFactNeighborY="-100000"/>
      <dgm:spPr/>
    </dgm:pt>
    <dgm:pt modelId="{6750A666-1701-4D95-8E89-2F8734E52C59}" type="pres">
      <dgm:prSet presAssocID="{1FABE5F4-E737-47CB-91E7-356C9FA7C9D7}" presName="ParentSmallAccent" presStyleLbl="fgAcc1" presStyleIdx="1" presStyleCnt="2"/>
      <dgm:spPr/>
    </dgm:pt>
    <dgm:pt modelId="{68E30227-C444-4FEA-A5FA-D1AA76B5AA40}" type="pres">
      <dgm:prSet presAssocID="{1FABE5F4-E737-47CB-91E7-356C9FA7C9D7}" presName="Parent" presStyleLbl="revTx" presStyleIdx="2" presStyleCnt="5">
        <dgm:presLayoutVars>
          <dgm:chMax/>
          <dgm:chPref val="4"/>
          <dgm:bulletEnabled val="1"/>
        </dgm:presLayoutVars>
      </dgm:prSet>
      <dgm:spPr/>
    </dgm:pt>
    <dgm:pt modelId="{386D0271-E34D-4D2B-9240-B18B58618E52}" type="pres">
      <dgm:prSet presAssocID="{1FABE5F4-E737-47CB-91E7-356C9FA7C9D7}" presName="childShape" presStyleCnt="0">
        <dgm:presLayoutVars>
          <dgm:chMax val="0"/>
          <dgm:chPref val="0"/>
        </dgm:presLayoutVars>
      </dgm:prSet>
      <dgm:spPr/>
    </dgm:pt>
    <dgm:pt modelId="{BAAD9053-780A-47DC-8529-3C2E9FD49676}" type="pres">
      <dgm:prSet presAssocID="{61A8E4B3-1A9E-4268-AE21-B5B68787A373}" presName="childComposite" presStyleCnt="0">
        <dgm:presLayoutVars>
          <dgm:chMax val="0"/>
          <dgm:chPref val="0"/>
        </dgm:presLayoutVars>
      </dgm:prSet>
      <dgm:spPr/>
    </dgm:pt>
    <dgm:pt modelId="{6EA6397A-799D-4A8C-AFBD-7FF1D51553F2}" type="pres">
      <dgm:prSet presAssocID="{61A8E4B3-1A9E-4268-AE21-B5B68787A373}" presName="ChildAccent" presStyleLbl="solidFgAcc1" presStyleIdx="1" presStyleCnt="3" custLinFactY="34951" custLinFactNeighborX="-3615" custLinFactNeighborY="100000"/>
      <dgm:spPr/>
    </dgm:pt>
    <dgm:pt modelId="{5D2C6987-C871-4D10-B6A1-98973915CC6C}" type="pres">
      <dgm:prSet presAssocID="{61A8E4B3-1A9E-4268-AE21-B5B68787A373}" presName="Child" presStyleLbl="revTx" presStyleIdx="3" presStyleCnt="5" custLinFactY="-855" custLinFactNeighborX="95" custLinFactNeighborY="-100000">
        <dgm:presLayoutVars>
          <dgm:chMax val="0"/>
          <dgm:chPref val="0"/>
          <dgm:bulletEnabled val="1"/>
        </dgm:presLayoutVars>
      </dgm:prSet>
      <dgm:spPr/>
    </dgm:pt>
    <dgm:pt modelId="{83E6F56E-1EE1-4213-B64D-91CBD5BBF882}" type="pres">
      <dgm:prSet presAssocID="{5EC6174F-8FEF-4270-82C7-4528B2FAAD13}" presName="childComposite" presStyleCnt="0">
        <dgm:presLayoutVars>
          <dgm:chMax val="0"/>
          <dgm:chPref val="0"/>
        </dgm:presLayoutVars>
      </dgm:prSet>
      <dgm:spPr/>
    </dgm:pt>
    <dgm:pt modelId="{F7CBAB4C-3791-4331-8BB8-AE162442B01C}" type="pres">
      <dgm:prSet presAssocID="{5EC6174F-8FEF-4270-82C7-4528B2FAAD13}" presName="ChildAccent" presStyleLbl="solidFgAcc1" presStyleIdx="2" presStyleCnt="3" custLinFactX="-551217" custLinFactY="100000" custLinFactNeighborX="-600000" custLinFactNeighborY="129412"/>
      <dgm:spPr>
        <a:ln>
          <a:solidFill>
            <a:schemeClr val="bg1"/>
          </a:solidFill>
        </a:ln>
      </dgm:spPr>
    </dgm:pt>
    <dgm:pt modelId="{4C190962-6642-479E-AB44-6FD1EABE78B9}" type="pres">
      <dgm:prSet presAssocID="{5EC6174F-8FEF-4270-82C7-4528B2FAAD13}" presName="Child" presStyleLbl="revTx" presStyleIdx="4" presStyleCnt="5" custLinFactNeighborX="1798" custLinFactNeighborY="-44383">
        <dgm:presLayoutVars>
          <dgm:chMax val="0"/>
          <dgm:chPref val="0"/>
          <dgm:bulletEnabled val="1"/>
        </dgm:presLayoutVars>
      </dgm:prSet>
      <dgm:spPr/>
    </dgm:pt>
  </dgm:ptLst>
  <dgm:cxnLst>
    <dgm:cxn modelId="{BD1AA440-FAFF-4F91-8ED8-941F698DDDCC}" srcId="{1FABE5F4-E737-47CB-91E7-356C9FA7C9D7}" destId="{61A8E4B3-1A9E-4268-AE21-B5B68787A373}" srcOrd="0" destOrd="0" parTransId="{D4FB0190-22EE-407B-AFE0-A7A44B47D393}" sibTransId="{3EEE90C4-1908-47A1-B70D-5868CB711FCF}"/>
    <dgm:cxn modelId="{F0167981-121D-4602-A49C-C3BD7FFE7A90}" srcId="{1FABE5F4-E737-47CB-91E7-356C9FA7C9D7}" destId="{5EC6174F-8FEF-4270-82C7-4528B2FAAD13}" srcOrd="1" destOrd="0" parTransId="{1873EA37-AF11-4FF5-8BC6-98E07F9DBFE9}" sibTransId="{49DB84BA-6F3A-4EFD-A6BD-B5342C50F14D}"/>
    <dgm:cxn modelId="{B3748281-B4AD-4BF1-BAB8-B966806DF6B1}" type="presOf" srcId="{823E22CF-2ED6-4CB3-9BFF-BF019730E488}" destId="{F3FFF8AF-DBE7-493E-A204-2D0C36C3D78F}" srcOrd="0" destOrd="0" presId="urn:microsoft.com/office/officeart/2008/layout/SquareAccentList"/>
    <dgm:cxn modelId="{7023F688-4F2F-4D33-A7F7-953FD74AB739}" type="presOf" srcId="{5EC6174F-8FEF-4270-82C7-4528B2FAAD13}" destId="{4C190962-6642-479E-AB44-6FD1EABE78B9}" srcOrd="0" destOrd="0" presId="urn:microsoft.com/office/officeart/2008/layout/SquareAccentList"/>
    <dgm:cxn modelId="{0B9C3B8F-B28A-4103-9699-213935DE0A90}" type="presOf" srcId="{1FABE5F4-E737-47CB-91E7-356C9FA7C9D7}" destId="{68E30227-C444-4FEA-A5FA-D1AA76B5AA40}" srcOrd="0" destOrd="0" presId="urn:microsoft.com/office/officeart/2008/layout/SquareAccentList"/>
    <dgm:cxn modelId="{06E3B297-C6F1-4489-891B-251BC3D1D7E4}" type="presOf" srcId="{61A8E4B3-1A9E-4268-AE21-B5B68787A373}" destId="{5D2C6987-C871-4D10-B6A1-98973915CC6C}" srcOrd="0" destOrd="0" presId="urn:microsoft.com/office/officeart/2008/layout/SquareAccentList"/>
    <dgm:cxn modelId="{D436589D-B4B8-4908-B2EB-40108B2F7362}" srcId="{21F9DBC5-55E2-4A01-AC63-EBC603A63659}" destId="{3CAE2252-4CE2-4437-9E24-DED9328F3564}" srcOrd="0" destOrd="0" parTransId="{54CF9A7E-6172-4420-906A-B13F2E07CF5C}" sibTransId="{8D59A005-041B-44D6-A504-F582FF9CC4AF}"/>
    <dgm:cxn modelId="{D9735BAA-7CF7-4817-85DF-DFA67A93CE35}" type="presOf" srcId="{21F9DBC5-55E2-4A01-AC63-EBC603A63659}" destId="{EF9C3307-C2F6-4E87-82A1-D8A0342084C6}" srcOrd="0" destOrd="0" presId="urn:microsoft.com/office/officeart/2008/layout/SquareAccentList"/>
    <dgm:cxn modelId="{7581DAC4-454C-46CF-BEEA-E5CE57E23C61}" srcId="{823E22CF-2ED6-4CB3-9BFF-BF019730E488}" destId="{1FABE5F4-E737-47CB-91E7-356C9FA7C9D7}" srcOrd="1" destOrd="0" parTransId="{EDEAC61F-E411-4BE3-BE86-3B4AB3141C7E}" sibTransId="{63C0BF98-0C91-465C-B928-B5A57687A9C2}"/>
    <dgm:cxn modelId="{1990F6D0-4780-4E73-BE48-1000D475E770}" type="presOf" srcId="{3CAE2252-4CE2-4437-9E24-DED9328F3564}" destId="{19CD9AD0-6B4E-4659-962A-52B9E124A3A9}" srcOrd="0" destOrd="0" presId="urn:microsoft.com/office/officeart/2008/layout/SquareAccentList"/>
    <dgm:cxn modelId="{A52FC3D4-170B-4568-A578-7C27DC7801FD}" srcId="{823E22CF-2ED6-4CB3-9BFF-BF019730E488}" destId="{21F9DBC5-55E2-4A01-AC63-EBC603A63659}" srcOrd="0" destOrd="0" parTransId="{2C6D5017-3647-4CD2-AF22-750AFB1762DB}" sibTransId="{EF5FED9F-4176-412D-A899-43CA32193D93}"/>
    <dgm:cxn modelId="{35AC5D7F-D363-44BC-B211-F1D647D82E07}" type="presParOf" srcId="{F3FFF8AF-DBE7-493E-A204-2D0C36C3D78F}" destId="{61AE7D19-73A8-4A88-862D-E34D535CCDE6}" srcOrd="0" destOrd="0" presId="urn:microsoft.com/office/officeart/2008/layout/SquareAccentList"/>
    <dgm:cxn modelId="{D0E7899D-934E-428A-949D-7FEACBFE417D}" type="presParOf" srcId="{61AE7D19-73A8-4A88-862D-E34D535CCDE6}" destId="{99F129EF-F68D-42C9-A9BA-1AABACEF0A1A}" srcOrd="0" destOrd="0" presId="urn:microsoft.com/office/officeart/2008/layout/SquareAccentList"/>
    <dgm:cxn modelId="{C42647D3-BAD7-46A2-BB9E-73DCF0896630}" type="presParOf" srcId="{99F129EF-F68D-42C9-A9BA-1AABACEF0A1A}" destId="{536AFFDC-BB0F-4EB8-A923-08F5B4ADB7E8}" srcOrd="0" destOrd="0" presId="urn:microsoft.com/office/officeart/2008/layout/SquareAccentList"/>
    <dgm:cxn modelId="{9908513F-C170-495B-B9C6-EE1D19702311}" type="presParOf" srcId="{99F129EF-F68D-42C9-A9BA-1AABACEF0A1A}" destId="{5E9DC229-BE2A-41BE-958B-5025D1FA20B2}" srcOrd="1" destOrd="0" presId="urn:microsoft.com/office/officeart/2008/layout/SquareAccentList"/>
    <dgm:cxn modelId="{F8BCFAC6-3C14-4FE3-AB52-64328313A3F4}" type="presParOf" srcId="{99F129EF-F68D-42C9-A9BA-1AABACEF0A1A}" destId="{EF9C3307-C2F6-4E87-82A1-D8A0342084C6}" srcOrd="2" destOrd="0" presId="urn:microsoft.com/office/officeart/2008/layout/SquareAccentList"/>
    <dgm:cxn modelId="{58455FA9-A026-449F-82A9-4238C3C9AA1E}" type="presParOf" srcId="{61AE7D19-73A8-4A88-862D-E34D535CCDE6}" destId="{146E8422-EF0A-4DB7-AA84-DF11338EFEE1}" srcOrd="1" destOrd="0" presId="urn:microsoft.com/office/officeart/2008/layout/SquareAccentList"/>
    <dgm:cxn modelId="{E86BCFC8-045A-4DF2-8178-FDEBC64111B5}" type="presParOf" srcId="{146E8422-EF0A-4DB7-AA84-DF11338EFEE1}" destId="{5A71E0D1-2711-4321-A28F-C924223EC6FE}" srcOrd="0" destOrd="0" presId="urn:microsoft.com/office/officeart/2008/layout/SquareAccentList"/>
    <dgm:cxn modelId="{9C22E7BF-84EE-4274-8C01-640C0BFD4A4E}" type="presParOf" srcId="{5A71E0D1-2711-4321-A28F-C924223EC6FE}" destId="{C56552CC-112E-480C-8D78-60BDAFD8B278}" srcOrd="0" destOrd="0" presId="urn:microsoft.com/office/officeart/2008/layout/SquareAccentList"/>
    <dgm:cxn modelId="{4A51D28E-ED48-48F3-AFD0-124C869C8D2A}" type="presParOf" srcId="{5A71E0D1-2711-4321-A28F-C924223EC6FE}" destId="{19CD9AD0-6B4E-4659-962A-52B9E124A3A9}" srcOrd="1" destOrd="0" presId="urn:microsoft.com/office/officeart/2008/layout/SquareAccentList"/>
    <dgm:cxn modelId="{D2EEE6F1-D5A8-40BF-99D9-C31CF537598B}" type="presParOf" srcId="{F3FFF8AF-DBE7-493E-A204-2D0C36C3D78F}" destId="{37446463-5A4B-4422-A6D7-A01EF56A3598}" srcOrd="1" destOrd="0" presId="urn:microsoft.com/office/officeart/2008/layout/SquareAccentList"/>
    <dgm:cxn modelId="{8ED486C6-35F9-422C-A341-5ED36BEE7F02}" type="presParOf" srcId="{37446463-5A4B-4422-A6D7-A01EF56A3598}" destId="{D5A45732-BA46-4E57-9557-C3F5ACFEF3BC}" srcOrd="0" destOrd="0" presId="urn:microsoft.com/office/officeart/2008/layout/SquareAccentList"/>
    <dgm:cxn modelId="{3B82BEA6-0A5F-492C-9CF6-B7A51E016F69}" type="presParOf" srcId="{D5A45732-BA46-4E57-9557-C3F5ACFEF3BC}" destId="{F379C4FD-2BD8-4886-BDEF-9B1162D381A5}" srcOrd="0" destOrd="0" presId="urn:microsoft.com/office/officeart/2008/layout/SquareAccentList"/>
    <dgm:cxn modelId="{3063A119-386A-4D51-8581-6503F31311B8}" type="presParOf" srcId="{D5A45732-BA46-4E57-9557-C3F5ACFEF3BC}" destId="{6750A666-1701-4D95-8E89-2F8734E52C59}" srcOrd="1" destOrd="0" presId="urn:microsoft.com/office/officeart/2008/layout/SquareAccentList"/>
    <dgm:cxn modelId="{F3F61432-7371-434A-8684-A8F628ABAB3F}" type="presParOf" srcId="{D5A45732-BA46-4E57-9557-C3F5ACFEF3BC}" destId="{68E30227-C444-4FEA-A5FA-D1AA76B5AA40}" srcOrd="2" destOrd="0" presId="urn:microsoft.com/office/officeart/2008/layout/SquareAccentList"/>
    <dgm:cxn modelId="{D58D72E1-F04D-4BEF-B2E9-6DB867247EE2}" type="presParOf" srcId="{37446463-5A4B-4422-A6D7-A01EF56A3598}" destId="{386D0271-E34D-4D2B-9240-B18B58618E52}" srcOrd="1" destOrd="0" presId="urn:microsoft.com/office/officeart/2008/layout/SquareAccentList"/>
    <dgm:cxn modelId="{3684D145-C12A-465D-810C-0F98A3296EB0}" type="presParOf" srcId="{386D0271-E34D-4D2B-9240-B18B58618E52}" destId="{BAAD9053-780A-47DC-8529-3C2E9FD49676}" srcOrd="0" destOrd="0" presId="urn:microsoft.com/office/officeart/2008/layout/SquareAccentList"/>
    <dgm:cxn modelId="{80F874AA-16C6-4CAE-AEA4-ACDF0E2C7DD2}" type="presParOf" srcId="{BAAD9053-780A-47DC-8529-3C2E9FD49676}" destId="{6EA6397A-799D-4A8C-AFBD-7FF1D51553F2}" srcOrd="0" destOrd="0" presId="urn:microsoft.com/office/officeart/2008/layout/SquareAccentList"/>
    <dgm:cxn modelId="{DC16152B-3051-45B4-A3C4-2B7FF34D6501}" type="presParOf" srcId="{BAAD9053-780A-47DC-8529-3C2E9FD49676}" destId="{5D2C6987-C871-4D10-B6A1-98973915CC6C}" srcOrd="1" destOrd="0" presId="urn:microsoft.com/office/officeart/2008/layout/SquareAccentList"/>
    <dgm:cxn modelId="{1453B875-BC7E-403E-AF36-A8ACE928C44B}" type="presParOf" srcId="{386D0271-E34D-4D2B-9240-B18B58618E52}" destId="{83E6F56E-1EE1-4213-B64D-91CBD5BBF882}" srcOrd="1" destOrd="0" presId="urn:microsoft.com/office/officeart/2008/layout/SquareAccentList"/>
    <dgm:cxn modelId="{526B7828-AD33-4D09-B000-D63F69E13BE3}" type="presParOf" srcId="{83E6F56E-1EE1-4213-B64D-91CBD5BBF882}" destId="{F7CBAB4C-3791-4331-8BB8-AE162442B01C}" srcOrd="0" destOrd="0" presId="urn:microsoft.com/office/officeart/2008/layout/SquareAccentList"/>
    <dgm:cxn modelId="{5981BB7B-9C57-483C-BA7A-198EF62639A4}" type="presParOf" srcId="{83E6F56E-1EE1-4213-B64D-91CBD5BBF882}" destId="{4C190962-6642-479E-AB44-6FD1EABE78B9}"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AFFDC-BB0F-4EB8-A923-08F5B4ADB7E8}">
      <dsp:nvSpPr>
        <dsp:cNvPr id="0" name=""/>
        <dsp:cNvSpPr/>
      </dsp:nvSpPr>
      <dsp:spPr>
        <a:xfrm>
          <a:off x="311520" y="139939"/>
          <a:ext cx="3410223" cy="40120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9DC229-BE2A-41BE-958B-5025D1FA20B2}">
      <dsp:nvSpPr>
        <dsp:cNvPr id="0" name=""/>
        <dsp:cNvSpPr/>
      </dsp:nvSpPr>
      <dsp:spPr>
        <a:xfrm>
          <a:off x="314521" y="871404"/>
          <a:ext cx="250527" cy="2505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9C3307-C2F6-4E87-82A1-D8A0342084C6}">
      <dsp:nvSpPr>
        <dsp:cNvPr id="0" name=""/>
        <dsp:cNvSpPr/>
      </dsp:nvSpPr>
      <dsp:spPr>
        <a:xfrm>
          <a:off x="314521" y="0"/>
          <a:ext cx="3410223" cy="720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a:t>Bioassay</a:t>
          </a:r>
        </a:p>
      </dsp:txBody>
      <dsp:txXfrm>
        <a:off x="314521" y="0"/>
        <a:ext cx="3410223" cy="720728"/>
      </dsp:txXfrm>
    </dsp:sp>
    <dsp:sp modelId="{C56552CC-112E-480C-8D78-60BDAFD8B278}">
      <dsp:nvSpPr>
        <dsp:cNvPr id="0" name=""/>
        <dsp:cNvSpPr/>
      </dsp:nvSpPr>
      <dsp:spPr>
        <a:xfrm>
          <a:off x="521426" y="2206928"/>
          <a:ext cx="250521" cy="250521"/>
        </a:xfrm>
        <a:prstGeom prst="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9CD9AD0-6B4E-4659-962A-52B9E124A3A9}">
      <dsp:nvSpPr>
        <dsp:cNvPr id="0" name=""/>
        <dsp:cNvSpPr/>
      </dsp:nvSpPr>
      <dsp:spPr>
        <a:xfrm>
          <a:off x="661353" y="699695"/>
          <a:ext cx="2820548" cy="58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mn-lt"/>
              <a:ea typeface="+mn-ea"/>
              <a:cs typeface="+mn-cs"/>
            </a:rPr>
            <a:t>Screening against panel of  relevant  protein </a:t>
          </a:r>
        </a:p>
      </dsp:txBody>
      <dsp:txXfrm>
        <a:off x="661353" y="699695"/>
        <a:ext cx="2820548" cy="583965"/>
      </dsp:txXfrm>
    </dsp:sp>
    <dsp:sp modelId="{F379C4FD-2BD8-4886-BDEF-9B1162D381A5}">
      <dsp:nvSpPr>
        <dsp:cNvPr id="0" name=""/>
        <dsp:cNvSpPr/>
      </dsp:nvSpPr>
      <dsp:spPr>
        <a:xfrm>
          <a:off x="3815660" y="139939"/>
          <a:ext cx="3410223" cy="40120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0A666-1701-4D95-8E89-2F8734E52C59}">
      <dsp:nvSpPr>
        <dsp:cNvPr id="0" name=""/>
        <dsp:cNvSpPr/>
      </dsp:nvSpPr>
      <dsp:spPr>
        <a:xfrm>
          <a:off x="3895255" y="871404"/>
          <a:ext cx="250527" cy="2505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E30227-C444-4FEA-A5FA-D1AA76B5AA40}">
      <dsp:nvSpPr>
        <dsp:cNvPr id="0" name=""/>
        <dsp:cNvSpPr/>
      </dsp:nvSpPr>
      <dsp:spPr>
        <a:xfrm>
          <a:off x="3895255" y="0"/>
          <a:ext cx="3410223" cy="720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a:t>Predictive models</a:t>
          </a:r>
        </a:p>
      </dsp:txBody>
      <dsp:txXfrm>
        <a:off x="3895255" y="0"/>
        <a:ext cx="3410223" cy="720728"/>
      </dsp:txXfrm>
    </dsp:sp>
    <dsp:sp modelId="{6EA6397A-799D-4A8C-AFBD-7FF1D51553F2}">
      <dsp:nvSpPr>
        <dsp:cNvPr id="0" name=""/>
        <dsp:cNvSpPr/>
      </dsp:nvSpPr>
      <dsp:spPr>
        <a:xfrm>
          <a:off x="3886199" y="1793456"/>
          <a:ext cx="250521" cy="25052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C6987-C871-4D10-B6A1-98973915CC6C}">
      <dsp:nvSpPr>
        <dsp:cNvPr id="0" name=""/>
        <dsp:cNvSpPr/>
      </dsp:nvSpPr>
      <dsp:spPr>
        <a:xfrm>
          <a:off x="4136984" y="699695"/>
          <a:ext cx="3171507" cy="58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mn-lt"/>
              <a:ea typeface="+mn-ea"/>
              <a:cs typeface="+mn-cs"/>
            </a:rPr>
            <a:t>Using drug-target ,drug-side effect data</a:t>
          </a:r>
        </a:p>
      </dsp:txBody>
      <dsp:txXfrm>
        <a:off x="4136984" y="699695"/>
        <a:ext cx="3171507" cy="583965"/>
      </dsp:txXfrm>
    </dsp:sp>
    <dsp:sp modelId="{F7CBAB4C-3791-4331-8BB8-AE162442B01C}">
      <dsp:nvSpPr>
        <dsp:cNvPr id="0" name=""/>
        <dsp:cNvSpPr/>
      </dsp:nvSpPr>
      <dsp:spPr>
        <a:xfrm>
          <a:off x="1011213" y="2206928"/>
          <a:ext cx="250521" cy="250521"/>
        </a:xfrm>
        <a:prstGeom prst="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4C190962-6642-479E-AB44-6FD1EABE78B9}">
      <dsp:nvSpPr>
        <dsp:cNvPr id="0" name=""/>
        <dsp:cNvSpPr/>
      </dsp:nvSpPr>
      <dsp:spPr>
        <a:xfrm>
          <a:off x="4190994" y="1613437"/>
          <a:ext cx="3171507" cy="58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latin typeface="+mn-lt"/>
              <a:ea typeface="+mn-ea"/>
              <a:cs typeface="+mn-cs"/>
            </a:rPr>
            <a:t>Predicting  activity of drug  on side-effect target/off-target based on similarity</a:t>
          </a:r>
        </a:p>
      </dsp:txBody>
      <dsp:txXfrm>
        <a:off x="4190994" y="1613437"/>
        <a:ext cx="3171507" cy="58396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ncbi.nlm.nih.gov/pmc/articles/PMC3386979/#pone.0040262-Zhang1" TargetMode="External"/><Relationship Id="rId3" Type="http://schemas.openxmlformats.org/officeDocument/2006/relationships/hyperlink" Target="https://www.ncbi.nlm.nih.gov/pmc/articles/PMC3386979/#pone.0040262-Csermely1" TargetMode="External"/><Relationship Id="rId7" Type="http://schemas.openxmlformats.org/officeDocument/2006/relationships/hyperlink" Target="https://www.ncbi.nlm.nih.gov/pmc/articles/PMC3386979/#pone.0040262-Yildirim1"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ncbi.nlm.nih.gov/pmc/articles/PMC3386979/#pone.0040262-Boran1" TargetMode="External"/><Relationship Id="rId5" Type="http://schemas.openxmlformats.org/officeDocument/2006/relationships/hyperlink" Target="https://www.ncbi.nlm.nih.gov/pmc/articles/PMC3386979/#pone.0040262-Stella1" TargetMode="External"/><Relationship Id="rId4" Type="http://schemas.openxmlformats.org/officeDocument/2006/relationships/hyperlink" Target="https://www.ncbi.nlm.nih.gov/pmc/articles/PMC3386979/#pone.0040262-Puls1" TargetMode="External"/><Relationship Id="rId9" Type="http://schemas.openxmlformats.org/officeDocument/2006/relationships/hyperlink" Target="http://www.ncbi.nlm.nih.gov/mesh/?term=polypharmacolog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ncbi.nlm.nih.gov/pmc/articles/PMC3386979/#pone.0040262-Zhang1" TargetMode="External"/><Relationship Id="rId3" Type="http://schemas.openxmlformats.org/officeDocument/2006/relationships/hyperlink" Target="https://www.ncbi.nlm.nih.gov/pmc/articles/PMC3386979/#pone.0040262-Csermely1" TargetMode="External"/><Relationship Id="rId7" Type="http://schemas.openxmlformats.org/officeDocument/2006/relationships/hyperlink" Target="https://www.ncbi.nlm.nih.gov/pmc/articles/PMC3386979/#pone.0040262-Yildirim1"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ncbi.nlm.nih.gov/pmc/articles/PMC3386979/#pone.0040262-Boran1" TargetMode="External"/><Relationship Id="rId5" Type="http://schemas.openxmlformats.org/officeDocument/2006/relationships/hyperlink" Target="https://www.ncbi.nlm.nih.gov/pmc/articles/PMC3386979/#pone.0040262-Stella1" TargetMode="External"/><Relationship Id="rId4" Type="http://schemas.openxmlformats.org/officeDocument/2006/relationships/hyperlink" Target="https://www.ncbi.nlm.nih.gov/pmc/articles/PMC3386979/#pone.0040262-Puls1" TargetMode="External"/><Relationship Id="rId9" Type="http://schemas.openxmlformats.org/officeDocument/2006/relationships/hyperlink" Target="http://www.ncbi.nlm.nih.gov/mesh/?term=polypharmacolog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1" i="0" kern="1200">
                <a:solidFill>
                  <a:schemeClr val="tx1"/>
                </a:solidFill>
                <a:effectLst/>
                <a:latin typeface="+mn-lt"/>
                <a:ea typeface="+mn-ea"/>
                <a:cs typeface="+mn-cs"/>
              </a:rPr>
              <a:t>They applied a computational strategy based on the evaluation of the similarity of several drugs to sets of reference ligands of targets with previously known associations to adverse reactions.</a:t>
            </a:r>
          </a:p>
          <a:p>
            <a:endParaRPr lang="en-GB" sz="1100" b="1" i="0" kern="1200">
              <a:solidFill>
                <a:schemeClr val="tx1"/>
              </a:solidFill>
              <a:effectLst/>
              <a:latin typeface="+mn-lt"/>
              <a:ea typeface="+mn-ea"/>
              <a:cs typeface="+mn-cs"/>
            </a:endParaRPr>
          </a:p>
          <a:p>
            <a:r>
              <a:rPr lang="en-GB" sz="1100" b="0" i="0" u="none" strike="noStrike" kern="1200" baseline="0">
                <a:solidFill>
                  <a:schemeClr val="tx1"/>
                </a:solidFill>
                <a:latin typeface="+mn-lt"/>
                <a:ea typeface="+mn-ea"/>
                <a:cs typeface="+mn-cs"/>
              </a:rPr>
              <a:t>the histamine H1 receptor was</a:t>
            </a:r>
          </a:p>
          <a:p>
            <a:r>
              <a:rPr lang="en-GB" sz="1100" b="0" i="0" u="none" strike="noStrike" kern="1200" baseline="0">
                <a:solidFill>
                  <a:schemeClr val="tx1"/>
                </a:solidFill>
                <a:latin typeface="+mn-lt"/>
                <a:ea typeface="+mn-ea"/>
                <a:cs typeface="+mn-cs"/>
              </a:rPr>
              <a:t>identified as an off-target of </a:t>
            </a:r>
            <a:r>
              <a:rPr lang="en-GB" sz="1100" b="0" i="0" u="none" strike="noStrike" kern="1200" baseline="0" err="1">
                <a:solidFill>
                  <a:schemeClr val="tx1"/>
                </a:solidFill>
                <a:latin typeface="+mn-lt"/>
                <a:ea typeface="+mn-ea"/>
                <a:cs typeface="+mn-cs"/>
              </a:rPr>
              <a:t>prenylamine</a:t>
            </a:r>
            <a:r>
              <a:rPr lang="en-GB" sz="1100" b="0" i="0" u="none" strike="noStrike" kern="1200" baseline="0">
                <a:solidFill>
                  <a:schemeClr val="tx1"/>
                </a:solidFill>
                <a:latin typeface="+mn-lt"/>
                <a:ea typeface="+mn-ea"/>
                <a:cs typeface="+mn-cs"/>
              </a:rPr>
              <a:t> (Figure 2), a calcium</a:t>
            </a:r>
          </a:p>
          <a:p>
            <a:r>
              <a:rPr lang="en-GB" sz="1100" b="0" i="0" u="none" strike="noStrike" kern="1200" baseline="0">
                <a:solidFill>
                  <a:schemeClr val="tx1"/>
                </a:solidFill>
                <a:latin typeface="+mn-lt"/>
                <a:ea typeface="+mn-ea"/>
                <a:cs typeface="+mn-cs"/>
              </a:rPr>
              <a:t>channel blocker.35 This activity was associated with sedation, a</a:t>
            </a:r>
          </a:p>
          <a:p>
            <a:r>
              <a:rPr lang="en-GB" sz="1100" b="0" i="0" u="none" strike="noStrike" kern="1200" baseline="0">
                <a:solidFill>
                  <a:schemeClr val="tx1"/>
                </a:solidFill>
                <a:latin typeface="+mn-lt"/>
                <a:ea typeface="+mn-ea"/>
                <a:cs typeface="+mn-cs"/>
              </a:rPr>
              <a:t>reported side effect of this drug. Interestingly, this side effect</a:t>
            </a:r>
          </a:p>
          <a:p>
            <a:r>
              <a:rPr lang="en-GB" sz="1100" b="0" i="0" u="none" strike="noStrike" kern="1200" baseline="0">
                <a:solidFill>
                  <a:schemeClr val="tx1"/>
                </a:solidFill>
                <a:latin typeface="+mn-lt"/>
                <a:ea typeface="+mn-ea"/>
                <a:cs typeface="+mn-cs"/>
              </a:rPr>
              <a:t>was not associated with any of the previously known targets of</a:t>
            </a:r>
          </a:p>
          <a:p>
            <a:r>
              <a:rPr lang="en-GB" sz="1100" b="0" i="0" u="none" strike="noStrike" kern="1200" baseline="0" err="1">
                <a:solidFill>
                  <a:schemeClr val="tx1"/>
                </a:solidFill>
                <a:latin typeface="+mn-lt"/>
                <a:ea typeface="+mn-ea"/>
                <a:cs typeface="+mn-cs"/>
              </a:rPr>
              <a:t>Prenylamine</a:t>
            </a:r>
            <a:endParaRPr lang="en-GB" sz="1100" b="1" i="0" kern="1200">
              <a:solidFill>
                <a:schemeClr val="tx1"/>
              </a:solidFill>
              <a:effectLst/>
              <a:latin typeface="+mn-lt"/>
              <a:ea typeface="+mn-ea"/>
              <a:cs typeface="+mn-cs"/>
            </a:endParaRPr>
          </a:p>
        </p:txBody>
      </p:sp>
    </p:spTree>
    <p:extLst>
      <p:ext uri="{BB962C8B-B14F-4D97-AF65-F5344CB8AC3E}">
        <p14:creationId xmlns:p14="http://schemas.microsoft.com/office/powerpoint/2010/main" val="13724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0171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1" i="0" kern="1200">
                <a:solidFill>
                  <a:schemeClr val="tx1"/>
                </a:solidFill>
                <a:effectLst/>
                <a:latin typeface="+mn-lt"/>
                <a:ea typeface="+mn-ea"/>
                <a:cs typeface="+mn-cs"/>
              </a:rPr>
              <a:t>Drug synergy</a:t>
            </a:r>
            <a:r>
              <a:rPr lang="EN-GB" sz="1100" b="0" i="0" kern="1200">
                <a:solidFill>
                  <a:schemeClr val="tx1"/>
                </a:solidFill>
                <a:effectLst/>
                <a:latin typeface="+mn-lt"/>
                <a:ea typeface="+mn-ea"/>
                <a:cs typeface="+mn-cs"/>
              </a:rPr>
              <a:t> occurs when </a:t>
            </a:r>
            <a:r>
              <a:rPr lang="EN-GB" sz="1100" b="1" i="0" kern="1200">
                <a:solidFill>
                  <a:schemeClr val="tx1"/>
                </a:solidFill>
                <a:effectLst/>
                <a:latin typeface="+mn-lt"/>
                <a:ea typeface="+mn-ea"/>
                <a:cs typeface="+mn-cs"/>
              </a:rPr>
              <a:t>drugs</a:t>
            </a:r>
            <a:r>
              <a:rPr lang="EN-GB" sz="1100" b="0" i="0" kern="1200">
                <a:solidFill>
                  <a:schemeClr val="tx1"/>
                </a:solidFill>
                <a:effectLst/>
                <a:latin typeface="+mn-lt"/>
                <a:ea typeface="+mn-ea"/>
                <a:cs typeface="+mn-cs"/>
              </a:rPr>
              <a:t> can interact in ways that enhance or magnify one or more effects, or side-effects, of those </a:t>
            </a:r>
            <a:r>
              <a:rPr lang="EN-GB" sz="1100" b="1" i="0" kern="1200">
                <a:solidFill>
                  <a:schemeClr val="tx1"/>
                </a:solidFill>
                <a:effectLst/>
                <a:latin typeface="+mn-lt"/>
                <a:ea typeface="+mn-ea"/>
                <a:cs typeface="+mn-cs"/>
              </a:rPr>
              <a:t>drugs</a:t>
            </a:r>
            <a:r>
              <a:rPr lang="EN-GB" sz="1100" b="0" i="0" kern="1200">
                <a:solidFill>
                  <a:schemeClr val="tx1"/>
                </a:solidFill>
                <a:effectLst/>
                <a:latin typeface="+mn-lt"/>
                <a:ea typeface="+mn-ea"/>
                <a:cs typeface="+mn-cs"/>
              </a:rPr>
              <a:t>. This is sometimes exploited in combination preparations, such as codeine mixed with acetaminophen or ibuprofen to enhance the action of codeine as a pain reliever.</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Combination products, also known as fixed dose drug combinations (FDCs). </a:t>
            </a:r>
          </a:p>
          <a:p>
            <a:r>
              <a:rPr lang="EN-GB" sz="1100" b="0" i="0" kern="1200">
                <a:solidFill>
                  <a:schemeClr val="tx1"/>
                </a:solidFill>
                <a:effectLst/>
                <a:latin typeface="+mn-lt"/>
                <a:ea typeface="+mn-ea"/>
                <a:cs typeface="+mn-cs"/>
              </a:rPr>
              <a:t>The drugs in the combination should act by different mechanisms.</a:t>
            </a:r>
          </a:p>
          <a:p>
            <a:r>
              <a:rPr lang="EN-GB" sz="1100" b="0" i="0" kern="1200">
                <a:solidFill>
                  <a:schemeClr val="tx1"/>
                </a:solidFill>
                <a:effectLst/>
                <a:latin typeface="+mn-lt"/>
                <a:ea typeface="+mn-ea"/>
                <a:cs typeface="+mn-cs"/>
              </a:rPr>
              <a:t>The pharmacokinetics must not be widely different.</a:t>
            </a:r>
          </a:p>
          <a:p>
            <a:endParaRPr lang="en-GB" b="1"/>
          </a:p>
          <a:p>
            <a:r>
              <a:rPr lang="EN-GB" sz="1100" b="0" i="0" kern="1200">
                <a:solidFill>
                  <a:schemeClr val="tx1"/>
                </a:solidFill>
                <a:effectLst/>
                <a:latin typeface="+mn-lt"/>
                <a:ea typeface="+mn-ea"/>
                <a:cs typeface="+mn-cs"/>
              </a:rPr>
              <a:t>Most FDCs have the following demerits:</a:t>
            </a:r>
          </a:p>
          <a:p>
            <a:r>
              <a:rPr lang="EN-GB" sz="1100" b="0" i="0" kern="1200">
                <a:solidFill>
                  <a:schemeClr val="tx1"/>
                </a:solidFill>
                <a:effectLst/>
                <a:latin typeface="+mn-lt"/>
                <a:ea typeface="+mn-ea"/>
                <a:cs typeface="+mn-cs"/>
              </a:rPr>
              <a:t>Dosage alteration of one drug is not possible without alteration of the other drug.</a:t>
            </a:r>
          </a:p>
          <a:p>
            <a:r>
              <a:rPr lang="EN-GB" sz="1100" b="0" i="0" kern="1200">
                <a:solidFill>
                  <a:schemeClr val="tx1"/>
                </a:solidFill>
                <a:effectLst/>
                <a:latin typeface="+mn-lt"/>
                <a:ea typeface="+mn-ea"/>
                <a:cs typeface="+mn-cs"/>
              </a:rPr>
              <a:t>Differing pharmacokinetics of constituent drugs pose the problem of frequency of administration of the formulation.</a:t>
            </a:r>
          </a:p>
          <a:p>
            <a:r>
              <a:rPr lang="EN-GB" sz="1100" b="0" i="0" kern="1200">
                <a:solidFill>
                  <a:schemeClr val="tx1"/>
                </a:solidFill>
                <a:effectLst/>
                <a:latin typeface="+mn-lt"/>
                <a:ea typeface="+mn-ea"/>
                <a:cs typeface="+mn-cs"/>
              </a:rPr>
              <a:t>By simple logic there are increased chances of adverse drug effects and drug interactions compared with both drugs given individually.</a:t>
            </a:r>
          </a:p>
          <a:p>
            <a:endParaRPr lang="en-GB" b="1"/>
          </a:p>
        </p:txBody>
      </p:sp>
    </p:spTree>
    <p:extLst>
      <p:ext uri="{BB962C8B-B14F-4D97-AF65-F5344CB8AC3E}">
        <p14:creationId xmlns:p14="http://schemas.microsoft.com/office/powerpoint/2010/main" val="3679953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kern="1200">
                <a:solidFill>
                  <a:schemeClr val="tx1"/>
                </a:solidFill>
                <a:effectLst/>
                <a:latin typeface="+mn-lt"/>
                <a:ea typeface="+mn-ea"/>
                <a:cs typeface="+mn-cs"/>
              </a:rPr>
              <a:t>Despite the considerable progress in the high-throughput screening method, the rational drug design, and the massive drug-development efforts, the number of successful drugs did not significantly increase during the past decade </a:t>
            </a:r>
            <a:r>
              <a:rPr lang="en-GB" sz="1100" b="0" i="0" kern="1200">
                <a:solidFill>
                  <a:schemeClr val="tx1"/>
                </a:solidFill>
                <a:effectLst/>
                <a:latin typeface="+mn-lt"/>
                <a:ea typeface="+mn-ea"/>
                <a:cs typeface="+mn-cs"/>
                <a:hlinkClick r:id="rId3"/>
              </a:rPr>
              <a:t>[1]</a:t>
            </a:r>
            <a:r>
              <a:rPr lang="en-GB" sz="1100" b="0" i="0" kern="1200">
                <a:solidFill>
                  <a:schemeClr val="tx1"/>
                </a:solidFill>
                <a:effectLst/>
                <a:latin typeface="+mn-lt"/>
                <a:ea typeface="+mn-ea"/>
                <a:cs typeface="+mn-cs"/>
              </a:rPr>
              <a:t>. The </a:t>
            </a:r>
            <a:r>
              <a:rPr lang="en-GB" sz="1100" b="1" i="0" kern="1200">
                <a:solidFill>
                  <a:schemeClr val="tx1"/>
                </a:solidFill>
                <a:effectLst/>
                <a:latin typeface="+mn-lt"/>
                <a:ea typeface="+mn-ea"/>
                <a:cs typeface="+mn-cs"/>
              </a:rPr>
              <a:t>strategy for screening single-target and highly specific agents was widely researched</a:t>
            </a:r>
            <a:r>
              <a:rPr lang="en-GB" sz="1100" b="0" i="0" kern="1200">
                <a:solidFill>
                  <a:schemeClr val="tx1"/>
                </a:solidFill>
                <a:effectLst/>
                <a:latin typeface="+mn-lt"/>
                <a:ea typeface="+mn-ea"/>
                <a:cs typeface="+mn-cs"/>
              </a:rPr>
              <a:t> for some time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5"/>
              </a:rPr>
              <a:t>[3]</a:t>
            </a:r>
            <a:r>
              <a:rPr lang="en-GB" sz="1100" b="0" i="0" kern="1200">
                <a:solidFill>
                  <a:schemeClr val="tx1"/>
                </a:solidFill>
                <a:effectLst/>
                <a:latin typeface="+mn-lt"/>
                <a:ea typeface="+mn-ea"/>
                <a:cs typeface="+mn-cs"/>
              </a:rPr>
              <a:t>. However, this effort has not been very successful, and undeniably, the bottleneck lies in the area of drug research and development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Until now</a:t>
            </a:r>
            <a:r>
              <a:rPr lang="en-GB" sz="1100" b="1" i="0" kern="1200">
                <a:solidFill>
                  <a:schemeClr val="tx1"/>
                </a:solidFill>
                <a:effectLst/>
                <a:latin typeface="+mn-lt"/>
                <a:ea typeface="+mn-ea"/>
                <a:cs typeface="+mn-cs"/>
              </a:rPr>
              <a:t>, there are still not fully effective drugs for treating complex diseases</a:t>
            </a:r>
            <a:r>
              <a:rPr lang="en-GB" sz="1100" b="0" i="0" kern="1200">
                <a:solidFill>
                  <a:schemeClr val="tx1"/>
                </a:solidFill>
                <a:effectLst/>
                <a:latin typeface="+mn-lt"/>
                <a:ea typeface="+mn-ea"/>
                <a:cs typeface="+mn-cs"/>
              </a:rPr>
              <a:t>, such as cancer, metabolic diseases, cardiovascular diseases, and neurological diseases. </a:t>
            </a:r>
            <a:r>
              <a:rPr lang="en-GB" sz="1100" b="1" i="0" kern="1200">
                <a:solidFill>
                  <a:schemeClr val="tx1"/>
                </a:solidFill>
                <a:effectLst/>
                <a:latin typeface="+mn-lt"/>
                <a:ea typeface="+mn-ea"/>
                <a:cs typeface="+mn-cs"/>
              </a:rPr>
              <a:t>Thus, we believe that the strategy or models used for new drug discovery have to be reconsidered.</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Recent developments in biological systems and overall clinical experience have revealed that the </a:t>
            </a:r>
            <a:r>
              <a:rPr lang="en-GB" sz="1100" b="1" i="0" kern="1200">
                <a:solidFill>
                  <a:schemeClr val="tx1"/>
                </a:solidFill>
                <a:effectLst/>
                <a:latin typeface="+mn-lt"/>
                <a:ea typeface="+mn-ea"/>
                <a:cs typeface="+mn-cs"/>
              </a:rPr>
              <a:t>single-target drugs may not always induce the desired effect to the entire biological system even if they successfully inhibit or activate a specific target</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3"/>
              </a:rPr>
              <a:t>[1]</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6"/>
              </a:rPr>
              <a:t>[4]</a:t>
            </a:r>
            <a:r>
              <a:rPr lang="en-GB" sz="1100" b="0" i="0" kern="1200">
                <a:solidFill>
                  <a:schemeClr val="tx1"/>
                </a:solidFill>
                <a:effectLst/>
                <a:latin typeface="+mn-lt"/>
                <a:ea typeface="+mn-ea"/>
                <a:cs typeface="+mn-cs"/>
              </a:rPr>
              <a:t>, one reason is that organisms can affect effectiveness through compensatory ways. The development of diseases, particularly the complex ones, involves several aspects. Thus, scientists have recently proposed the multi-target drug design concept.</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The total number of sampled new molecular entities (NMEs) approved by the U.S. Food and Drug Administration (FDA) from January 2000 to December 2009 has reached 223. The average target number of sampled drugs is 2.5, which is higher than the 1.8 reported by </a:t>
            </a:r>
            <a:r>
              <a:rPr lang="en-GB" sz="1100" b="0" i="0" kern="1200" err="1">
                <a:solidFill>
                  <a:schemeClr val="tx1"/>
                </a:solidFill>
                <a:effectLst/>
                <a:latin typeface="+mn-lt"/>
                <a:ea typeface="+mn-ea"/>
                <a:cs typeface="+mn-cs"/>
              </a:rPr>
              <a:t>Yildirim</a:t>
            </a:r>
            <a:r>
              <a:rPr lang="en-GB" sz="1100" b="0" i="0" kern="1200">
                <a:solidFill>
                  <a:schemeClr val="tx1"/>
                </a:solidFill>
                <a:effectLst/>
                <a:latin typeface="+mn-lt"/>
                <a:ea typeface="+mn-ea"/>
                <a:cs typeface="+mn-cs"/>
              </a:rPr>
              <a:t> </a:t>
            </a:r>
            <a:r>
              <a:rPr lang="en-GB" sz="1100" b="0" i="1" kern="1200">
                <a:solidFill>
                  <a:schemeClr val="tx1"/>
                </a:solidFill>
                <a:effectLst/>
                <a:latin typeface="+mn-lt"/>
                <a:ea typeface="+mn-ea"/>
                <a:cs typeface="+mn-cs"/>
              </a:rPr>
              <a:t>et al.</a:t>
            </a:r>
            <a:r>
              <a:rPr lang="en-GB" sz="1100" b="0" i="0" kern="1200">
                <a:solidFill>
                  <a:schemeClr val="tx1"/>
                </a:solidFill>
                <a:effectLst/>
                <a:latin typeface="+mn-lt"/>
                <a:ea typeface="+mn-ea"/>
                <a:cs typeface="+mn-cs"/>
              </a:rPr>
              <a:t> using </a:t>
            </a:r>
            <a:r>
              <a:rPr lang="en-GB" sz="1100" b="0" i="0" kern="1200" err="1">
                <a:solidFill>
                  <a:schemeClr val="tx1"/>
                </a:solidFill>
                <a:effectLst/>
                <a:latin typeface="+mn-lt"/>
                <a:ea typeface="+mn-ea"/>
                <a:cs typeface="+mn-cs"/>
              </a:rPr>
              <a:t>Drugbank</a:t>
            </a:r>
            <a:r>
              <a:rPr lang="en-GB" sz="1100" b="0" i="0" kern="1200">
                <a:solidFill>
                  <a:schemeClr val="tx1"/>
                </a:solidFill>
                <a:effectLst/>
                <a:latin typeface="+mn-lt"/>
                <a:ea typeface="+mn-ea"/>
                <a:cs typeface="+mn-cs"/>
              </a:rPr>
              <a:t> data before March 2006 </a:t>
            </a:r>
            <a:r>
              <a:rPr lang="en-GB" sz="1100" b="0" i="0" kern="1200">
                <a:solidFill>
                  <a:schemeClr val="tx1"/>
                </a:solidFill>
                <a:effectLst/>
                <a:latin typeface="+mn-lt"/>
                <a:ea typeface="+mn-ea"/>
                <a:cs typeface="+mn-cs"/>
                <a:hlinkClick r:id="rId7"/>
              </a:rPr>
              <a:t>[6]</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8"/>
              </a:rPr>
              <a:t>[7]</a:t>
            </a:r>
            <a:r>
              <a:rPr lang="en-GB" sz="1100" b="0" i="0" kern="1200">
                <a:solidFill>
                  <a:schemeClr val="tx1"/>
                </a:solidFill>
                <a:effectLst/>
                <a:latin typeface="+mn-lt"/>
                <a:ea typeface="+mn-ea"/>
                <a:cs typeface="+mn-cs"/>
              </a:rPr>
              <a:t>. This increase may partly indicate the rising targets per drug in the recent years.</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Reference : </a:t>
            </a:r>
          </a:p>
          <a:p>
            <a:r>
              <a:rPr lang="en-GB" sz="1100" b="0" i="0" kern="1200">
                <a:solidFill>
                  <a:schemeClr val="tx1"/>
                </a:solidFill>
                <a:effectLst/>
                <a:latin typeface="+mn-lt"/>
                <a:ea typeface="+mn-ea"/>
                <a:cs typeface="+mn-cs"/>
              </a:rPr>
              <a:t> </a:t>
            </a:r>
            <a:r>
              <a:rPr lang="en-GB" sz="1100" b="0" i="1" u="none" strike="noStrike" kern="1200">
                <a:solidFill>
                  <a:schemeClr val="tx1"/>
                </a:solidFill>
                <a:effectLst/>
                <a:latin typeface="+mn-lt"/>
                <a:ea typeface="+mn-ea"/>
                <a:cs typeface="+mn-cs"/>
                <a:hlinkClick r:id="rId9"/>
              </a:rPr>
              <a:t>"Polypharmacology"</a:t>
            </a:r>
            <a:r>
              <a:rPr lang="en-GB" sz="1100" b="0" i="1" kern="1200">
                <a:solidFill>
                  <a:schemeClr val="tx1"/>
                </a:solidFill>
                <a:effectLst/>
                <a:latin typeface="+mn-lt"/>
                <a:ea typeface="+mn-ea"/>
                <a:cs typeface="+mn-cs"/>
              </a:rPr>
              <a:t>. PubMed. </a:t>
            </a:r>
            <a:r>
              <a:rPr lang="en-GB" sz="1100" b="0" i="1" kern="1200" err="1">
                <a:solidFill>
                  <a:schemeClr val="tx1"/>
                </a:solidFill>
                <a:effectLst/>
                <a:latin typeface="+mn-lt"/>
                <a:ea typeface="+mn-ea"/>
                <a:cs typeface="+mn-cs"/>
              </a:rPr>
              <a:t>MeSH</a:t>
            </a:r>
            <a:r>
              <a:rPr lang="en-GB" sz="1100" b="0" i="1" kern="1200">
                <a:solidFill>
                  <a:schemeClr val="tx1"/>
                </a:solidFill>
                <a:effectLst/>
                <a:latin typeface="+mn-lt"/>
                <a:ea typeface="+mn-ea"/>
                <a:cs typeface="+mn-cs"/>
              </a:rPr>
              <a:t>. Retrieved 2015</a:t>
            </a:r>
          </a:p>
          <a:p>
            <a:endParaRPr lang="en-GB" sz="1100" b="0" i="1" kern="1200">
              <a:solidFill>
                <a:schemeClr val="tx1"/>
              </a:solidFill>
              <a:effectLst/>
              <a:latin typeface="+mn-lt"/>
              <a:ea typeface="+mn-ea"/>
              <a:cs typeface="+mn-cs"/>
            </a:endParaRPr>
          </a:p>
          <a:p>
            <a:r>
              <a:rPr lang="en-GB" sz="1100" b="0" i="1" kern="1200">
                <a:solidFill>
                  <a:schemeClr val="tx1"/>
                </a:solidFill>
                <a:effectLst/>
                <a:latin typeface="+mn-lt"/>
                <a:ea typeface="+mn-ea"/>
                <a:cs typeface="+mn-cs"/>
              </a:rPr>
              <a:t>http://www.omicsgroup.org/journals/the-multi-target-drug-design-era-is-here-consider-it-ddo.1000e101.php?aid=4038</a:t>
            </a:r>
          </a:p>
          <a:p>
            <a:endParaRPr lang="en-GB" sz="1100" b="0" i="0" kern="1200">
              <a:solidFill>
                <a:schemeClr val="tx1"/>
              </a:solidFill>
              <a:effectLst/>
              <a:latin typeface="+mn-lt"/>
              <a:ea typeface="+mn-ea"/>
              <a:cs typeface="+mn-cs"/>
            </a:endParaRPr>
          </a:p>
          <a:p>
            <a:endParaRPr lang="en-GB" sz="1100" b="0" i="0" kern="1200">
              <a:solidFill>
                <a:schemeClr val="tx1"/>
              </a:solidFill>
              <a:effectLst/>
              <a:latin typeface="+mn-lt"/>
              <a:ea typeface="+mn-ea"/>
              <a:cs typeface="+mn-cs"/>
            </a:endParaRPr>
          </a:p>
          <a:p>
            <a:endParaRPr lang="en-GB"/>
          </a:p>
        </p:txBody>
      </p:sp>
    </p:spTree>
    <p:extLst>
      <p:ext uri="{BB962C8B-B14F-4D97-AF65-F5344CB8AC3E}">
        <p14:creationId xmlns:p14="http://schemas.microsoft.com/office/powerpoint/2010/main" val="417957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1" i="0" kern="1200">
                <a:solidFill>
                  <a:schemeClr val="tx1"/>
                </a:solidFill>
                <a:effectLst/>
                <a:latin typeface="+mn-lt"/>
                <a:ea typeface="+mn-ea"/>
                <a:cs typeface="+mn-cs"/>
              </a:rPr>
              <a:t>Target–target </a:t>
            </a:r>
            <a:r>
              <a:rPr lang="en-GB" sz="1100" b="1" i="0" kern="1200" err="1">
                <a:solidFill>
                  <a:schemeClr val="tx1"/>
                </a:solidFill>
                <a:effectLst/>
                <a:latin typeface="+mn-lt"/>
                <a:ea typeface="+mn-ea"/>
                <a:cs typeface="+mn-cs"/>
              </a:rPr>
              <a:t>network.</a:t>
            </a:r>
            <a:r>
              <a:rPr lang="en-GB" sz="1100" b="0" i="0" kern="1200" err="1">
                <a:solidFill>
                  <a:schemeClr val="tx1"/>
                </a:solidFill>
                <a:effectLst/>
                <a:latin typeface="+mn-lt"/>
                <a:ea typeface="+mn-ea"/>
                <a:cs typeface="+mn-cs"/>
              </a:rPr>
              <a:t>The</a:t>
            </a:r>
            <a:r>
              <a:rPr lang="en-GB" sz="1100" b="0" i="0" kern="1200">
                <a:solidFill>
                  <a:schemeClr val="tx1"/>
                </a:solidFill>
                <a:effectLst/>
                <a:latin typeface="+mn-lt"/>
                <a:ea typeface="+mn-ea"/>
                <a:cs typeface="+mn-cs"/>
              </a:rPr>
              <a:t> circles indicate the targets and the size of circles represents nodal degree. The links between the targets represent the number of drugs simultaneously focused by two </a:t>
            </a:r>
            <a:r>
              <a:rPr lang="en-GB" sz="1100" b="0" i="0" kern="1200" err="1">
                <a:solidFill>
                  <a:schemeClr val="tx1"/>
                </a:solidFill>
                <a:effectLst/>
                <a:latin typeface="+mn-lt"/>
                <a:ea typeface="+mn-ea"/>
                <a:cs typeface="+mn-cs"/>
              </a:rPr>
              <a:t>neighboring</a:t>
            </a:r>
            <a:r>
              <a:rPr lang="en-GB" sz="1100" b="0" i="0" kern="1200">
                <a:solidFill>
                  <a:schemeClr val="tx1"/>
                </a:solidFill>
                <a:effectLst/>
                <a:latin typeface="+mn-lt"/>
                <a:ea typeface="+mn-ea"/>
                <a:cs typeface="+mn-cs"/>
              </a:rPr>
              <a:t> targets. Thicker ties mean stronger interactions, whereas thinner links represent weaker relationships.</a:t>
            </a:r>
          </a:p>
        </p:txBody>
      </p:sp>
    </p:spTree>
    <p:extLst>
      <p:ext uri="{BB962C8B-B14F-4D97-AF65-F5344CB8AC3E}">
        <p14:creationId xmlns:p14="http://schemas.microsoft.com/office/powerpoint/2010/main" val="239712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kern="1200">
                <a:solidFill>
                  <a:schemeClr val="tx1"/>
                </a:solidFill>
                <a:effectLst/>
                <a:latin typeface="+mn-lt"/>
                <a:ea typeface="+mn-ea"/>
                <a:cs typeface="+mn-cs"/>
              </a:rPr>
              <a:t>Despite the considerable progress in the high-throughput screening method, the rational drug design, and the massive drug-development efforts, the number of successful drugs did not significantly increase during the past decade </a:t>
            </a:r>
            <a:r>
              <a:rPr lang="en-GB" sz="1100" b="0" i="0" kern="1200">
                <a:solidFill>
                  <a:schemeClr val="tx1"/>
                </a:solidFill>
                <a:effectLst/>
                <a:latin typeface="+mn-lt"/>
                <a:ea typeface="+mn-ea"/>
                <a:cs typeface="+mn-cs"/>
                <a:hlinkClick r:id="rId3"/>
              </a:rPr>
              <a:t>[1]</a:t>
            </a:r>
            <a:r>
              <a:rPr lang="en-GB" sz="1100" b="0" i="0" kern="1200">
                <a:solidFill>
                  <a:schemeClr val="tx1"/>
                </a:solidFill>
                <a:effectLst/>
                <a:latin typeface="+mn-lt"/>
                <a:ea typeface="+mn-ea"/>
                <a:cs typeface="+mn-cs"/>
              </a:rPr>
              <a:t>. The </a:t>
            </a:r>
            <a:r>
              <a:rPr lang="en-GB" sz="1100" b="1" i="0" kern="1200">
                <a:solidFill>
                  <a:schemeClr val="tx1"/>
                </a:solidFill>
                <a:effectLst/>
                <a:latin typeface="+mn-lt"/>
                <a:ea typeface="+mn-ea"/>
                <a:cs typeface="+mn-cs"/>
              </a:rPr>
              <a:t>strategy for screening single-target and highly specific agents was widely researched</a:t>
            </a:r>
            <a:r>
              <a:rPr lang="en-GB" sz="1100" b="0" i="0" kern="1200">
                <a:solidFill>
                  <a:schemeClr val="tx1"/>
                </a:solidFill>
                <a:effectLst/>
                <a:latin typeface="+mn-lt"/>
                <a:ea typeface="+mn-ea"/>
                <a:cs typeface="+mn-cs"/>
              </a:rPr>
              <a:t> for some time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5"/>
              </a:rPr>
              <a:t>[3]</a:t>
            </a:r>
            <a:r>
              <a:rPr lang="en-GB" sz="1100" b="0" i="0" kern="1200">
                <a:solidFill>
                  <a:schemeClr val="tx1"/>
                </a:solidFill>
                <a:effectLst/>
                <a:latin typeface="+mn-lt"/>
                <a:ea typeface="+mn-ea"/>
                <a:cs typeface="+mn-cs"/>
              </a:rPr>
              <a:t>. However, this effort has not been very successful, and undeniably, the bottleneck lies in the area of drug research and development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Until now</a:t>
            </a:r>
            <a:r>
              <a:rPr lang="en-GB" sz="1100" b="1" i="0" kern="1200">
                <a:solidFill>
                  <a:schemeClr val="tx1"/>
                </a:solidFill>
                <a:effectLst/>
                <a:latin typeface="+mn-lt"/>
                <a:ea typeface="+mn-ea"/>
                <a:cs typeface="+mn-cs"/>
              </a:rPr>
              <a:t>, there are still not fully effective drugs for treating complex diseases</a:t>
            </a:r>
            <a:r>
              <a:rPr lang="en-GB" sz="1100" b="0" i="0" kern="1200">
                <a:solidFill>
                  <a:schemeClr val="tx1"/>
                </a:solidFill>
                <a:effectLst/>
                <a:latin typeface="+mn-lt"/>
                <a:ea typeface="+mn-ea"/>
                <a:cs typeface="+mn-cs"/>
              </a:rPr>
              <a:t>, such as cancer, metabolic diseases, cardiovascular diseases, and neurological diseases. </a:t>
            </a:r>
            <a:r>
              <a:rPr lang="en-GB" sz="1100" b="1" i="0" kern="1200">
                <a:solidFill>
                  <a:schemeClr val="tx1"/>
                </a:solidFill>
                <a:effectLst/>
                <a:latin typeface="+mn-lt"/>
                <a:ea typeface="+mn-ea"/>
                <a:cs typeface="+mn-cs"/>
              </a:rPr>
              <a:t>Thus, we believe that the strategy or models used for new drug discovery have to be reconsidered.</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Recent developments in biological systems and overall clinical experience have revealed that the </a:t>
            </a:r>
            <a:r>
              <a:rPr lang="en-GB" sz="1100" b="1" i="0" kern="1200">
                <a:solidFill>
                  <a:schemeClr val="tx1"/>
                </a:solidFill>
                <a:effectLst/>
                <a:latin typeface="+mn-lt"/>
                <a:ea typeface="+mn-ea"/>
                <a:cs typeface="+mn-cs"/>
              </a:rPr>
              <a:t>single-target drugs may not always induce the desired effect to the entire biological system even if they successfully inhibit or activate a specific target</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3"/>
              </a:rPr>
              <a:t>[1]</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4"/>
              </a:rPr>
              <a:t>[2]</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6"/>
              </a:rPr>
              <a:t>[4]</a:t>
            </a:r>
            <a:r>
              <a:rPr lang="en-GB" sz="1100" b="0" i="0" kern="1200">
                <a:solidFill>
                  <a:schemeClr val="tx1"/>
                </a:solidFill>
                <a:effectLst/>
                <a:latin typeface="+mn-lt"/>
                <a:ea typeface="+mn-ea"/>
                <a:cs typeface="+mn-cs"/>
              </a:rPr>
              <a:t>, one reason is that organisms can affect effectiveness through compensatory ways. The development of diseases, particularly the complex ones, involves several aspects. Thus, scientists have recently proposed the multi-target drug design concept.</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The total number of sampled new molecular entities (NMEs) approved by the U.S. Food and Drug Administration (FDA) from January 2000 to December 2009 has reached 223. The average target number of sampled drugs is 2.5, which is higher than the 1.8 reported by </a:t>
            </a:r>
            <a:r>
              <a:rPr lang="en-GB" sz="1100" b="0" i="0" kern="1200" err="1">
                <a:solidFill>
                  <a:schemeClr val="tx1"/>
                </a:solidFill>
                <a:effectLst/>
                <a:latin typeface="+mn-lt"/>
                <a:ea typeface="+mn-ea"/>
                <a:cs typeface="+mn-cs"/>
              </a:rPr>
              <a:t>Yildirim</a:t>
            </a:r>
            <a:r>
              <a:rPr lang="en-GB" sz="1100" b="0" i="0" kern="1200">
                <a:solidFill>
                  <a:schemeClr val="tx1"/>
                </a:solidFill>
                <a:effectLst/>
                <a:latin typeface="+mn-lt"/>
                <a:ea typeface="+mn-ea"/>
                <a:cs typeface="+mn-cs"/>
              </a:rPr>
              <a:t> </a:t>
            </a:r>
            <a:r>
              <a:rPr lang="en-GB" sz="1100" b="0" i="1" kern="1200">
                <a:solidFill>
                  <a:schemeClr val="tx1"/>
                </a:solidFill>
                <a:effectLst/>
                <a:latin typeface="+mn-lt"/>
                <a:ea typeface="+mn-ea"/>
                <a:cs typeface="+mn-cs"/>
              </a:rPr>
              <a:t>et al.</a:t>
            </a:r>
            <a:r>
              <a:rPr lang="en-GB" sz="1100" b="0" i="0" kern="1200">
                <a:solidFill>
                  <a:schemeClr val="tx1"/>
                </a:solidFill>
                <a:effectLst/>
                <a:latin typeface="+mn-lt"/>
                <a:ea typeface="+mn-ea"/>
                <a:cs typeface="+mn-cs"/>
              </a:rPr>
              <a:t> using </a:t>
            </a:r>
            <a:r>
              <a:rPr lang="en-GB" sz="1100" b="0" i="0" kern="1200" err="1">
                <a:solidFill>
                  <a:schemeClr val="tx1"/>
                </a:solidFill>
                <a:effectLst/>
                <a:latin typeface="+mn-lt"/>
                <a:ea typeface="+mn-ea"/>
                <a:cs typeface="+mn-cs"/>
              </a:rPr>
              <a:t>Drugbank</a:t>
            </a:r>
            <a:r>
              <a:rPr lang="en-GB" sz="1100" b="0" i="0" kern="1200">
                <a:solidFill>
                  <a:schemeClr val="tx1"/>
                </a:solidFill>
                <a:effectLst/>
                <a:latin typeface="+mn-lt"/>
                <a:ea typeface="+mn-ea"/>
                <a:cs typeface="+mn-cs"/>
              </a:rPr>
              <a:t> data before March 2006 </a:t>
            </a:r>
            <a:r>
              <a:rPr lang="en-GB" sz="1100" b="0" i="0" kern="1200">
                <a:solidFill>
                  <a:schemeClr val="tx1"/>
                </a:solidFill>
                <a:effectLst/>
                <a:latin typeface="+mn-lt"/>
                <a:ea typeface="+mn-ea"/>
                <a:cs typeface="+mn-cs"/>
                <a:hlinkClick r:id="rId7"/>
              </a:rPr>
              <a:t>[6]</a:t>
            </a:r>
            <a:r>
              <a:rPr lang="en-GB" sz="1100" b="0" i="0" kern="1200">
                <a:solidFill>
                  <a:schemeClr val="tx1"/>
                </a:solidFill>
                <a:effectLst/>
                <a:latin typeface="+mn-lt"/>
                <a:ea typeface="+mn-ea"/>
                <a:cs typeface="+mn-cs"/>
              </a:rPr>
              <a:t>, </a:t>
            </a:r>
            <a:r>
              <a:rPr lang="en-GB" sz="1100" b="0" i="0" kern="1200">
                <a:solidFill>
                  <a:schemeClr val="tx1"/>
                </a:solidFill>
                <a:effectLst/>
                <a:latin typeface="+mn-lt"/>
                <a:ea typeface="+mn-ea"/>
                <a:cs typeface="+mn-cs"/>
                <a:hlinkClick r:id="rId8"/>
              </a:rPr>
              <a:t>[7]</a:t>
            </a:r>
            <a:r>
              <a:rPr lang="en-GB" sz="1100" b="0" i="0" kern="1200">
                <a:solidFill>
                  <a:schemeClr val="tx1"/>
                </a:solidFill>
                <a:effectLst/>
                <a:latin typeface="+mn-lt"/>
                <a:ea typeface="+mn-ea"/>
                <a:cs typeface="+mn-cs"/>
              </a:rPr>
              <a:t>. This increase may partly indicate the rising targets per drug in the recent years.</a:t>
            </a:r>
          </a:p>
          <a:p>
            <a:endParaRPr lang="en-GB" sz="1100" b="0" i="0" kern="1200">
              <a:solidFill>
                <a:schemeClr val="tx1"/>
              </a:solidFill>
              <a:effectLst/>
              <a:latin typeface="+mn-lt"/>
              <a:ea typeface="+mn-ea"/>
              <a:cs typeface="+mn-cs"/>
            </a:endParaRPr>
          </a:p>
          <a:p>
            <a:r>
              <a:rPr lang="en-GB" sz="1100" b="0" i="0" kern="1200">
                <a:solidFill>
                  <a:schemeClr val="tx1"/>
                </a:solidFill>
                <a:effectLst/>
                <a:latin typeface="+mn-lt"/>
                <a:ea typeface="+mn-ea"/>
                <a:cs typeface="+mn-cs"/>
              </a:rPr>
              <a:t>Reference : </a:t>
            </a:r>
          </a:p>
          <a:p>
            <a:r>
              <a:rPr lang="en-GB" sz="1100" b="0" i="0" kern="1200">
                <a:solidFill>
                  <a:schemeClr val="tx1"/>
                </a:solidFill>
                <a:effectLst/>
                <a:latin typeface="+mn-lt"/>
                <a:ea typeface="+mn-ea"/>
                <a:cs typeface="+mn-cs"/>
              </a:rPr>
              <a:t> </a:t>
            </a:r>
            <a:r>
              <a:rPr lang="en-GB" sz="1100" b="0" i="1" u="none" strike="noStrike" kern="1200">
                <a:solidFill>
                  <a:schemeClr val="tx1"/>
                </a:solidFill>
                <a:effectLst/>
                <a:latin typeface="+mn-lt"/>
                <a:ea typeface="+mn-ea"/>
                <a:cs typeface="+mn-cs"/>
                <a:hlinkClick r:id="rId9"/>
              </a:rPr>
              <a:t>"Polypharmacology"</a:t>
            </a:r>
            <a:r>
              <a:rPr lang="en-GB" sz="1100" b="0" i="1" kern="1200">
                <a:solidFill>
                  <a:schemeClr val="tx1"/>
                </a:solidFill>
                <a:effectLst/>
                <a:latin typeface="+mn-lt"/>
                <a:ea typeface="+mn-ea"/>
                <a:cs typeface="+mn-cs"/>
              </a:rPr>
              <a:t>. PubMed. </a:t>
            </a:r>
            <a:r>
              <a:rPr lang="en-GB" sz="1100" b="0" i="1" kern="1200" err="1">
                <a:solidFill>
                  <a:schemeClr val="tx1"/>
                </a:solidFill>
                <a:effectLst/>
                <a:latin typeface="+mn-lt"/>
                <a:ea typeface="+mn-ea"/>
                <a:cs typeface="+mn-cs"/>
              </a:rPr>
              <a:t>MeSH</a:t>
            </a:r>
            <a:r>
              <a:rPr lang="en-GB" sz="1100" b="0" i="1" kern="1200">
                <a:solidFill>
                  <a:schemeClr val="tx1"/>
                </a:solidFill>
                <a:effectLst/>
                <a:latin typeface="+mn-lt"/>
                <a:ea typeface="+mn-ea"/>
                <a:cs typeface="+mn-cs"/>
              </a:rPr>
              <a:t>. Retrieved 2015</a:t>
            </a:r>
          </a:p>
          <a:p>
            <a:endParaRPr lang="en-GB" sz="1100" b="0" i="1" kern="1200">
              <a:solidFill>
                <a:schemeClr val="tx1"/>
              </a:solidFill>
              <a:effectLst/>
              <a:latin typeface="+mn-lt"/>
              <a:ea typeface="+mn-ea"/>
              <a:cs typeface="+mn-cs"/>
            </a:endParaRPr>
          </a:p>
          <a:p>
            <a:r>
              <a:rPr lang="en-GB" sz="1100" b="0" i="1" kern="1200">
                <a:solidFill>
                  <a:schemeClr val="tx1"/>
                </a:solidFill>
                <a:effectLst/>
                <a:latin typeface="+mn-lt"/>
                <a:ea typeface="+mn-ea"/>
                <a:cs typeface="+mn-cs"/>
              </a:rPr>
              <a:t>http://www.omicsgroup.org/journals/the-multi-target-drug-design-era-is-here-consider-it-ddo.1000e101.php?aid=4038</a:t>
            </a:r>
          </a:p>
          <a:p>
            <a:endParaRPr lang="en-GB" sz="1100" b="0" i="0" kern="1200">
              <a:solidFill>
                <a:schemeClr val="tx1"/>
              </a:solidFill>
              <a:effectLst/>
              <a:latin typeface="+mn-lt"/>
              <a:ea typeface="+mn-ea"/>
              <a:cs typeface="+mn-cs"/>
            </a:endParaRPr>
          </a:p>
          <a:p>
            <a:endParaRPr lang="en-GB" sz="1100" b="0" i="0" kern="1200">
              <a:solidFill>
                <a:schemeClr val="tx1"/>
              </a:solidFill>
              <a:effectLst/>
              <a:latin typeface="+mn-lt"/>
              <a:ea typeface="+mn-ea"/>
              <a:cs typeface="+mn-cs"/>
            </a:endParaRPr>
          </a:p>
          <a:p>
            <a:endParaRPr lang="en-GB"/>
          </a:p>
        </p:txBody>
      </p:sp>
    </p:spTree>
    <p:extLst>
      <p:ext uri="{BB962C8B-B14F-4D97-AF65-F5344CB8AC3E}">
        <p14:creationId xmlns:p14="http://schemas.microsoft.com/office/powerpoint/2010/main" val="397361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1" i="0" kern="1200">
                <a:solidFill>
                  <a:schemeClr val="tx1"/>
                </a:solidFill>
                <a:effectLst/>
                <a:latin typeface="+mn-lt"/>
                <a:ea typeface="+mn-ea"/>
                <a:cs typeface="+mn-cs"/>
              </a:rPr>
              <a:t>Drug–drug </a:t>
            </a:r>
            <a:r>
              <a:rPr lang="en-GB" sz="1100" b="1" i="0" kern="1200" err="1">
                <a:solidFill>
                  <a:schemeClr val="tx1"/>
                </a:solidFill>
                <a:effectLst/>
                <a:latin typeface="+mn-lt"/>
                <a:ea typeface="+mn-ea"/>
                <a:cs typeface="+mn-cs"/>
              </a:rPr>
              <a:t>network.</a:t>
            </a:r>
            <a:r>
              <a:rPr lang="en-GB" sz="1100" b="0" i="0" kern="1200" err="1">
                <a:solidFill>
                  <a:schemeClr val="tx1"/>
                </a:solidFill>
                <a:effectLst/>
                <a:latin typeface="+mn-lt"/>
                <a:ea typeface="+mn-ea"/>
                <a:cs typeface="+mn-cs"/>
              </a:rPr>
              <a:t>The</a:t>
            </a:r>
            <a:r>
              <a:rPr lang="en-GB" sz="1100" b="0" i="0" kern="1200">
                <a:solidFill>
                  <a:schemeClr val="tx1"/>
                </a:solidFill>
                <a:effectLst/>
                <a:latin typeface="+mn-lt"/>
                <a:ea typeface="+mn-ea"/>
                <a:cs typeface="+mn-cs"/>
              </a:rPr>
              <a:t> circles indicate the drugs and the size of circles represents nodal degree. The circles of nodes without any line will disappear in the networks because their nodal degree is equal to zero. The links between the drugs represent the number of targets simultaneously focused by the two neighbouring drugs. Thicker ties mean stronger interactions, whereas thinner links represent weaker relationships. Red, alimentary tract and metabolism; Yellow, nervous system; Blue, general anti-</a:t>
            </a:r>
            <a:r>
              <a:rPr lang="en-GB" sz="1100" b="0" i="0" kern="1200" err="1">
                <a:solidFill>
                  <a:schemeClr val="tx1"/>
                </a:solidFill>
                <a:effectLst/>
                <a:latin typeface="+mn-lt"/>
                <a:ea typeface="+mn-ea"/>
                <a:cs typeface="+mn-cs"/>
              </a:rPr>
              <a:t>infectives</a:t>
            </a:r>
            <a:r>
              <a:rPr lang="en-GB" sz="1100" b="0" i="0" kern="1200">
                <a:solidFill>
                  <a:schemeClr val="tx1"/>
                </a:solidFill>
                <a:effectLst/>
                <a:latin typeface="+mn-lt"/>
                <a:ea typeface="+mn-ea"/>
                <a:cs typeface="+mn-cs"/>
              </a:rPr>
              <a:t> systemic; Green, antineoplastic and </a:t>
            </a:r>
            <a:r>
              <a:rPr lang="en-GB" sz="1100" b="0" i="0" kern="1200" err="1">
                <a:solidFill>
                  <a:schemeClr val="tx1"/>
                </a:solidFill>
                <a:effectLst/>
                <a:latin typeface="+mn-lt"/>
                <a:ea typeface="+mn-ea"/>
                <a:cs typeface="+mn-cs"/>
              </a:rPr>
              <a:t>immunomodulating</a:t>
            </a:r>
            <a:r>
              <a:rPr lang="en-GB" sz="1100" b="0" i="0" kern="1200">
                <a:solidFill>
                  <a:schemeClr val="tx1"/>
                </a:solidFill>
                <a:effectLst/>
                <a:latin typeface="+mn-lt"/>
                <a:ea typeface="+mn-ea"/>
                <a:cs typeface="+mn-cs"/>
              </a:rPr>
              <a:t> agents; Purple, </a:t>
            </a:r>
            <a:r>
              <a:rPr lang="en-GB" sz="1100" b="0" i="0" kern="1200" err="1">
                <a:solidFill>
                  <a:schemeClr val="tx1"/>
                </a:solidFill>
                <a:effectLst/>
                <a:latin typeface="+mn-lt"/>
                <a:ea typeface="+mn-ea"/>
                <a:cs typeface="+mn-cs"/>
              </a:rPr>
              <a:t>genito</a:t>
            </a:r>
            <a:r>
              <a:rPr lang="en-GB" sz="1100" b="0" i="0" kern="1200">
                <a:solidFill>
                  <a:schemeClr val="tx1"/>
                </a:solidFill>
                <a:effectLst/>
                <a:latin typeface="+mn-lt"/>
                <a:ea typeface="+mn-ea"/>
                <a:cs typeface="+mn-cs"/>
              </a:rPr>
              <a:t>-urinary system and sex hormones; Grey, respiratory system; Black, cardiovascular system; White, others</a:t>
            </a:r>
          </a:p>
        </p:txBody>
      </p:sp>
    </p:spTree>
    <p:extLst>
      <p:ext uri="{BB962C8B-B14F-4D97-AF65-F5344CB8AC3E}">
        <p14:creationId xmlns:p14="http://schemas.microsoft.com/office/powerpoint/2010/main" val="351912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Sweet spots are set of proteins common on two overlapping pathways.These proteins can be selected using knowledge of  cellular networks and drug target maps.</a:t>
            </a:r>
          </a:p>
        </p:txBody>
      </p:sp>
    </p:spTree>
    <p:extLst>
      <p:ext uri="{BB962C8B-B14F-4D97-AF65-F5344CB8AC3E}">
        <p14:creationId xmlns:p14="http://schemas.microsoft.com/office/powerpoint/2010/main" val="95231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Drugs are screened using bioassay. However, one can use predictive models to come up with set of proteins to be  tested together  in bioassay.</a:t>
            </a:r>
            <a:endParaRPr lang="EN-GB">
              <a:latin typeface="Arial"/>
            </a:endParaRPr>
          </a:p>
        </p:txBody>
      </p:sp>
    </p:spTree>
    <p:extLst>
      <p:ext uri="{BB962C8B-B14F-4D97-AF65-F5344CB8AC3E}">
        <p14:creationId xmlns:p14="http://schemas.microsoft.com/office/powerpoint/2010/main" val="1580349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Aim</a:t>
            </a:r>
            <a:r>
              <a:rPr lang="en-GB" baseline="0"/>
              <a:t> : identification of protein that cause side effect </a:t>
            </a:r>
          </a:p>
          <a:p>
            <a:endParaRPr lang="en-GB" baseline="0"/>
          </a:p>
          <a:p>
            <a:r>
              <a:rPr lang="en-GB" baseline="0"/>
              <a:t>Example : </a:t>
            </a:r>
            <a:r>
              <a:rPr lang="en-GB" sz="1100" b="0" i="0" u="none" strike="noStrike" kern="1200" baseline="0">
                <a:solidFill>
                  <a:schemeClr val="tx1"/>
                </a:solidFill>
                <a:latin typeface="+mn-lt"/>
                <a:ea typeface="+mn-ea"/>
                <a:cs typeface="+mn-cs"/>
              </a:rPr>
              <a:t>They were able to predict</a:t>
            </a:r>
          </a:p>
          <a:p>
            <a:r>
              <a:rPr lang="en-GB" sz="1100" b="0" i="0" u="none" strike="noStrike" kern="1200" baseline="0">
                <a:solidFill>
                  <a:schemeClr val="tx1"/>
                </a:solidFill>
                <a:latin typeface="+mn-lt"/>
                <a:ea typeface="+mn-ea"/>
                <a:cs typeface="+mn-cs"/>
              </a:rPr>
              <a:t>and validate in vivo that </a:t>
            </a:r>
            <a:r>
              <a:rPr lang="en-GB" sz="1100" b="0" i="0" u="none" strike="noStrike" kern="1200" baseline="0" err="1">
                <a:solidFill>
                  <a:schemeClr val="tx1"/>
                </a:solidFill>
                <a:latin typeface="+mn-lt"/>
                <a:ea typeface="+mn-ea"/>
                <a:cs typeface="+mn-cs"/>
              </a:rPr>
              <a:t>zolmitriptan</a:t>
            </a:r>
            <a:r>
              <a:rPr lang="en-GB" sz="1100" b="0" i="0" u="none" strike="noStrike" kern="1200" baseline="0">
                <a:solidFill>
                  <a:schemeClr val="tx1"/>
                </a:solidFill>
                <a:latin typeface="+mn-lt"/>
                <a:ea typeface="+mn-ea"/>
                <a:cs typeface="+mn-cs"/>
              </a:rPr>
              <a:t> (Figure 2), a drug used to</a:t>
            </a:r>
          </a:p>
          <a:p>
            <a:r>
              <a:rPr lang="en-GB" sz="1100" b="1" i="0" u="none" strike="noStrike" kern="1200" baseline="0">
                <a:solidFill>
                  <a:schemeClr val="tx1"/>
                </a:solidFill>
                <a:latin typeface="+mn-lt"/>
                <a:ea typeface="+mn-ea"/>
                <a:cs typeface="+mn-cs"/>
              </a:rPr>
              <a:t>treat migraine </a:t>
            </a:r>
            <a:r>
              <a:rPr lang="en-GB" sz="1100" b="0" i="0" u="none" strike="noStrike" kern="1200" baseline="0">
                <a:solidFill>
                  <a:schemeClr val="tx1"/>
                </a:solidFill>
                <a:latin typeface="+mn-lt"/>
                <a:ea typeface="+mn-ea"/>
                <a:cs typeface="+mn-cs"/>
              </a:rPr>
              <a:t>targeting serotonin receptors 5-HT-1B and 5-</a:t>
            </a:r>
          </a:p>
          <a:p>
            <a:r>
              <a:rPr lang="en-GB" sz="1100" b="0" i="0" u="none" strike="noStrike" kern="1200" baseline="0">
                <a:solidFill>
                  <a:schemeClr val="tx1"/>
                </a:solidFill>
                <a:latin typeface="+mn-lt"/>
                <a:ea typeface="+mn-ea"/>
                <a:cs typeface="+mn-cs"/>
              </a:rPr>
              <a:t>HT-1D, is </a:t>
            </a:r>
            <a:r>
              <a:rPr lang="en-GB" sz="1100" b="1" i="0" u="none" strike="noStrike" kern="1200" baseline="0">
                <a:solidFill>
                  <a:schemeClr val="tx1"/>
                </a:solidFill>
                <a:latin typeface="+mn-lt"/>
                <a:ea typeface="+mn-ea"/>
                <a:cs typeface="+mn-cs"/>
              </a:rPr>
              <a:t>responsible for increased pain sensitivity</a:t>
            </a:r>
            <a:r>
              <a:rPr lang="en-GB" sz="1100" b="0" i="0" u="none" strike="noStrike" kern="1200" baseline="0">
                <a:solidFill>
                  <a:schemeClr val="tx1"/>
                </a:solidFill>
                <a:latin typeface="+mn-lt"/>
                <a:ea typeface="+mn-ea"/>
                <a:cs typeface="+mn-cs"/>
              </a:rPr>
              <a:t> (hyperesthesia)</a:t>
            </a:r>
          </a:p>
          <a:p>
            <a:r>
              <a:rPr lang="en-GB" sz="1100" b="0" i="0" u="none" strike="noStrike" kern="1200" baseline="0">
                <a:solidFill>
                  <a:schemeClr val="tx1"/>
                </a:solidFill>
                <a:latin typeface="+mn-lt"/>
                <a:ea typeface="+mn-ea"/>
                <a:cs typeface="+mn-cs"/>
              </a:rPr>
              <a:t>as a consequence of binding to the off-target 5-HT-7</a:t>
            </a:r>
          </a:p>
          <a:p>
            <a:r>
              <a:rPr lang="en-GB" sz="1100" b="0" i="0" u="none" strike="noStrike" kern="1200" baseline="0">
                <a:solidFill>
                  <a:schemeClr val="tx1"/>
                </a:solidFill>
                <a:latin typeface="+mn-lt"/>
                <a:ea typeface="+mn-ea"/>
                <a:cs typeface="+mn-cs"/>
              </a:rPr>
              <a:t>(26% sequence identity with 5-HT-1B and 5-HT-1D).</a:t>
            </a:r>
            <a:endParaRPr lang="en-GB"/>
          </a:p>
        </p:txBody>
      </p:sp>
    </p:spTree>
    <p:extLst>
      <p:ext uri="{BB962C8B-B14F-4D97-AF65-F5344CB8AC3E}">
        <p14:creationId xmlns:p14="http://schemas.microsoft.com/office/powerpoint/2010/main" val="63194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AF466F-BDA4-4F18-9C7B-FF0A9A1B0E80}" type="datetime1">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EE300C-6FC5-4FC3-AF1A-075E4F50620D}" type="datetime1">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1/18/2017</a:t>
            </a:fld>
            <a:endParaRPr lang="en-US"/>
          </a:p>
        </p:txBody>
      </p:sp>
      <p:sp>
        <p:nvSpPr>
          <p:cNvPr id="9" name="Slide Number Placeholder 8"/>
          <p:cNvSpPr>
            <a:spLocks noGrp="1"/>
          </p:cNvSpPr>
          <p:nvPr>
            <p:ph type="sldNum" sz="quarter" idx="11"/>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
        <p:nvSpPr>
          <p:cNvPr id="10" name="Footer Placeholder 9"/>
          <p:cNvSpPr>
            <a:spLocks noGrp="1"/>
          </p:cNvSpPr>
          <p:nvPr>
            <p:ph type="ftr" sz="quarter" idx="12"/>
          </p:nvPr>
        </p:nvSpPr>
        <p:spPr/>
        <p:txBody>
          <a:bodyPr/>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1/18/2017</a:t>
            </a:fld>
            <a:endParaRPr 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76200" y="819150"/>
            <a:ext cx="8275500" cy="1828800"/>
          </a:xfrm>
          <a:prstGeom prst="rect">
            <a:avLst/>
          </a:prstGeom>
        </p:spPr>
        <p:txBody>
          <a:bodyPr lIns="91425" tIns="91425" rIns="91425" bIns="91425" anchor="b" anchorCtr="0">
            <a:noAutofit/>
          </a:bodyPr>
          <a:lstStyle/>
          <a:p>
            <a:pPr algn="ctr">
              <a:buClr>
                <a:schemeClr val="dk1"/>
              </a:buClr>
            </a:pPr>
            <a:r>
              <a:rPr lang="EN-GB" sz="4000">
                <a:solidFill>
                  <a:schemeClr val="dk1"/>
                </a:solidFill>
              </a:rPr>
              <a:t> </a:t>
            </a:r>
            <a:r>
              <a:rPr lang="EN-US" sz="4000">
                <a:solidFill>
                  <a:schemeClr val="tx1"/>
                </a:solidFill>
              </a:rPr>
              <a:t>Combination Drugs and </a:t>
            </a:r>
            <a:r>
              <a:rPr lang="EN-GB" sz="4000">
                <a:solidFill>
                  <a:schemeClr val="dk1"/>
                </a:solidFill>
              </a:rPr>
              <a:t>Multi-target Drug Design</a:t>
            </a:r>
          </a:p>
        </p:txBody>
      </p:sp>
      <p:sp>
        <p:nvSpPr>
          <p:cNvPr id="60" name="Shape 60"/>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US">
                <a:solidFill>
                  <a:schemeClr val="tx1"/>
                </a:solidFill>
              </a:rPr>
              <a:t>                                                 Presented by : </a:t>
            </a:r>
            <a:r>
              <a:rPr lang="en-US" err="1">
                <a:solidFill>
                  <a:schemeClr val="tx1"/>
                </a:solidFill>
              </a:rPr>
              <a:t>Akrishta</a:t>
            </a:r>
            <a:r>
              <a:rPr lang="en-US">
                <a:solidFill>
                  <a:schemeClr val="tx1"/>
                </a:solidFill>
              </a:rPr>
              <a:t> </a:t>
            </a:r>
            <a:r>
              <a:rPr lang="en-US" err="1">
                <a:solidFill>
                  <a:schemeClr val="tx1"/>
                </a:solidFill>
              </a:rPr>
              <a:t>Sahay</a:t>
            </a:r>
            <a:endParaRPr lang="en-US">
              <a:solidFill>
                <a:schemeClr val="tx1"/>
              </a:solidFill>
            </a:endParaRPr>
          </a:p>
          <a:p>
            <a:pPr lvl="0">
              <a:spcBef>
                <a:spcPts val="0"/>
              </a:spcBef>
              <a:buNone/>
            </a:pPr>
            <a:r>
              <a:rPr lang="en-US">
                <a:solidFill>
                  <a:schemeClr val="tx1"/>
                </a:solidFill>
              </a:rPr>
              <a:t>				</a:t>
            </a:r>
            <a:endParaRPr>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3696"/>
            <a:ext cx="1099802" cy="4763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94"/>
            <a:ext cx="7620000" cy="857250"/>
          </a:xfrm>
        </p:spPr>
        <p:txBody>
          <a:bodyPr>
            <a:noAutofit/>
          </a:bodyPr>
          <a:lstStyle/>
          <a:p>
            <a:pPr lvl="0"/>
            <a:r>
              <a:rPr lang="en-US" sz="3600">
                <a:solidFill>
                  <a:schemeClr val="tx1"/>
                </a:solidFill>
              </a:rPr>
              <a:t>Predicting  Activity of Drug on Off-Target</a:t>
            </a:r>
          </a:p>
        </p:txBody>
      </p:sp>
      <p:sp>
        <p:nvSpPr>
          <p:cNvPr id="3" name="Content Placeholder 2"/>
          <p:cNvSpPr>
            <a:spLocks noGrp="1"/>
          </p:cNvSpPr>
          <p:nvPr>
            <p:ph idx="1"/>
          </p:nvPr>
        </p:nvSpPr>
        <p:spPr>
          <a:xfrm>
            <a:off x="457200" y="1123950"/>
            <a:ext cx="7428914" cy="3352800"/>
          </a:xfrm>
        </p:spPr>
        <p:txBody>
          <a:bodyPr>
            <a:normAutofit/>
          </a:bodyPr>
          <a:lstStyle/>
          <a:p>
            <a:pPr marL="114300" indent="0">
              <a:buNone/>
            </a:pPr>
            <a:endParaRPr lang="en-GB"/>
          </a:p>
          <a:p>
            <a:r>
              <a:rPr lang="en-GB"/>
              <a:t>Computational strategy based on the evaluation of the similarity of </a:t>
            </a:r>
            <a:r>
              <a:rPr lang="en-GB" u="sng"/>
              <a:t>several drugs </a:t>
            </a:r>
            <a:r>
              <a:rPr lang="en-GB"/>
              <a:t>to sets of reference </a:t>
            </a:r>
            <a:r>
              <a:rPr lang="en-GB" u="sng"/>
              <a:t>ligands</a:t>
            </a:r>
            <a:r>
              <a:rPr lang="en-GB"/>
              <a:t>(known adverse effect)</a:t>
            </a:r>
            <a:endParaRPr lang="en-US"/>
          </a:p>
          <a:p>
            <a:r>
              <a:rPr lang="en-GB"/>
              <a:t>They were able to </a:t>
            </a:r>
            <a:r>
              <a:rPr lang="en-GB" u="sng"/>
              <a:t>predict drug−target interactions </a:t>
            </a:r>
            <a:r>
              <a:rPr lang="en-GB"/>
              <a:t>confirmed by database annotations or binding assays.</a:t>
            </a:r>
            <a:endParaRPr lang="en-US"/>
          </a:p>
          <a:p>
            <a:r>
              <a:rPr lang="en-GB"/>
              <a:t>Ligand-based approach used to discover off-target activities of known drugs and rationalize observed adverse reactions</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Tree>
    <p:extLst>
      <p:ext uri="{BB962C8B-B14F-4D97-AF65-F5344CB8AC3E}">
        <p14:creationId xmlns:p14="http://schemas.microsoft.com/office/powerpoint/2010/main" val="330853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solidFill>
                  <a:schemeClr val="tx1"/>
                </a:solidFill>
              </a:rPr>
              <a:t>Conclusion</a:t>
            </a:r>
          </a:p>
        </p:txBody>
      </p:sp>
      <p:sp>
        <p:nvSpPr>
          <p:cNvPr id="4" name="Content Placeholder 2"/>
          <p:cNvSpPr txBox="1">
            <a:spLocks/>
          </p:cNvSpPr>
          <p:nvPr/>
        </p:nvSpPr>
        <p:spPr>
          <a:xfrm>
            <a:off x="533400" y="1063229"/>
            <a:ext cx="5904914" cy="3082529"/>
          </a:xfrm>
          <a:prstGeom prst="rect">
            <a:avLst/>
          </a:prstGeom>
        </p:spPr>
        <p:txBody>
          <a:bodyP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endParaRPr lang="en-GB"/>
          </a:p>
          <a:p>
            <a:pPr lvl="0"/>
            <a:r>
              <a:rPr lang="en-GB"/>
              <a:t>Choose promising target combination </a:t>
            </a:r>
          </a:p>
          <a:p>
            <a:pPr marL="114300" indent="0">
              <a:buNone/>
            </a:pPr>
            <a:r>
              <a:rPr lang="en-GB"/>
              <a:t> </a:t>
            </a:r>
          </a:p>
          <a:p>
            <a:r>
              <a:rPr lang="en-GB"/>
              <a:t>Select target sets of multi-target drugs with help of networks</a:t>
            </a:r>
          </a:p>
          <a:p>
            <a:pPr marL="114300" indent="0">
              <a:buFont typeface="Arial" pitchFamily="34" charset="0"/>
              <a:buNone/>
            </a:pPr>
            <a:endParaRPr lang="en-GB"/>
          </a:p>
          <a:p>
            <a:r>
              <a:rPr lang="en-GB"/>
              <a:t>Prior knowledge is needed for multi-target drug delivery </a:t>
            </a:r>
          </a:p>
          <a:p>
            <a:pPr marL="114300" indent="0">
              <a:buNone/>
            </a:pPr>
            <a:endParaRPr lang="en-US"/>
          </a:p>
          <a:p>
            <a:endParaRPr lang="en-US"/>
          </a:p>
          <a:p>
            <a:endParaRPr lang="en-US"/>
          </a:p>
        </p:txBody>
      </p:sp>
    </p:spTree>
    <p:extLst>
      <p:ext uri="{BB962C8B-B14F-4D97-AF65-F5344CB8AC3E}">
        <p14:creationId xmlns:p14="http://schemas.microsoft.com/office/powerpoint/2010/main" val="338031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solidFill>
                  <a:schemeClr val="tx1"/>
                </a:solidFill>
              </a:rPr>
              <a:t>Reference</a:t>
            </a:r>
          </a:p>
        </p:txBody>
      </p:sp>
      <p:sp>
        <p:nvSpPr>
          <p:cNvPr id="4" name="Content Placeholder 2"/>
          <p:cNvSpPr txBox="1">
            <a:spLocks/>
          </p:cNvSpPr>
          <p:nvPr/>
        </p:nvSpPr>
        <p:spPr>
          <a:xfrm>
            <a:off x="533400" y="742951"/>
            <a:ext cx="5904914" cy="41148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endParaRPr lang="en-GB"/>
          </a:p>
          <a:p>
            <a:r>
              <a:rPr lang="de-DE" sz="1200"/>
              <a:t>Peters, J.-U.; Hert, J.; Bissantz, C.; Hillebrecht, A.; Gerebtzoff,G.; Bendels, S.; Tillier, F.; Migeon, J.; Fischer, H.; Guba, W.; Kansy,</a:t>
            </a:r>
            <a:r>
              <a:rPr lang="en-GB" sz="1200"/>
              <a:t>M. Can We Discover Pharmacological Promiscuity Early in the </a:t>
            </a:r>
            <a:r>
              <a:rPr lang="en-GB" sz="1200" err="1"/>
              <a:t>DrugDiscovery</a:t>
            </a:r>
            <a:r>
              <a:rPr lang="en-GB" sz="1200"/>
              <a:t> Process? Drug Discovery Today 2012, 17, 325−335. </a:t>
            </a:r>
          </a:p>
          <a:p>
            <a:endParaRPr lang="en-GB" sz="1200"/>
          </a:p>
          <a:p>
            <a:r>
              <a:rPr lang="en-GB" sz="1200" err="1"/>
              <a:t>Lounkine</a:t>
            </a:r>
            <a:r>
              <a:rPr lang="en-GB" sz="1200"/>
              <a:t>, E.; Keiser, M. J.; </a:t>
            </a:r>
            <a:r>
              <a:rPr lang="en-GB" sz="1200" err="1"/>
              <a:t>Whitebread</a:t>
            </a:r>
            <a:r>
              <a:rPr lang="en-GB" sz="1200"/>
              <a:t>, S.; </a:t>
            </a:r>
            <a:r>
              <a:rPr lang="en-GB" sz="1200" err="1"/>
              <a:t>Mikhailov</a:t>
            </a:r>
            <a:r>
              <a:rPr lang="en-GB" sz="1200"/>
              <a:t>, D.;</a:t>
            </a:r>
            <a:r>
              <a:rPr lang="en-GB" sz="1200" err="1"/>
              <a:t>Hamon</a:t>
            </a:r>
            <a:r>
              <a:rPr lang="en-GB" sz="1200"/>
              <a:t>, J.; Jenkins, J. L.; </a:t>
            </a:r>
            <a:r>
              <a:rPr lang="en-GB" sz="1200" err="1"/>
              <a:t>Lavan</a:t>
            </a:r>
            <a:r>
              <a:rPr lang="en-GB" sz="1200"/>
              <a:t>, P.; Weber, E.; </a:t>
            </a:r>
            <a:r>
              <a:rPr lang="en-GB" sz="1200" err="1"/>
              <a:t>Doak</a:t>
            </a:r>
            <a:r>
              <a:rPr lang="en-GB" sz="1200"/>
              <a:t>, A. K.; </a:t>
            </a:r>
            <a:r>
              <a:rPr lang="en-GB" sz="1200" err="1"/>
              <a:t>Côte</a:t>
            </a:r>
            <a:r>
              <a:rPr lang="en-GB" sz="1200"/>
              <a:t>́, S.;</a:t>
            </a:r>
            <a:r>
              <a:rPr lang="en-GB" sz="1200" err="1"/>
              <a:t>Shoichet</a:t>
            </a:r>
            <a:r>
              <a:rPr lang="en-GB" sz="1200"/>
              <a:t>, B. K.; Urban, L. Large-Scale Prediction and Testing of </a:t>
            </a:r>
            <a:r>
              <a:rPr lang="en-GB" sz="1200" err="1"/>
              <a:t>DrugActivity</a:t>
            </a:r>
            <a:r>
              <a:rPr lang="en-GB" sz="1200"/>
              <a:t> on Side-Effect Targets. Nature 2012, 486, 361−367.</a:t>
            </a:r>
          </a:p>
          <a:p>
            <a:endParaRPr lang="en-GB" sz="1200"/>
          </a:p>
          <a:p>
            <a:r>
              <a:rPr lang="en-GB" sz="1200"/>
              <a:t> </a:t>
            </a:r>
            <a:r>
              <a:rPr lang="de-DE" sz="1200"/>
              <a:t>Bender, A.; Scheiber, J.; Glick, M.; Davies, J. W.; Azzaoui, K.;</a:t>
            </a:r>
            <a:r>
              <a:rPr lang="en-GB" sz="1200" err="1"/>
              <a:t>Hamon</a:t>
            </a:r>
            <a:r>
              <a:rPr lang="en-GB" sz="1200"/>
              <a:t>, J.; Urban, L.; </a:t>
            </a:r>
            <a:r>
              <a:rPr lang="en-GB" sz="1200" err="1"/>
              <a:t>Whitebread</a:t>
            </a:r>
            <a:r>
              <a:rPr lang="en-GB" sz="1200"/>
              <a:t>, S.; Jenkins, J. L. Analysis of Pharmacology Data and the Prediction of Adverse Drug Reactions </a:t>
            </a:r>
            <a:r>
              <a:rPr lang="en-GB" sz="1200" err="1"/>
              <a:t>andOff</a:t>
            </a:r>
            <a:r>
              <a:rPr lang="en-GB" sz="1200"/>
              <a:t>-Target Effects from Chemical Structure. </a:t>
            </a:r>
            <a:r>
              <a:rPr lang="en-GB" sz="1200" err="1"/>
              <a:t>ChemMedChem</a:t>
            </a:r>
            <a:r>
              <a:rPr lang="en-GB" sz="1200"/>
              <a:t> 2007, 2,861−873.</a:t>
            </a:r>
          </a:p>
          <a:p>
            <a:endParaRPr lang="en-GB" sz="1200"/>
          </a:p>
          <a:p>
            <a:r>
              <a:rPr lang="en-GB" sz="1200" err="1"/>
              <a:t>Azzaoui</a:t>
            </a:r>
            <a:r>
              <a:rPr lang="en-GB" sz="1200"/>
              <a:t>, K.; </a:t>
            </a:r>
            <a:r>
              <a:rPr lang="en-GB" sz="1200" err="1"/>
              <a:t>Hamon</a:t>
            </a:r>
            <a:r>
              <a:rPr lang="en-GB" sz="1200"/>
              <a:t>, J.; Faller, B.; </a:t>
            </a:r>
            <a:r>
              <a:rPr lang="en-GB" sz="1200" err="1"/>
              <a:t>Whitebread</a:t>
            </a:r>
            <a:r>
              <a:rPr lang="en-GB" sz="1200"/>
              <a:t>, S.; Jacoby, </a:t>
            </a:r>
            <a:r>
              <a:rPr lang="en-GB" sz="1200" err="1"/>
              <a:t>E.;Bender</a:t>
            </a:r>
            <a:r>
              <a:rPr lang="en-GB" sz="1200"/>
              <a:t>, A.; Jenkins, J. L.; Urban, L. </a:t>
            </a:r>
            <a:r>
              <a:rPr lang="en-GB" sz="1200" err="1"/>
              <a:t>Modeling</a:t>
            </a:r>
            <a:r>
              <a:rPr lang="en-GB" sz="1200"/>
              <a:t> Promiscuity Based on in Vitro Safety Pharmacology Profiling Data. </a:t>
            </a:r>
            <a:r>
              <a:rPr lang="en-GB" sz="1200" err="1"/>
              <a:t>ChemMedChem</a:t>
            </a:r>
            <a:r>
              <a:rPr lang="en-GB" sz="1200"/>
              <a:t> 2007, 2,874−880.</a:t>
            </a:r>
            <a:endParaRPr lang="en-GB" sz="800"/>
          </a:p>
          <a:p>
            <a:pPr marL="114300" indent="0">
              <a:buNone/>
            </a:pPr>
            <a:endParaRPr lang="en-GB"/>
          </a:p>
          <a:p>
            <a:pPr marL="114300" indent="0">
              <a:buNone/>
            </a:pPr>
            <a:endParaRPr lang="en-US"/>
          </a:p>
          <a:p>
            <a:endParaRPr lang="en-US"/>
          </a:p>
          <a:p>
            <a:endParaRPr lang="en-US"/>
          </a:p>
        </p:txBody>
      </p:sp>
    </p:spTree>
    <p:extLst>
      <p:ext uri="{BB962C8B-B14F-4D97-AF65-F5344CB8AC3E}">
        <p14:creationId xmlns:p14="http://schemas.microsoft.com/office/powerpoint/2010/main" val="317344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81000" y="1809750"/>
            <a:ext cx="7620000" cy="857250"/>
          </a:xfrm>
          <a:prstGeom prst="rect">
            <a:avLst/>
          </a:prstGeom>
        </p:spPr>
        <p:txBody>
          <a:bodyPr lIns="91425" tIns="91425" rIns="91425" bIns="91425" anchor="t" anchorCtr="0">
            <a:noAutofit/>
          </a:bodyPr>
          <a:lstStyle/>
          <a:p>
            <a:pPr lvl="0">
              <a:spcBef>
                <a:spcPts val="0"/>
              </a:spcBef>
              <a:buNone/>
            </a:pPr>
            <a:r>
              <a:rPr lang="en-GB"/>
              <a:t>			</a:t>
            </a:r>
            <a:r>
              <a:rPr lang="en-GB">
                <a:solidFill>
                  <a:schemeClr val="tx1"/>
                </a:solidFill>
              </a:rPr>
              <a:t>Thank You </a:t>
            </a:r>
          </a:p>
          <a:p>
            <a:pPr lvl="0">
              <a:spcBef>
                <a:spcPts val="0"/>
              </a:spcBef>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38283"/>
            <a:ext cx="1099802" cy="4763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chemeClr val="tx1"/>
                </a:solidFill>
              </a:rPr>
              <a:t>Combination Drugs</a:t>
            </a:r>
          </a:p>
        </p:txBody>
      </p:sp>
      <p:sp>
        <p:nvSpPr>
          <p:cNvPr id="3" name="Content Placeholder 2"/>
          <p:cNvSpPr>
            <a:spLocks noGrp="1"/>
          </p:cNvSpPr>
          <p:nvPr>
            <p:ph idx="1"/>
          </p:nvPr>
        </p:nvSpPr>
        <p:spPr>
          <a:xfrm>
            <a:off x="304800" y="1063229"/>
            <a:ext cx="7620000" cy="3600450"/>
          </a:xfrm>
        </p:spPr>
        <p:txBody>
          <a:bodyPr>
            <a:normAutofit/>
          </a:bodyPr>
          <a:lstStyle/>
          <a:p>
            <a:pPr marL="114300" indent="0">
              <a:buNone/>
            </a:pPr>
            <a:endParaRPr lang="en-US"/>
          </a:p>
          <a:p>
            <a:r>
              <a:rPr lang="en-GB"/>
              <a:t> Two or more </a:t>
            </a:r>
            <a:r>
              <a:rPr lang="en-GB" b="1"/>
              <a:t>active pharmaceutical ingredients</a:t>
            </a:r>
            <a:r>
              <a:rPr lang="en-GB"/>
              <a:t> (APIs) combined in a single dosage</a:t>
            </a:r>
            <a:r>
              <a:rPr lang="en-US"/>
              <a:t> </a:t>
            </a:r>
          </a:p>
          <a:p>
            <a:endParaRPr lang="en-US"/>
          </a:p>
          <a:p>
            <a:pPr lvl="2"/>
            <a:r>
              <a:rPr lang="en-US"/>
              <a:t>Follow network model </a:t>
            </a:r>
          </a:p>
          <a:p>
            <a:pPr lvl="2"/>
            <a:r>
              <a:rPr lang="en-US"/>
              <a:t>Intended to partially inhibit multiple target </a:t>
            </a:r>
          </a:p>
          <a:p>
            <a:pPr lvl="2"/>
            <a:r>
              <a:rPr lang="en-US"/>
              <a:t>Leads to drug synergies </a:t>
            </a:r>
          </a:p>
          <a:p>
            <a:pPr lvl="2"/>
            <a:r>
              <a:rPr lang="en-US"/>
              <a:t>Prevents unwanted compensatory mechanism </a:t>
            </a:r>
          </a:p>
          <a:p>
            <a:pPr marL="114300" indent="0">
              <a:buNone/>
            </a:pP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Tree>
    <p:extLst>
      <p:ext uri="{BB962C8B-B14F-4D97-AF65-F5344CB8AC3E}">
        <p14:creationId xmlns:p14="http://schemas.microsoft.com/office/powerpoint/2010/main" val="354427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chemeClr val="tx1"/>
                </a:solidFill>
              </a:rPr>
              <a:t>Multi-Target Drugs</a:t>
            </a:r>
          </a:p>
        </p:txBody>
      </p:sp>
      <p:sp>
        <p:nvSpPr>
          <p:cNvPr id="3" name="Content Placeholder 2"/>
          <p:cNvSpPr>
            <a:spLocks noGrp="1"/>
          </p:cNvSpPr>
          <p:nvPr>
            <p:ph idx="1"/>
          </p:nvPr>
        </p:nvSpPr>
        <p:spPr>
          <a:xfrm>
            <a:off x="304800" y="1063229"/>
            <a:ext cx="7620000" cy="3600450"/>
          </a:xfrm>
        </p:spPr>
        <p:txBody>
          <a:bodyPr>
            <a:normAutofit/>
          </a:bodyPr>
          <a:lstStyle/>
          <a:p>
            <a:pPr marL="114300" indent="0">
              <a:buNone/>
            </a:pPr>
            <a:endParaRPr lang="en-GB"/>
          </a:p>
          <a:p>
            <a:r>
              <a:rPr lang="en-GB"/>
              <a:t>Drug that “hits” multiple sensitive nodes belonging to a network of interacting targets</a:t>
            </a:r>
          </a:p>
          <a:p>
            <a:r>
              <a:rPr lang="en-GB"/>
              <a:t>Etiological target  are acted on together</a:t>
            </a:r>
            <a:endParaRPr lang="en-US"/>
          </a:p>
          <a:p>
            <a:pPr marL="114300" indent="0">
              <a:buNone/>
            </a:pPr>
            <a:endParaRPr lang="en-US"/>
          </a:p>
          <a:p>
            <a:r>
              <a:rPr lang="en-GB"/>
              <a:t> Rational :</a:t>
            </a:r>
            <a:endParaRPr lang="en-US"/>
          </a:p>
          <a:p>
            <a:pPr lvl="2"/>
            <a:r>
              <a:rPr lang="en-GB"/>
              <a:t>Most of the targets have connections with the          	           other target</a:t>
            </a:r>
          </a:p>
          <a:p>
            <a:pPr lvl="2"/>
            <a:r>
              <a:rPr lang="en-GB"/>
              <a:t>Although most drugs are  developed based on the single-target strategy, they have diverse targets. </a:t>
            </a:r>
            <a:r>
              <a:rPr lang="en-US"/>
              <a:t> </a:t>
            </a:r>
          </a:p>
          <a:p>
            <a:pPr marL="114300" indent="0">
              <a:buNone/>
            </a:pP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
        <p:nvSpPr>
          <p:cNvPr id="5" name="Right Arrow 4"/>
          <p:cNvSpPr/>
          <p:nvPr/>
        </p:nvSpPr>
        <p:spPr>
          <a:xfrm>
            <a:off x="7391400" y="363855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099802" y="3409950"/>
            <a:ext cx="5943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375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8321"/>
            <a:ext cx="7620000" cy="857250"/>
          </a:xfrm>
        </p:spPr>
        <p:txBody>
          <a:bodyPr>
            <a:normAutofit/>
          </a:bodyPr>
          <a:lstStyle/>
          <a:p>
            <a:r>
              <a:rPr lang="en-US" sz="3600">
                <a:solidFill>
                  <a:schemeClr val="tx1"/>
                </a:solidFill>
              </a:rPr>
              <a:t>Target- Target  Network</a:t>
            </a:r>
          </a:p>
        </p:txBody>
      </p:sp>
      <p:sp>
        <p:nvSpPr>
          <p:cNvPr id="3" name="Content Placeholder 2"/>
          <p:cNvSpPr>
            <a:spLocks noGrp="1"/>
          </p:cNvSpPr>
          <p:nvPr>
            <p:ph idx="1"/>
          </p:nvPr>
        </p:nvSpPr>
        <p:spPr>
          <a:xfrm>
            <a:off x="-37514" y="1258599"/>
            <a:ext cx="2819400" cy="3082529"/>
          </a:xfrm>
        </p:spPr>
        <p:txBody>
          <a:bodyPr>
            <a:normAutofit fontScale="70000" lnSpcReduction="20000"/>
          </a:bodyPr>
          <a:lstStyle/>
          <a:p>
            <a:pPr marL="114300" indent="0">
              <a:buNone/>
            </a:pPr>
            <a:endParaRPr lang="en-GB"/>
          </a:p>
          <a:p>
            <a:r>
              <a:rPr lang="en-GB"/>
              <a:t>Circles indicate the targets </a:t>
            </a:r>
          </a:p>
          <a:p>
            <a:endParaRPr lang="en-GB"/>
          </a:p>
          <a:p>
            <a:r>
              <a:rPr lang="en-GB"/>
              <a:t>Size of circles represents nodal degree. </a:t>
            </a:r>
          </a:p>
          <a:p>
            <a:pPr marL="114300" indent="0">
              <a:buNone/>
            </a:pPr>
            <a:endParaRPr lang="en-GB"/>
          </a:p>
          <a:p>
            <a:r>
              <a:rPr lang="en-GB"/>
              <a:t>Links between the targets represent the number of drugs simultaneously focused by two neighbouring targets. </a:t>
            </a:r>
          </a:p>
          <a:p>
            <a:pPr marL="114300" indent="0">
              <a:buNone/>
            </a:pPr>
            <a:endParaRPr lang="en-GB"/>
          </a:p>
          <a:p>
            <a:r>
              <a:rPr lang="en-GB"/>
              <a:t>Thicker ties mean stronger interactions.</a:t>
            </a: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090902"/>
            <a:ext cx="5082540" cy="4052598"/>
          </a:xfrm>
          <a:prstGeom prst="rect">
            <a:avLst/>
          </a:prstGeom>
        </p:spPr>
      </p:pic>
      <p:sp>
        <p:nvSpPr>
          <p:cNvPr id="7" name="TextBox 6"/>
          <p:cNvSpPr txBox="1"/>
          <p:nvPr/>
        </p:nvSpPr>
        <p:spPr>
          <a:xfrm>
            <a:off x="1143000" y="4558725"/>
            <a:ext cx="2421899" cy="584775"/>
          </a:xfrm>
          <a:prstGeom prst="rect">
            <a:avLst/>
          </a:prstGeom>
          <a:noFill/>
        </p:spPr>
        <p:txBody>
          <a:bodyPr wrap="square" rtlCol="0">
            <a:spAutoFit/>
          </a:bodyPr>
          <a:lstStyle/>
          <a:p>
            <a:r>
              <a:rPr lang="en-GB" sz="800"/>
              <a:t>Lu, </a:t>
            </a:r>
            <a:r>
              <a:rPr lang="en-GB" sz="800" err="1"/>
              <a:t>Jin</a:t>
            </a:r>
            <a:r>
              <a:rPr lang="en-GB" sz="800"/>
              <a:t>-Jian et al. “Multi-Target Drugs: The Trend of Drug Research and Development.” Ed. Bharat B. Aggarwal. </a:t>
            </a:r>
            <a:r>
              <a:rPr lang="en-GB" sz="800" i="1" err="1"/>
              <a:t>PLoS</a:t>
            </a:r>
            <a:r>
              <a:rPr lang="en-GB" sz="800" i="1"/>
              <a:t> ONE</a:t>
            </a:r>
            <a:r>
              <a:rPr lang="en-GB" sz="800"/>
              <a:t> 7.6 (2012): e40262. </a:t>
            </a:r>
            <a:r>
              <a:rPr lang="en-GB" sz="800" i="1"/>
              <a:t>PMC</a:t>
            </a:r>
            <a:r>
              <a:rPr lang="en-GB" sz="800"/>
              <a:t>. Web. 26 Nov. 2016.</a:t>
            </a:r>
          </a:p>
        </p:txBody>
      </p:sp>
    </p:spTree>
    <p:extLst>
      <p:ext uri="{BB962C8B-B14F-4D97-AF65-F5344CB8AC3E}">
        <p14:creationId xmlns:p14="http://schemas.microsoft.com/office/powerpoint/2010/main" val="203201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chemeClr val="tx1"/>
                </a:solidFill>
              </a:rPr>
              <a:t>Multi-Target Drugs</a:t>
            </a:r>
          </a:p>
        </p:txBody>
      </p:sp>
      <p:sp>
        <p:nvSpPr>
          <p:cNvPr id="3" name="Content Placeholder 2"/>
          <p:cNvSpPr>
            <a:spLocks noGrp="1"/>
          </p:cNvSpPr>
          <p:nvPr>
            <p:ph idx="1"/>
          </p:nvPr>
        </p:nvSpPr>
        <p:spPr>
          <a:xfrm>
            <a:off x="304800" y="1063229"/>
            <a:ext cx="7620000" cy="3600450"/>
          </a:xfrm>
        </p:spPr>
        <p:txBody>
          <a:bodyPr>
            <a:normAutofit/>
          </a:bodyPr>
          <a:lstStyle/>
          <a:p>
            <a:pPr marL="114300" indent="0">
              <a:buNone/>
            </a:pPr>
            <a:endParaRPr lang="en-GB"/>
          </a:p>
          <a:p>
            <a:r>
              <a:rPr lang="en-GB"/>
              <a:t>Pharmaceutical agents that act on multiple targets or disease pathways</a:t>
            </a:r>
          </a:p>
          <a:p>
            <a:r>
              <a:rPr lang="en-GB"/>
              <a:t>Etiological target  are acted on together</a:t>
            </a:r>
            <a:endParaRPr lang="en-US"/>
          </a:p>
          <a:p>
            <a:pPr marL="114300" indent="0">
              <a:buNone/>
            </a:pPr>
            <a:endParaRPr lang="en-US"/>
          </a:p>
          <a:p>
            <a:r>
              <a:rPr lang="en-GB"/>
              <a:t> Rational :</a:t>
            </a:r>
            <a:endParaRPr lang="en-US"/>
          </a:p>
          <a:p>
            <a:pPr lvl="2"/>
            <a:r>
              <a:rPr lang="en-GB"/>
              <a:t>Most of the targets have connections with the          	           other target</a:t>
            </a:r>
          </a:p>
          <a:p>
            <a:pPr lvl="2"/>
            <a:r>
              <a:rPr lang="en-GB"/>
              <a:t>Although most drugs are  developed based on the single-target strategy, they have diverse targets. </a:t>
            </a:r>
            <a:r>
              <a:rPr lang="en-US"/>
              <a:t> </a:t>
            </a:r>
          </a:p>
          <a:p>
            <a:pPr marL="114300" indent="0">
              <a:buNone/>
            </a:pP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
        <p:nvSpPr>
          <p:cNvPr id="5" name="Right Arrow 4"/>
          <p:cNvSpPr/>
          <p:nvPr/>
        </p:nvSpPr>
        <p:spPr>
          <a:xfrm>
            <a:off x="7391400" y="363855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71600" y="4019550"/>
            <a:ext cx="5943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526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294"/>
            <a:ext cx="7620000" cy="857250"/>
          </a:xfrm>
        </p:spPr>
        <p:txBody>
          <a:bodyPr>
            <a:normAutofit/>
          </a:bodyPr>
          <a:lstStyle/>
          <a:p>
            <a:r>
              <a:rPr lang="en-US" sz="3600">
                <a:solidFill>
                  <a:schemeClr val="tx1"/>
                </a:solidFill>
              </a:rPr>
              <a:t>Drug-Drug  Network</a:t>
            </a:r>
            <a:endParaRPr lang="en-US">
              <a:solidFill>
                <a:schemeClr val="tx1"/>
              </a:solidFill>
            </a:endParaRPr>
          </a:p>
        </p:txBody>
      </p:sp>
      <p:sp>
        <p:nvSpPr>
          <p:cNvPr id="3" name="Content Placeholder 2"/>
          <p:cNvSpPr>
            <a:spLocks noGrp="1"/>
          </p:cNvSpPr>
          <p:nvPr>
            <p:ph idx="1"/>
          </p:nvPr>
        </p:nvSpPr>
        <p:spPr>
          <a:xfrm>
            <a:off x="-37514" y="1258599"/>
            <a:ext cx="2819400" cy="3082529"/>
          </a:xfrm>
        </p:spPr>
        <p:txBody>
          <a:bodyPr>
            <a:normAutofit fontScale="70000" lnSpcReduction="20000"/>
          </a:bodyPr>
          <a:lstStyle/>
          <a:p>
            <a:pPr marL="114300" indent="0">
              <a:buNone/>
            </a:pPr>
            <a:endParaRPr lang="en-GB"/>
          </a:p>
          <a:p>
            <a:r>
              <a:rPr lang="en-GB"/>
              <a:t>circles indicate the drugs </a:t>
            </a:r>
          </a:p>
          <a:p>
            <a:r>
              <a:rPr lang="en-GB"/>
              <a:t>Size of circles represents nodal degree. </a:t>
            </a:r>
          </a:p>
          <a:p>
            <a:pPr marL="114300" indent="0">
              <a:buNone/>
            </a:pPr>
            <a:endParaRPr lang="en-GB"/>
          </a:p>
          <a:p>
            <a:r>
              <a:rPr lang="en-GB"/>
              <a:t>The links between the drugs represent the number of targets simultaneously focused by the two neighbouring drugs. </a:t>
            </a:r>
          </a:p>
          <a:p>
            <a:pPr marL="114300" indent="0">
              <a:buNone/>
            </a:pPr>
            <a:endParaRPr lang="en-GB"/>
          </a:p>
          <a:p>
            <a:r>
              <a:rPr lang="en-GB"/>
              <a:t>Thicker ties mean stronger interactions.</a:t>
            </a: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
        <p:nvSpPr>
          <p:cNvPr id="7" name="TextBox 6"/>
          <p:cNvSpPr txBox="1"/>
          <p:nvPr/>
        </p:nvSpPr>
        <p:spPr>
          <a:xfrm>
            <a:off x="1143000" y="4558725"/>
            <a:ext cx="2421899" cy="584775"/>
          </a:xfrm>
          <a:prstGeom prst="rect">
            <a:avLst/>
          </a:prstGeom>
          <a:noFill/>
        </p:spPr>
        <p:txBody>
          <a:bodyPr wrap="square" rtlCol="0">
            <a:spAutoFit/>
          </a:bodyPr>
          <a:lstStyle/>
          <a:p>
            <a:r>
              <a:rPr lang="en-GB" sz="800"/>
              <a:t>Lu, </a:t>
            </a:r>
            <a:r>
              <a:rPr lang="en-GB" sz="800" err="1"/>
              <a:t>Jin</a:t>
            </a:r>
            <a:r>
              <a:rPr lang="en-GB" sz="800"/>
              <a:t>-Jian et al. “Multi-Target Drugs: The Trend of Drug Research and Development.” Ed. Bharat B. Aggarwal. </a:t>
            </a:r>
            <a:r>
              <a:rPr lang="en-GB" sz="800" i="1" err="1"/>
              <a:t>PLoS</a:t>
            </a:r>
            <a:r>
              <a:rPr lang="en-GB" sz="800" i="1"/>
              <a:t> ONE</a:t>
            </a:r>
            <a:r>
              <a:rPr lang="en-GB" sz="800"/>
              <a:t> 7.6 (2012): e40262. </a:t>
            </a:r>
            <a:r>
              <a:rPr lang="en-GB" sz="800" i="1"/>
              <a:t>PMC</a:t>
            </a:r>
            <a:r>
              <a:rPr lang="en-GB" sz="800"/>
              <a:t>. Web. 26 Nov. 2016.</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123950"/>
            <a:ext cx="4061460" cy="4019550"/>
          </a:xfrm>
          <a:prstGeom prst="rect">
            <a:avLst/>
          </a:prstGeom>
        </p:spPr>
      </p:pic>
    </p:spTree>
    <p:extLst>
      <p:ext uri="{BB962C8B-B14F-4D97-AF65-F5344CB8AC3E}">
        <p14:creationId xmlns:p14="http://schemas.microsoft.com/office/powerpoint/2010/main" val="383138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schemeClr val="tx1"/>
                </a:solidFill>
              </a:rPr>
              <a:t>Multi-Target Drug Design Strategy</a:t>
            </a:r>
          </a:p>
        </p:txBody>
      </p:sp>
      <p:sp>
        <p:nvSpPr>
          <p:cNvPr id="3" name="Content Placeholder 2"/>
          <p:cNvSpPr>
            <a:spLocks noGrp="1"/>
          </p:cNvSpPr>
          <p:nvPr>
            <p:ph idx="1"/>
          </p:nvPr>
        </p:nvSpPr>
        <p:spPr>
          <a:xfrm>
            <a:off x="304800" y="1063229"/>
            <a:ext cx="7620000" cy="3337321"/>
          </a:xfrm>
        </p:spPr>
        <p:txBody>
          <a:bodyPr>
            <a:normAutofit/>
          </a:bodyPr>
          <a:lstStyle/>
          <a:p>
            <a:pPr marL="114300" indent="0">
              <a:buNone/>
            </a:pPr>
            <a:endParaRPr lang="en-GB"/>
          </a:p>
          <a:p>
            <a:r>
              <a:rPr lang="en-GB"/>
              <a:t>Target ‘sweet spot ’ of drug discovery</a:t>
            </a:r>
          </a:p>
          <a:p>
            <a:pPr lvl="2"/>
            <a:r>
              <a:rPr lang="en-GB" sz="2000"/>
              <a:t>Cellular networks  and drug target maps</a:t>
            </a:r>
          </a:p>
          <a:p>
            <a:pPr lvl="2"/>
            <a:r>
              <a:rPr lang="en-GB" sz="2000"/>
              <a:t>meaning the overlap between pathways</a:t>
            </a:r>
          </a:p>
          <a:p>
            <a:pPr lvl="2"/>
            <a:endParaRPr lang="en-GB"/>
          </a:p>
          <a:p>
            <a:r>
              <a:rPr lang="en-GB"/>
              <a:t>Sweet spot  represents those few hundred proteins, which are both part of interesting pathways and are druggable</a:t>
            </a:r>
          </a:p>
          <a:p>
            <a:pPr lvl="2"/>
            <a:r>
              <a:rPr lang="en-GB" sz="2000"/>
              <a:t>allow indirect effects via network-contacts of multi-target drugs</a:t>
            </a:r>
            <a:r>
              <a:rPr lang="en-US"/>
              <a:t> </a:t>
            </a:r>
          </a:p>
          <a:p>
            <a:pPr marL="777240" lvl="2" indent="0">
              <a:buNone/>
            </a:pPr>
            <a:endParaRPr lang="en-US"/>
          </a:p>
          <a:p>
            <a:pPr lvl="2"/>
            <a:endParaRPr lang="en-US"/>
          </a:p>
          <a:p>
            <a:pPr marL="777240" lvl="2" indent="0">
              <a:buNone/>
            </a:pPr>
            <a:endParaRPr lang="en-US"/>
          </a:p>
          <a:p>
            <a:pPr marL="114300" indent="0">
              <a:buNone/>
            </a:pP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Tree>
    <p:extLst>
      <p:ext uri="{BB962C8B-B14F-4D97-AF65-F5344CB8AC3E}">
        <p14:creationId xmlns:p14="http://schemas.microsoft.com/office/powerpoint/2010/main" val="404873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olidFill>
                  <a:prstClr val="black"/>
                </a:solidFill>
              </a:rPr>
              <a:t>Challenge in Multi-Target Drug Design</a:t>
            </a:r>
            <a:endParaRPr lang="en-US" sz="3600">
              <a:solidFill>
                <a:schemeClr val="tx1"/>
              </a:solidFill>
            </a:endParaRPr>
          </a:p>
        </p:txBody>
      </p:sp>
      <p:sp>
        <p:nvSpPr>
          <p:cNvPr id="3" name="Content Placeholder 2"/>
          <p:cNvSpPr>
            <a:spLocks noGrp="1"/>
          </p:cNvSpPr>
          <p:nvPr>
            <p:ph idx="1"/>
          </p:nvPr>
        </p:nvSpPr>
        <p:spPr>
          <a:xfrm>
            <a:off x="304800" y="1063229"/>
            <a:ext cx="7620000" cy="1356121"/>
          </a:xfrm>
        </p:spPr>
        <p:txBody>
          <a:bodyPr>
            <a:normAutofit/>
          </a:bodyPr>
          <a:lstStyle/>
          <a:p>
            <a:pPr marL="114300" indent="0">
              <a:buNone/>
            </a:pPr>
            <a:endParaRPr lang="en-GB"/>
          </a:p>
          <a:p>
            <a:r>
              <a:rPr lang="en-GB"/>
              <a:t>Prediction of  off-target activities</a:t>
            </a:r>
          </a:p>
          <a:p>
            <a:r>
              <a:rPr lang="en-GB"/>
              <a:t>Solution is  off-target screening</a:t>
            </a:r>
            <a:endParaRPr lang="en-US"/>
          </a:p>
          <a:p>
            <a:pPr lvl="2"/>
            <a:endParaRPr lang="en-US"/>
          </a:p>
          <a:p>
            <a:pPr marL="777240" lvl="2" indent="0">
              <a:buNone/>
            </a:pPr>
            <a:endParaRPr lang="en-US"/>
          </a:p>
          <a:p>
            <a:pPr marL="114300" indent="0">
              <a:buNone/>
            </a:pPr>
            <a:endParaRPr lang="en-US"/>
          </a:p>
          <a:p>
            <a:endParaRPr lang="en-US"/>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graphicFrame>
        <p:nvGraphicFramePr>
          <p:cNvPr id="5" name="Content Placeholder 7"/>
          <p:cNvGraphicFramePr>
            <a:graphicFrameLocks/>
          </p:cNvGraphicFramePr>
          <p:nvPr>
            <p:extLst>
              <p:ext uri="{D42A27DB-BD31-4B8C-83A1-F6EECF244321}">
                <p14:modId xmlns:p14="http://schemas.microsoft.com/office/powerpoint/2010/main" val="1607693420"/>
              </p:ext>
            </p:extLst>
          </p:nvPr>
        </p:nvGraphicFramePr>
        <p:xfrm>
          <a:off x="457200" y="2343150"/>
          <a:ext cx="7620000" cy="2457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796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96450"/>
            <a:ext cx="8648700" cy="857250"/>
          </a:xfrm>
        </p:spPr>
        <p:txBody>
          <a:bodyPr>
            <a:normAutofit fontScale="90000"/>
          </a:bodyPr>
          <a:lstStyle/>
          <a:p>
            <a:pPr lvl="0"/>
            <a:br>
              <a:rPr lang="en-US"/>
            </a:br>
            <a:r>
              <a:rPr lang="en-US" sz="4000">
                <a:solidFill>
                  <a:schemeClr val="tx1"/>
                </a:solidFill>
              </a:rPr>
              <a:t>Using Drug-Target and Drug-Side Effect Data</a:t>
            </a:r>
            <a:br>
              <a:rPr lang="en-US" sz="5100">
                <a:solidFill>
                  <a:schemeClr val="tx1"/>
                </a:solidFill>
              </a:rPr>
            </a:br>
            <a:endParaRPr lang="en-US" sz="510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184"/>
            <a:ext cx="1099802" cy="476316"/>
          </a:xfrm>
          <a:prstGeom prst="rect">
            <a:avLst/>
          </a:prstGeom>
        </p:spPr>
      </p:pic>
      <p:sp>
        <p:nvSpPr>
          <p:cNvPr id="9" name="TextBox 8"/>
          <p:cNvSpPr txBox="1"/>
          <p:nvPr/>
        </p:nvSpPr>
        <p:spPr>
          <a:xfrm>
            <a:off x="1219200" y="4324350"/>
            <a:ext cx="1447800" cy="523220"/>
          </a:xfrm>
          <a:prstGeom prst="rect">
            <a:avLst/>
          </a:prstGeom>
          <a:noFill/>
        </p:spPr>
        <p:txBody>
          <a:bodyPr wrap="square" rtlCol="0">
            <a:spAutoFit/>
          </a:bodyPr>
          <a:lstStyle/>
          <a:p>
            <a:r>
              <a:rPr lang="en-GB"/>
              <a:t>Drug- Target Data</a:t>
            </a:r>
          </a:p>
        </p:txBody>
      </p:sp>
      <p:sp>
        <p:nvSpPr>
          <p:cNvPr id="10" name="Plus 9"/>
          <p:cNvSpPr/>
          <p:nvPr/>
        </p:nvSpPr>
        <p:spPr>
          <a:xfrm>
            <a:off x="2443498" y="4213147"/>
            <a:ext cx="685800" cy="6344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3276600" y="4243524"/>
            <a:ext cx="1447800" cy="523220"/>
          </a:xfrm>
          <a:prstGeom prst="rect">
            <a:avLst/>
          </a:prstGeom>
          <a:noFill/>
        </p:spPr>
        <p:txBody>
          <a:bodyPr wrap="square" rtlCol="0">
            <a:spAutoFit/>
          </a:bodyPr>
          <a:lstStyle/>
          <a:p>
            <a:r>
              <a:rPr lang="en-GB"/>
              <a:t>Drug side effect data</a:t>
            </a:r>
          </a:p>
        </p:txBody>
      </p:sp>
      <p:sp>
        <p:nvSpPr>
          <p:cNvPr id="12" name="Right Arrow 11"/>
          <p:cNvSpPr/>
          <p:nvPr/>
        </p:nvSpPr>
        <p:spPr>
          <a:xfrm>
            <a:off x="4991100" y="428116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248400" y="4028080"/>
            <a:ext cx="1752600" cy="738664"/>
          </a:xfrm>
          <a:prstGeom prst="rect">
            <a:avLst/>
          </a:prstGeom>
          <a:noFill/>
        </p:spPr>
        <p:txBody>
          <a:bodyPr wrap="square" rtlCol="0">
            <a:spAutoFit/>
          </a:bodyPr>
          <a:lstStyle/>
          <a:p>
            <a:r>
              <a:rPr lang="en-GB"/>
              <a:t>Predicted new target and  side-effect  relation</a:t>
            </a:r>
          </a:p>
        </p:txBody>
      </p:sp>
      <p:sp>
        <p:nvSpPr>
          <p:cNvPr id="16" name="Content Placeholder 2"/>
          <p:cNvSpPr>
            <a:spLocks noGrp="1"/>
          </p:cNvSpPr>
          <p:nvPr>
            <p:ph idx="1"/>
          </p:nvPr>
        </p:nvSpPr>
        <p:spPr>
          <a:xfrm>
            <a:off x="304800" y="1303897"/>
            <a:ext cx="7620000" cy="2964851"/>
          </a:xfrm>
        </p:spPr>
        <p:txBody>
          <a:bodyPr>
            <a:normAutofit/>
          </a:bodyPr>
          <a:lstStyle/>
          <a:p>
            <a:r>
              <a:rPr lang="en-GB"/>
              <a:t>Identify overrepresented protein–side effect pairs</a:t>
            </a:r>
          </a:p>
          <a:p>
            <a:r>
              <a:rPr lang="en-GB"/>
              <a:t>Use this to explain actual side effect of drug by looking for protein that are predicted  to cause the side effect  among drug’s target. </a:t>
            </a:r>
          </a:p>
          <a:p>
            <a:r>
              <a:rPr lang="en-GB"/>
              <a:t>Identify the contributions of certain target classes by filtering  the drug targets accordingly</a:t>
            </a:r>
          </a:p>
          <a:p>
            <a:endParaRPr lang="en-US"/>
          </a:p>
          <a:p>
            <a:pPr marL="114300" indent="0">
              <a:buNone/>
            </a:pPr>
            <a:endParaRPr lang="en-US"/>
          </a:p>
          <a:p>
            <a:endParaRPr lang="en-US"/>
          </a:p>
          <a:p>
            <a:endParaRPr lang="en-US"/>
          </a:p>
        </p:txBody>
      </p:sp>
    </p:spTree>
    <p:extLst>
      <p:ext uri="{BB962C8B-B14F-4D97-AF65-F5344CB8AC3E}">
        <p14:creationId xmlns:p14="http://schemas.microsoft.com/office/powerpoint/2010/main" val="2610272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 Combination Drugs and Multi-target Drug Design</vt:lpstr>
      <vt:lpstr>Combination Drugs</vt:lpstr>
      <vt:lpstr>Multi-Target Drugs</vt:lpstr>
      <vt:lpstr>Target- Target  Network</vt:lpstr>
      <vt:lpstr>Multi-Target Drugs</vt:lpstr>
      <vt:lpstr>Drug-Drug  Network</vt:lpstr>
      <vt:lpstr>Multi-Target Drug Design Strategy</vt:lpstr>
      <vt:lpstr>Challenge in Multi-Target Drug Design</vt:lpstr>
      <vt:lpstr> Using Drug-Target and Drug-Side Effect Data </vt:lpstr>
      <vt:lpstr>Predicting  Activity of Drug on Off-Target</vt:lpstr>
      <vt:lpstr>Conclusion</vt:lpstr>
      <vt:lpstr>Reference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Combination Drugs and Multi-target Drug Design</dc:title>
  <cp:revision>1</cp:revision>
  <dcterms:modified xsi:type="dcterms:W3CDTF">2017-01-18T07:18:13Z</dcterms:modified>
</cp:coreProperties>
</file>