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ACE69-2A61-4E94-ADA3-561B5A1DCB67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http://opiophilia.blogspot.de/2012/12/opiate-structure-activity-relationship.html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0EAC-1099-49F2-B0AF-7197E24305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4187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1E5C3-1D4D-4117-9A2A-6BDF978632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http://opiophilia.blogspot.de/2012/12/opiate-structure-activity-relationship.html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AA76-DA78-4342-ABA2-C550C15FB9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55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AA76-DA78-4342-ABA2-C550C15FB9E8}" type="slidenum">
              <a:rPr lang="de-DE" smtClean="0"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http://opiophilia.blogspot.de/2012/12/opiate-structure-activity-relationship.html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7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2D7-0D07-41EE-8AC8-C9639A8AC8A1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A6D2-5632-47C9-A06A-DA064EDB43AF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0AA-D2DB-42FC-8C7C-AF3D34650136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81A4-447F-4481-9E0F-8828A831D432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40B-4F31-4D41-8EB8-A9A565887855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074B-3ED5-4806-9A51-7E40F964C6C2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071-E62D-4775-9E7C-2ECB626FD22A}" type="datetime1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CC33-E805-4637-9E4D-3EF6809CB42B}" type="datetime1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F945-CD3A-48A3-8864-302A1443CFF8}" type="datetime1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450D-4EC9-4332-AA0D-A8C2DEF4211C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C2D0-74A5-401A-A3CE-588B6A70D4DE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246CEF-80BA-49DA-8EA5-D96D31DE537A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dd.osdd.net/lopt.php" TargetMode="External"/><Relationship Id="rId2" Type="http://schemas.openxmlformats.org/officeDocument/2006/relationships/hyperlink" Target="http://www.oecd.org/chemicalsafety/risk-assessment/introductiontoquantitativestructureactivityrelationship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qualitynano.eu/uploads/School2013/TrainingMaterials/7.QSARs-Lecture_CeydaOksel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b="1" dirty="0" smtClean="0">
                <a:latin typeface="Calibri" pitchFamily="34" charset="0"/>
              </a:rPr>
              <a:t>Computational structure-activity relationship approaches in lead optimization</a:t>
            </a:r>
            <a:endParaRPr lang="de-DE" sz="32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1752600"/>
          </a:xfrm>
        </p:spPr>
        <p:txBody>
          <a:bodyPr/>
          <a:lstStyle/>
          <a:p>
            <a:pPr algn="ctr"/>
            <a:r>
              <a:rPr lang="de-DE" dirty="0" smtClean="0">
                <a:latin typeface="Calibri" pitchFamily="34" charset="0"/>
              </a:rPr>
              <a:t>Yasir Arafat Tamal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>
                <a:latin typeface="Calibri" pitchFamily="34" charset="0"/>
              </a:rPr>
              <a:t>SAR </a:t>
            </a:r>
            <a:r>
              <a:rPr lang="de-DE" sz="3200" b="1" dirty="0" smtClean="0">
                <a:latin typeface="Calibri" pitchFamily="34" charset="0"/>
              </a:rPr>
              <a:t>Principle on Structural Modification</a:t>
            </a:r>
            <a:endParaRPr lang="de-D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Alteration of the molecular structure of an active substance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Testing structural variation effects on biological activities by removing, adding or replacing molecular fragments</a:t>
            </a:r>
          </a:p>
          <a:p>
            <a:endParaRPr lang="de-DE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C:\Users\Tamal\Desktop\SAR\2000px-Morphin_-_Morphine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6672"/>
            <a:ext cx="1983740" cy="16871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199409" y="3269673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alibri" pitchFamily="34" charset="0"/>
              </a:rPr>
              <a:t>Introduction of OH increases activity</a:t>
            </a:r>
            <a:endParaRPr lang="de-DE" sz="1200" dirty="0"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5109" y="3546672"/>
            <a:ext cx="304800" cy="705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9909" y="5379340"/>
            <a:ext cx="255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alibri" pitchFamily="34" charset="0"/>
              </a:rPr>
              <a:t>N-CH</a:t>
            </a:r>
            <a:r>
              <a:rPr lang="de-DE" sz="900" dirty="0" smtClean="0">
                <a:latin typeface="Calibri" pitchFamily="34" charset="0"/>
              </a:rPr>
              <a:t>2</a:t>
            </a:r>
            <a:r>
              <a:rPr lang="de-DE" sz="1200" dirty="0" smtClean="0">
                <a:latin typeface="Calibri" pitchFamily="34" charset="0"/>
              </a:rPr>
              <a:t>CH=CH</a:t>
            </a:r>
            <a:r>
              <a:rPr lang="de-DE" sz="900" dirty="0" smtClean="0">
                <a:latin typeface="Calibri" pitchFamily="34" charset="0"/>
              </a:rPr>
              <a:t>2 </a:t>
            </a:r>
            <a:r>
              <a:rPr lang="de-DE" sz="1200" dirty="0" smtClean="0">
                <a:latin typeface="Calibri" pitchFamily="34" charset="0"/>
              </a:rPr>
              <a:t>creates antagonist</a:t>
            </a:r>
            <a:endParaRPr lang="de-DE" sz="1200" dirty="0">
              <a:latin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89909" y="4953002"/>
            <a:ext cx="48491" cy="4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libri" pitchFamily="34" charset="0"/>
              </a:rPr>
              <a:t>http://opiophilia.blogspot.de/2012/12/opiate-structure-activity-relationship.html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" y="5562600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alibri" pitchFamily="34" charset="0"/>
              </a:rPr>
              <a:t>Oxidation increase activity</a:t>
            </a:r>
            <a:endParaRPr lang="de-DE" sz="1200" dirty="0"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90600" y="5233868"/>
            <a:ext cx="0" cy="328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439026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9020" y="5971401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Morphine</a:t>
            </a:r>
            <a:endParaRPr lang="de-DE" sz="2000" dirty="0">
              <a:latin typeface="Calibri" pitchFamily="34" charset="0"/>
            </a:endParaRPr>
          </a:p>
        </p:txBody>
      </p:sp>
      <p:pic>
        <p:nvPicPr>
          <p:cNvPr id="24" name="Picture 23" descr="C:\Users\Tamal\Desktop\SAR\Naloxone.svg (1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46673"/>
            <a:ext cx="2057400" cy="178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5600700" y="594360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Naloxone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Calibri" pitchFamily="34" charset="0"/>
              </a:rPr>
              <a:t>Conclusion</a:t>
            </a:r>
            <a:endParaRPr lang="de-DE" sz="32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itchFamily="34" charset="0"/>
              </a:rPr>
              <a:t>SAR deals with the influence of the functional groups present in the drug on its biological </a:t>
            </a:r>
            <a:r>
              <a:rPr lang="en-US" sz="2000" dirty="0" smtClean="0">
                <a:latin typeface="Calibri" pitchFamily="34" charset="0"/>
              </a:rPr>
              <a:t>activity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SAR studies are done to determine the pattern of this influence which is employed in the drug design and in the synthesis of many drugs of desired pharmacological </a:t>
            </a:r>
            <a:r>
              <a:rPr lang="en-US" sz="2000" dirty="0" smtClean="0">
                <a:latin typeface="Calibri" pitchFamily="34" charset="0"/>
              </a:rPr>
              <a:t>activity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Calibri" pitchFamily="34" charset="0"/>
              </a:rPr>
              <a:t>References</a:t>
            </a:r>
            <a:endParaRPr lang="de-DE" sz="32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Calibri" pitchFamily="34" charset="0"/>
                <a:hlinkClick r:id="rId2"/>
              </a:rPr>
              <a:t>http://</a:t>
            </a:r>
            <a:r>
              <a:rPr lang="de-DE" sz="2000" dirty="0" smtClean="0">
                <a:latin typeface="Calibri" pitchFamily="34" charset="0"/>
                <a:hlinkClick r:id="rId2"/>
              </a:rPr>
              <a:t>www.oecd.org/chemicalsafety/risk-assessment/introductiontoquantitativestructureactivityrelationships.htm</a:t>
            </a:r>
            <a:endParaRPr lang="de-DE" sz="2000" dirty="0" smtClean="0">
              <a:latin typeface="Calibri" pitchFamily="34" charset="0"/>
            </a:endParaRPr>
          </a:p>
          <a:p>
            <a:r>
              <a:rPr lang="de-DE" sz="2000" dirty="0">
                <a:latin typeface="Calibri" pitchFamily="34" charset="0"/>
                <a:hlinkClick r:id="rId3"/>
              </a:rPr>
              <a:t>http://</a:t>
            </a:r>
            <a:r>
              <a:rPr lang="de-DE" sz="2000" dirty="0" smtClean="0">
                <a:latin typeface="Calibri" pitchFamily="34" charset="0"/>
                <a:hlinkClick r:id="rId3"/>
              </a:rPr>
              <a:t>crdd.osdd.net/lopt.php</a:t>
            </a:r>
            <a:endParaRPr lang="de-DE" sz="2000" dirty="0" smtClean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Tong, </a:t>
            </a:r>
            <a:r>
              <a:rPr lang="en-US" sz="2000" dirty="0" err="1">
                <a:latin typeface="Calibri" pitchFamily="34" charset="0"/>
              </a:rPr>
              <a:t>Weida</a:t>
            </a:r>
            <a:r>
              <a:rPr lang="en-US" sz="2000" dirty="0">
                <a:latin typeface="Calibri" pitchFamily="34" charset="0"/>
              </a:rPr>
              <a:t>, et al. "Structure‐activity relationship approaches and applications." Environmental toxicology and chemistry 22.8 (2003): </a:t>
            </a:r>
            <a:r>
              <a:rPr lang="en-US" sz="2000" dirty="0" smtClean="0">
                <a:latin typeface="Calibri" pitchFamily="34" charset="0"/>
              </a:rPr>
              <a:t>1680-1695.</a:t>
            </a:r>
          </a:p>
          <a:p>
            <a:r>
              <a:rPr lang="de-DE" sz="2000" dirty="0" smtClean="0">
                <a:latin typeface="Calibri" pitchFamily="34" charset="0"/>
              </a:rPr>
              <a:t>Ceyda Oksel, Xue Z. Wang: </a:t>
            </a:r>
            <a:r>
              <a:rPr lang="de-DE" sz="2000" dirty="0" smtClean="0">
                <a:latin typeface="Calibri" pitchFamily="34" charset="0"/>
                <a:hlinkClick r:id="rId4"/>
              </a:rPr>
              <a:t>http</a:t>
            </a:r>
            <a:r>
              <a:rPr lang="de-DE" sz="2000" dirty="0">
                <a:latin typeface="Calibri" pitchFamily="34" charset="0"/>
                <a:hlinkClick r:id="rId4"/>
              </a:rPr>
              <a:t>://</a:t>
            </a:r>
            <a:r>
              <a:rPr lang="de-DE" sz="2000" dirty="0" smtClean="0">
                <a:latin typeface="Calibri" pitchFamily="34" charset="0"/>
                <a:hlinkClick r:id="rId4"/>
              </a:rPr>
              <a:t>www.qualitynano.eu/uploads/School2013/TrainingMaterials/7.QSARs-Lecture_CeydaOksel.pdf</a:t>
            </a:r>
            <a:endParaRPr lang="de-DE" sz="2000" dirty="0" smtClean="0">
              <a:latin typeface="Calibri" pitchFamily="34" charset="0"/>
            </a:endParaRPr>
          </a:p>
          <a:p>
            <a:r>
              <a:rPr lang="en-US" sz="2000" dirty="0" err="1">
                <a:latin typeface="Calibri" pitchFamily="34" charset="0"/>
              </a:rPr>
              <a:t>Bajorath</a:t>
            </a:r>
            <a:r>
              <a:rPr lang="en-US" sz="2000" dirty="0">
                <a:latin typeface="Calibri" pitchFamily="34" charset="0"/>
              </a:rPr>
              <a:t>, Jürgen. "Large-scale SAR analysis." Drug Discovery Today: Technologies 10.3 (2013): e419-e426.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4800" dirty="0" smtClean="0">
              <a:latin typeface="Calibri" pitchFamily="34" charset="0"/>
            </a:endParaRPr>
          </a:p>
          <a:p>
            <a:pPr marL="0" indent="0" algn="ctr">
              <a:buNone/>
            </a:pPr>
            <a:endParaRPr lang="de-DE" sz="4800" dirty="0" smtClean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de-DE" sz="4800" dirty="0" smtClean="0">
                <a:latin typeface="Calibri" pitchFamily="34" charset="0"/>
              </a:rPr>
              <a:t>THANK YOU</a:t>
            </a:r>
            <a:endParaRPr lang="de-DE" sz="48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>
                <a:latin typeface="Calibri" pitchFamily="34" charset="0"/>
              </a:rPr>
              <a:t>Contents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Structure–Activity Relationship (SAR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r>
              <a:rPr lang="de-DE" sz="2000" dirty="0">
                <a:latin typeface="Calibri" pitchFamily="34" charset="0"/>
              </a:rPr>
              <a:t>SAR Analysis </a:t>
            </a:r>
            <a:r>
              <a:rPr lang="de-DE" sz="2000" dirty="0" smtClean="0">
                <a:latin typeface="Calibri" pitchFamily="34" charset="0"/>
              </a:rPr>
              <a:t>Methods</a:t>
            </a:r>
          </a:p>
          <a:p>
            <a:r>
              <a:rPr lang="en-US" sz="2000" dirty="0">
                <a:latin typeface="Calibri" pitchFamily="34" charset="0"/>
              </a:rPr>
              <a:t>Quantitative Structure-Activity Relationship (</a:t>
            </a:r>
            <a:r>
              <a:rPr lang="de-DE" sz="2000" dirty="0">
                <a:latin typeface="Calibri" pitchFamily="34" charset="0"/>
              </a:rPr>
              <a:t>QSAR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r>
              <a:rPr lang="de-DE" sz="2000" dirty="0">
                <a:latin typeface="Calibri" pitchFamily="34" charset="0"/>
              </a:rPr>
              <a:t>QSAR </a:t>
            </a:r>
            <a:r>
              <a:rPr lang="de-DE" sz="2000" dirty="0" smtClean="0">
                <a:latin typeface="Calibri" pitchFamily="34" charset="0"/>
              </a:rPr>
              <a:t>Methods</a:t>
            </a:r>
          </a:p>
          <a:p>
            <a:r>
              <a:rPr lang="de-DE" sz="2000" dirty="0">
                <a:latin typeface="Calibri" pitchFamily="34" charset="0"/>
              </a:rPr>
              <a:t>Aim of SAR </a:t>
            </a:r>
            <a:r>
              <a:rPr lang="de-DE" sz="2000" dirty="0" smtClean="0">
                <a:latin typeface="Calibri" pitchFamily="34" charset="0"/>
              </a:rPr>
              <a:t>Approaches</a:t>
            </a:r>
          </a:p>
          <a:p>
            <a:r>
              <a:rPr lang="de-DE" sz="2000" dirty="0">
                <a:latin typeface="Calibri" pitchFamily="34" charset="0"/>
              </a:rPr>
              <a:t>Lead </a:t>
            </a:r>
            <a:r>
              <a:rPr lang="de-DE" sz="2000" dirty="0" smtClean="0">
                <a:latin typeface="Calibri" pitchFamily="34" charset="0"/>
              </a:rPr>
              <a:t>Optimization</a:t>
            </a:r>
          </a:p>
          <a:p>
            <a:r>
              <a:rPr lang="de-DE" sz="2000" dirty="0">
                <a:latin typeface="Calibri" pitchFamily="34" charset="0"/>
              </a:rPr>
              <a:t>SAR in Lead </a:t>
            </a:r>
            <a:r>
              <a:rPr lang="de-DE" sz="2000" dirty="0" smtClean="0">
                <a:latin typeface="Calibri" pitchFamily="34" charset="0"/>
              </a:rPr>
              <a:t>Optimization</a:t>
            </a:r>
          </a:p>
          <a:p>
            <a:r>
              <a:rPr lang="de-DE" sz="2000" dirty="0">
                <a:latin typeface="Calibri" pitchFamily="34" charset="0"/>
              </a:rPr>
              <a:t>SAR Principle on Structural Modification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Structure–Activity Relationship </a:t>
            </a:r>
            <a:r>
              <a:rPr lang="en-US" sz="3200" b="1" dirty="0">
                <a:latin typeface="Calibri" pitchFamily="34" charset="0"/>
              </a:rPr>
              <a:t>(SAR)</a:t>
            </a:r>
            <a:endParaRPr lang="de-D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itchFamily="34" charset="0"/>
              </a:rPr>
              <a:t>The relationship between the chemical or 3D structure of a molecule and its biological </a:t>
            </a:r>
            <a:r>
              <a:rPr lang="en-US" sz="2000" dirty="0" smtClean="0">
                <a:latin typeface="Calibri" pitchFamily="34" charset="0"/>
              </a:rPr>
              <a:t>activity</a:t>
            </a:r>
          </a:p>
          <a:p>
            <a:pPr algn="just"/>
            <a:endParaRPr lang="en-US" sz="2000" dirty="0"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Enables the determination of the chemical groups responsible for evoking a target biological effect in the </a:t>
            </a:r>
            <a:r>
              <a:rPr lang="en-US" sz="2000" dirty="0" smtClean="0">
                <a:latin typeface="Calibri" pitchFamily="34" charset="0"/>
              </a:rPr>
              <a:t>organism</a:t>
            </a:r>
            <a:endParaRPr lang="en-US" sz="2000" dirty="0">
              <a:latin typeface="Calibri" pitchFamily="34" charset="0"/>
            </a:endParaRP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The interaction of the drug molecule with a protein depends on its chemical </a:t>
            </a:r>
            <a:r>
              <a:rPr lang="en-US" sz="2000" dirty="0" smtClean="0">
                <a:latin typeface="Calibri" pitchFamily="34" charset="0"/>
              </a:rPr>
              <a:t>structure</a:t>
            </a:r>
            <a:endParaRPr lang="en-US" sz="2000" dirty="0">
              <a:latin typeface="Calibri" pitchFamily="34" charset="0"/>
            </a:endParaRPr>
          </a:p>
          <a:p>
            <a:pPr marL="342900" indent="-342900" algn="just"/>
            <a:endParaRPr lang="de-DE" sz="2000" dirty="0">
              <a:latin typeface="Calibri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Calibri" pitchFamily="34" charset="0"/>
              </a:rPr>
              <a:t>SAR Analysis Methods</a:t>
            </a:r>
            <a:endParaRPr lang="de-D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000" dirty="0">
                <a:latin typeface="Calibri" pitchFamily="34" charset="0"/>
              </a:rPr>
              <a:t>Numerical SAR analysis </a:t>
            </a:r>
            <a:r>
              <a:rPr lang="de-DE" sz="2000" dirty="0" smtClean="0">
                <a:latin typeface="Calibri" pitchFamily="34" charset="0"/>
              </a:rPr>
              <a:t>functions:</a:t>
            </a:r>
          </a:p>
          <a:p>
            <a:pPr algn="just"/>
            <a:endParaRPr lang="de-DE" sz="2000" dirty="0" smtClean="0">
              <a:latin typeface="Calibri" pitchFamily="34" charset="0"/>
            </a:endParaRPr>
          </a:p>
          <a:p>
            <a:pPr lvl="2" algn="just">
              <a:buFont typeface="Symbol" pitchFamily="18" charset="2"/>
              <a:buChar char="-"/>
            </a:pPr>
            <a:r>
              <a:rPr lang="en-US" sz="2000" dirty="0" smtClean="0">
                <a:latin typeface="Calibri" pitchFamily="34" charset="0"/>
              </a:rPr>
              <a:t> To </a:t>
            </a:r>
            <a:r>
              <a:rPr lang="en-US" sz="2000" dirty="0">
                <a:latin typeface="Calibri" pitchFamily="34" charset="0"/>
              </a:rPr>
              <a:t>quantify SAR information content of data </a:t>
            </a:r>
            <a:r>
              <a:rPr lang="en-US" sz="2000" dirty="0" smtClean="0">
                <a:latin typeface="Calibri" pitchFamily="34" charset="0"/>
              </a:rPr>
              <a:t>sets</a:t>
            </a:r>
          </a:p>
          <a:p>
            <a:pPr lvl="2" algn="just">
              <a:buFont typeface="Symbol" pitchFamily="18" charset="2"/>
              <a:buChar char="-"/>
            </a:pPr>
            <a:endParaRPr lang="de-DE" sz="2000" dirty="0" smtClean="0">
              <a:latin typeface="Calibri" pitchFamily="34" charset="0"/>
            </a:endParaRPr>
          </a:p>
          <a:p>
            <a:pPr algn="just"/>
            <a:r>
              <a:rPr lang="de-DE" sz="2000" dirty="0" smtClean="0">
                <a:latin typeface="Calibri" pitchFamily="34" charset="0"/>
              </a:rPr>
              <a:t>Activity landscapes:</a:t>
            </a:r>
          </a:p>
          <a:p>
            <a:pPr algn="just"/>
            <a:endParaRPr lang="de-DE" sz="2000" dirty="0" smtClean="0">
              <a:latin typeface="Calibri" pitchFamily="34" charset="0"/>
            </a:endParaRPr>
          </a:p>
          <a:p>
            <a:pPr lvl="2" algn="just">
              <a:buFont typeface="Symbol" pitchFamily="18" charset="2"/>
              <a:buChar char="-"/>
            </a:pPr>
            <a:r>
              <a:rPr lang="en-US" sz="2000" dirty="0" smtClean="0">
                <a:latin typeface="Calibri" pitchFamily="34" charset="0"/>
              </a:rPr>
              <a:t> Graphical </a:t>
            </a:r>
            <a:r>
              <a:rPr lang="en-US" sz="2000" dirty="0">
                <a:latin typeface="Calibri" pitchFamily="34" charset="0"/>
              </a:rPr>
              <a:t>representation of SAR </a:t>
            </a:r>
            <a:r>
              <a:rPr lang="en-US" sz="2000" dirty="0" smtClean="0">
                <a:latin typeface="Calibri" pitchFamily="34" charset="0"/>
              </a:rPr>
              <a:t>information</a:t>
            </a:r>
            <a:endParaRPr lang="de-DE" sz="2000" dirty="0" smtClean="0">
              <a:latin typeface="Calibri" pitchFamily="34" charset="0"/>
            </a:endParaRPr>
          </a:p>
          <a:p>
            <a:pPr lvl="1" indent="0" algn="just">
              <a:buNone/>
            </a:pPr>
            <a:endParaRPr lang="en-US" dirty="0">
              <a:latin typeface="Calibri" pitchFamily="34" charset="0"/>
            </a:endParaRPr>
          </a:p>
          <a:p>
            <a:pPr algn="just"/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Tamal\Desktop\SAR\Bajorath_02_lm0213_IN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04665"/>
            <a:ext cx="3372399" cy="19437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6248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itchFamily="34" charset="0"/>
              </a:rPr>
              <a:t>http://www.int.laborundmore.com/archive/281210/Data-Visualization-in-Medicinal-Chemistry.html</a:t>
            </a:r>
          </a:p>
        </p:txBody>
      </p:sp>
    </p:spTree>
    <p:extLst>
      <p:ext uri="{BB962C8B-B14F-4D97-AF65-F5344CB8AC3E}">
        <p14:creationId xmlns:p14="http://schemas.microsoft.com/office/powerpoint/2010/main" val="4944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990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</a:rPr>
              <a:t>Quantitative </a:t>
            </a:r>
            <a:r>
              <a:rPr lang="en-US" sz="3200" b="1" dirty="0" smtClean="0">
                <a:latin typeface="Calibri" pitchFamily="34" charset="0"/>
              </a:rPr>
              <a:t>Structure-Activity Relationship (</a:t>
            </a:r>
            <a:r>
              <a:rPr lang="de-DE" sz="3200" b="1" dirty="0" smtClean="0">
                <a:latin typeface="Calibri" pitchFamily="34" charset="0"/>
              </a:rPr>
              <a:t>QSAR)</a:t>
            </a:r>
            <a:endParaRPr lang="de-DE" sz="32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QSARs are </a:t>
            </a:r>
            <a:r>
              <a:rPr lang="en-US" sz="2000" dirty="0">
                <a:latin typeface="Calibri" pitchFamily="34" charset="0"/>
              </a:rPr>
              <a:t>mathematical relationships linking chemical structure and pharmacological activity in a quantitative manner for a series of </a:t>
            </a:r>
            <a:r>
              <a:rPr lang="en-US" sz="2000" dirty="0" smtClean="0">
                <a:latin typeface="Calibri" pitchFamily="34" charset="0"/>
              </a:rPr>
              <a:t>compounds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physicochemical properties or structures are expressed by numbers, one can find a mathematical relationship, or quantitative structure-activity relationship, between the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two</a:t>
            </a:r>
            <a:endParaRPr lang="en-US" sz="2000" dirty="0">
              <a:latin typeface="Calibri" pitchFamily="34" charset="0"/>
            </a:endParaRPr>
          </a:p>
          <a:p>
            <a:pPr algn="just"/>
            <a:endParaRPr lang="de-DE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Calibri" pitchFamily="34" charset="0"/>
              </a:rPr>
              <a:t>QSAR Methods</a:t>
            </a:r>
            <a:endParaRPr lang="de-DE" sz="32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000" dirty="0" smtClean="0">
                <a:latin typeface="Calibri" pitchFamily="34" charset="0"/>
              </a:rPr>
              <a:t>QSAR modelling process consist of 5 main steps</a:t>
            </a:r>
          </a:p>
          <a:p>
            <a:pPr algn="just"/>
            <a:endParaRPr lang="de-DE" sz="2000" dirty="0" smtClean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de-DE" sz="2000" dirty="0" smtClean="0">
                <a:latin typeface="Calibri" pitchFamily="34" charset="0"/>
              </a:rPr>
              <a:t>Molecular structure</a:t>
            </a:r>
          </a:p>
          <a:p>
            <a:pPr marL="0" indent="0" algn="ctr">
              <a:buNone/>
            </a:pPr>
            <a:endParaRPr lang="de-DE" sz="2000" dirty="0" smtClean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de-DE" sz="2000" dirty="0" smtClean="0">
                <a:latin typeface="Calibri" pitchFamily="34" charset="0"/>
              </a:rPr>
              <a:t>Molecular descriptors</a:t>
            </a:r>
          </a:p>
          <a:p>
            <a:pPr marL="0" indent="0" algn="ctr">
              <a:buNone/>
            </a:pPr>
            <a:endParaRPr lang="de-DE" sz="2000" dirty="0" smtClean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de-DE" sz="2000" dirty="0" smtClean="0">
                <a:latin typeface="Calibri" pitchFamily="34" charset="0"/>
              </a:rPr>
              <a:t>Building the QSAR model</a:t>
            </a:r>
          </a:p>
          <a:p>
            <a:pPr marL="0" indent="0" algn="ctr">
              <a:buNone/>
            </a:pPr>
            <a:endParaRPr lang="de-DE" sz="2000" dirty="0" smtClean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de-DE" sz="2000" dirty="0" smtClean="0">
                <a:latin typeface="Calibri" pitchFamily="34" charset="0"/>
              </a:rPr>
              <a:t>Model validation</a:t>
            </a:r>
          </a:p>
          <a:p>
            <a:pPr marL="0" indent="0" algn="ctr">
              <a:buNone/>
            </a:pPr>
            <a:endParaRPr lang="de-DE" sz="2000" dirty="0" smtClean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de-DE" sz="2000" dirty="0" smtClean="0">
                <a:latin typeface="Calibri" pitchFamily="34" charset="0"/>
              </a:rPr>
              <a:t>Applicability domain of QSAR</a:t>
            </a:r>
            <a:endParaRPr lang="de-DE" sz="2000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0" y="2667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0" y="3429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4191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95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>
                <a:latin typeface="Calibri" pitchFamily="34" charset="0"/>
              </a:rPr>
              <a:t>Aim of </a:t>
            </a:r>
            <a:r>
              <a:rPr lang="de-DE" sz="3200" b="1" dirty="0" smtClean="0">
                <a:latin typeface="Calibri" pitchFamily="34" charset="0"/>
              </a:rPr>
              <a:t>SAR Approaches</a:t>
            </a:r>
            <a:endParaRPr lang="de-D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itchFamily="34" charset="0"/>
              </a:rPr>
              <a:t>SAR analysis try to convert structure-activity observations into informative structure activity </a:t>
            </a:r>
            <a:r>
              <a:rPr lang="en-US" sz="2000" dirty="0" smtClean="0">
                <a:latin typeface="Calibri" pitchFamily="34" charset="0"/>
              </a:rPr>
              <a:t>relationships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alibri" pitchFamily="34" charset="0"/>
              </a:rPr>
              <a:t>Initial </a:t>
            </a:r>
            <a:r>
              <a:rPr lang="en-US" sz="2000" dirty="0" smtClean="0">
                <a:latin typeface="Calibri" pitchFamily="34" charset="0"/>
              </a:rPr>
              <a:t>lead</a:t>
            </a:r>
          </a:p>
          <a:p>
            <a:pPr marL="0" indent="0" algn="ctr">
              <a:buNone/>
            </a:pPr>
            <a:endParaRPr lang="en-US" sz="2000" dirty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Calibri" pitchFamily="34" charset="0"/>
              </a:rPr>
              <a:t>SAR</a:t>
            </a:r>
          </a:p>
          <a:p>
            <a:pPr marL="0" indent="0" algn="ctr">
              <a:buNone/>
            </a:pPr>
            <a:endParaRPr lang="en-US" sz="2000" dirty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Calibri" pitchFamily="34" charset="0"/>
              </a:rPr>
              <a:t>Knowledge</a:t>
            </a:r>
          </a:p>
          <a:p>
            <a:pPr marL="0" indent="0" algn="ctr">
              <a:buNone/>
            </a:pPr>
            <a:endParaRPr lang="en-US" sz="2000" dirty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alibri" pitchFamily="34" charset="0"/>
              </a:rPr>
              <a:t>Optimized </a:t>
            </a:r>
            <a:r>
              <a:rPr lang="en-US" sz="2000" dirty="0" smtClean="0">
                <a:latin typeface="Calibri" pitchFamily="34" charset="0"/>
              </a:rPr>
              <a:t>lead</a:t>
            </a:r>
          </a:p>
          <a:p>
            <a:pPr marL="0" indent="0" algn="ctr">
              <a:buNone/>
            </a:pPr>
            <a:endParaRPr lang="en-US" sz="2000" dirty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alibri" pitchFamily="34" charset="0"/>
              </a:rPr>
              <a:t>Clinical development</a:t>
            </a:r>
          </a:p>
          <a:p>
            <a:pPr marL="0" indent="0" algn="ctr">
              <a:buNone/>
            </a:pPr>
            <a:endParaRPr lang="en-US" sz="2000" dirty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2000" y="2971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72000" y="3733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72000" y="4495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5181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Calibri" pitchFamily="34" charset="0"/>
              </a:rPr>
              <a:t>Lead Optimization</a:t>
            </a:r>
            <a:endParaRPr lang="de-D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de-DE" sz="2000" dirty="0" smtClean="0">
                <a:latin typeface="Calibri" pitchFamily="34" charset="0"/>
              </a:rPr>
              <a:t>Synthesis </a:t>
            </a:r>
            <a:r>
              <a:rPr lang="de-DE" sz="2000" dirty="0">
                <a:latin typeface="Calibri" pitchFamily="34" charset="0"/>
              </a:rPr>
              <a:t>of analog </a:t>
            </a:r>
            <a:r>
              <a:rPr lang="de-DE" sz="2000" dirty="0" smtClean="0">
                <a:latin typeface="Calibri" pitchFamily="34" charset="0"/>
              </a:rPr>
              <a:t>series</a:t>
            </a:r>
          </a:p>
          <a:p>
            <a:pPr algn="just"/>
            <a:endParaRPr lang="de-DE" sz="2000" dirty="0"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Testing the series to correlate changes in chemical structure to biological and pharmacological data to establish structure-activity relationships (</a:t>
            </a:r>
            <a:r>
              <a:rPr lang="en-US" sz="2000" dirty="0" smtClean="0">
                <a:latin typeface="Calibri" pitchFamily="34" charset="0"/>
              </a:rPr>
              <a:t>SARs):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lvl="2" algn="just">
              <a:buFont typeface="Symbol" pitchFamily="18" charset="2"/>
              <a:buChar char="-"/>
            </a:pPr>
            <a:r>
              <a:rPr lang="de-DE" sz="2000" dirty="0" smtClean="0">
                <a:latin typeface="Calibri" pitchFamily="34" charset="0"/>
              </a:rPr>
              <a:t>Potency</a:t>
            </a:r>
          </a:p>
          <a:p>
            <a:pPr lvl="2" algn="just">
              <a:buFont typeface="Symbol" pitchFamily="18" charset="2"/>
              <a:buChar char="-"/>
            </a:pPr>
            <a:endParaRPr lang="de-DE" sz="2000" dirty="0">
              <a:latin typeface="Calibri" pitchFamily="34" charset="0"/>
            </a:endParaRPr>
          </a:p>
          <a:p>
            <a:pPr lvl="2" algn="just">
              <a:buFont typeface="Symbol" pitchFamily="18" charset="2"/>
              <a:buChar char="-"/>
            </a:pPr>
            <a:r>
              <a:rPr lang="de-DE" sz="2000" dirty="0" smtClean="0">
                <a:latin typeface="Calibri" pitchFamily="34" charset="0"/>
              </a:rPr>
              <a:t>Bioavailability</a:t>
            </a:r>
          </a:p>
          <a:p>
            <a:pPr lvl="2" algn="just">
              <a:buFont typeface="Symbol" pitchFamily="18" charset="2"/>
              <a:buChar char="-"/>
            </a:pPr>
            <a:endParaRPr lang="de-DE" sz="2000" dirty="0" smtClean="0">
              <a:latin typeface="Calibri" pitchFamily="34" charset="0"/>
            </a:endParaRPr>
          </a:p>
          <a:p>
            <a:pPr lvl="2" algn="just">
              <a:buFont typeface="Symbol" pitchFamily="18" charset="2"/>
              <a:buChar char="-"/>
            </a:pPr>
            <a:r>
              <a:rPr lang="en-US" sz="2000" dirty="0" smtClean="0">
                <a:latin typeface="Calibri" pitchFamily="34" charset="0"/>
              </a:rPr>
              <a:t>Stability</a:t>
            </a:r>
          </a:p>
          <a:p>
            <a:pPr lvl="2" algn="just">
              <a:buFont typeface="Symbol" pitchFamily="18" charset="2"/>
              <a:buChar char="-"/>
            </a:pPr>
            <a:endParaRPr lang="en-US" sz="2000" dirty="0" smtClean="0">
              <a:latin typeface="Calibri" pitchFamily="34" charset="0"/>
            </a:endParaRPr>
          </a:p>
          <a:p>
            <a:pPr lvl="2" algn="just">
              <a:buFont typeface="Symbol" pitchFamily="18" charset="2"/>
              <a:buChar char="-"/>
            </a:pPr>
            <a:r>
              <a:rPr lang="en-US" sz="2000" dirty="0" smtClean="0">
                <a:latin typeface="Calibri" pitchFamily="34" charset="0"/>
              </a:rPr>
              <a:t>Selectivity</a:t>
            </a:r>
            <a:endParaRPr lang="de-DE" sz="2000" dirty="0">
              <a:latin typeface="Calibri" pitchFamily="34" charset="0"/>
            </a:endParaRPr>
          </a:p>
          <a:p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>
                <a:latin typeface="Calibri" pitchFamily="34" charset="0"/>
              </a:rPr>
              <a:t>SAR in </a:t>
            </a:r>
            <a:r>
              <a:rPr lang="de-DE" sz="3200" b="1" dirty="0" smtClean="0">
                <a:latin typeface="Calibri" pitchFamily="34" charset="0"/>
              </a:rPr>
              <a:t>Lead Optimization</a:t>
            </a:r>
            <a:endParaRPr lang="de-D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Calibri" pitchFamily="34" charset="0"/>
              </a:rPr>
              <a:t>Combinatorial </a:t>
            </a:r>
            <a:r>
              <a:rPr lang="en-US" sz="2000" dirty="0" smtClean="0">
                <a:latin typeface="Calibri" pitchFamily="34" charset="0"/>
              </a:rPr>
              <a:t>chemistry</a:t>
            </a:r>
          </a:p>
          <a:p>
            <a:pPr algn="just"/>
            <a:endParaRPr lang="en-US" sz="2000" dirty="0"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High throughput screening (HTS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 algn="just"/>
            <a:endParaRPr lang="en-US" sz="2000" dirty="0"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Microarray </a:t>
            </a:r>
            <a:r>
              <a:rPr lang="en-US" sz="2000" dirty="0" smtClean="0">
                <a:latin typeface="Calibri" pitchFamily="34" charset="0"/>
              </a:rPr>
              <a:t>and</a:t>
            </a:r>
          </a:p>
          <a:p>
            <a:pPr algn="just"/>
            <a:endParaRPr lang="en-US" sz="2000" dirty="0"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Protein </a:t>
            </a:r>
            <a:r>
              <a:rPr lang="en-US" sz="2000" dirty="0" smtClean="0">
                <a:latin typeface="Calibri" pitchFamily="34" charset="0"/>
              </a:rPr>
              <a:t>array</a:t>
            </a:r>
          </a:p>
          <a:p>
            <a:pPr algn="just"/>
            <a:endParaRPr lang="en-US" sz="20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alibri" pitchFamily="34" charset="0"/>
              </a:rPr>
              <a:t>These highly automated technologies have quite literally revolutionized the drug </a:t>
            </a:r>
            <a:r>
              <a:rPr lang="en-US" sz="2000" dirty="0" smtClean="0">
                <a:latin typeface="Calibri" pitchFamily="34" charset="0"/>
              </a:rPr>
              <a:t>discovery</a:t>
            </a:r>
          </a:p>
          <a:p>
            <a:pPr marL="0" indent="0" algn="just">
              <a:buNone/>
            </a:pPr>
            <a:endParaRPr lang="en-US" sz="20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alibri" pitchFamily="34" charset="0"/>
              </a:rPr>
              <a:t>SAR methods </a:t>
            </a:r>
            <a:r>
              <a:rPr lang="en-US" sz="2000" dirty="0">
                <a:latin typeface="Calibri" pitchFamily="34" charset="0"/>
              </a:rPr>
              <a:t>have become increasingly essential as tools for organizing, mining, and interpreting these data from these aforementioned </a:t>
            </a:r>
            <a:r>
              <a:rPr lang="en-US" sz="2000" dirty="0" smtClean="0">
                <a:latin typeface="Calibri" pitchFamily="34" charset="0"/>
              </a:rPr>
              <a:t>technologies, to </a:t>
            </a:r>
            <a:r>
              <a:rPr lang="en-US" sz="2000" dirty="0">
                <a:latin typeface="Calibri" pitchFamily="34" charset="0"/>
              </a:rPr>
              <a:t>guide further experimentation and </a:t>
            </a:r>
            <a:r>
              <a:rPr lang="en-US" sz="2000" dirty="0" smtClean="0">
                <a:latin typeface="Calibri" pitchFamily="34" charset="0"/>
              </a:rPr>
              <a:t>discovery</a:t>
            </a:r>
            <a:endParaRPr lang="en-US" sz="2000" dirty="0">
              <a:latin typeface="Calibri" pitchFamily="34" charset="0"/>
            </a:endParaRPr>
          </a:p>
          <a:p>
            <a:pPr algn="just"/>
            <a:endParaRPr lang="en-US" sz="2000" dirty="0">
              <a:latin typeface="Calibri" pitchFamily="34" charset="0"/>
            </a:endParaRPr>
          </a:p>
          <a:p>
            <a:pPr marL="0" indent="0" algn="just">
              <a:buNone/>
            </a:pPr>
            <a:endParaRPr lang="de-DE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437</Words>
  <Application>Microsoft Office PowerPoint</Application>
  <PresentationFormat>On-screen Show (4:3)</PresentationFormat>
  <Paragraphs>115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Computational structure-activity relationship approaches in lead optimization</vt:lpstr>
      <vt:lpstr>Contents</vt:lpstr>
      <vt:lpstr>Structure–Activity Relationship (SAR)</vt:lpstr>
      <vt:lpstr>SAR Analysis Methods</vt:lpstr>
      <vt:lpstr>Quantitative Structure-Activity Relationship (QSAR)</vt:lpstr>
      <vt:lpstr>QSAR Methods</vt:lpstr>
      <vt:lpstr>Aim of SAR Approaches</vt:lpstr>
      <vt:lpstr>Lead Optimization</vt:lpstr>
      <vt:lpstr>SAR in Lead Optimization</vt:lpstr>
      <vt:lpstr>SAR Principle on Structural Modification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structure-activity relationship approaches in lead optimization</dc:title>
  <dc:creator>Tamal</dc:creator>
  <cp:lastModifiedBy>Tamal</cp:lastModifiedBy>
  <cp:revision>34</cp:revision>
  <dcterms:created xsi:type="dcterms:W3CDTF">2006-08-16T00:00:00Z</dcterms:created>
  <dcterms:modified xsi:type="dcterms:W3CDTF">2017-01-10T00:21:12Z</dcterms:modified>
</cp:coreProperties>
</file>