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1"/>
    <p:restoredTop sz="73788" autoAdjust="0"/>
  </p:normalViewPr>
  <p:slideViewPr>
    <p:cSldViewPr snapToGrid="0">
      <p:cViewPr varScale="1">
        <p:scale>
          <a:sx n="55" d="100"/>
          <a:sy n="5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57FD2-CCF8-411C-94F1-07B39BB1D0D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9EBA7-4E9B-4E72-A962-F57D6310299D}">
      <dgm:prSet phldrT="[Text]" custT="1"/>
      <dgm:spPr/>
      <dgm:t>
        <a:bodyPr/>
        <a:lstStyle/>
        <a:p>
          <a:pPr algn="just"/>
          <a:endParaRPr lang="en-US" sz="2400" dirty="0" smtClean="0"/>
        </a:p>
        <a:p>
          <a:pPr algn="just"/>
          <a:r>
            <a:rPr lang="en-US" sz="2400" dirty="0" smtClean="0"/>
            <a:t>1- Effective in diseases with well defined mechanisms</a:t>
          </a:r>
        </a:p>
        <a:p>
          <a:pPr algn="just"/>
          <a:endParaRPr lang="en-US" sz="2400" dirty="0" smtClean="0"/>
        </a:p>
        <a:p>
          <a:pPr algn="just"/>
          <a:r>
            <a:rPr lang="en-US" sz="2400" dirty="0" smtClean="0"/>
            <a:t>2- Less adverse reactions</a:t>
          </a:r>
          <a:endParaRPr lang="en-US" sz="2400" dirty="0"/>
        </a:p>
      </dgm:t>
    </dgm:pt>
    <dgm:pt modelId="{6B90CDBF-EF81-488E-91FF-8D11CCBB8224}" type="parTrans" cxnId="{64B0CEEF-B1E3-49BD-BB70-EBDAB99BEC43}">
      <dgm:prSet/>
      <dgm:spPr/>
      <dgm:t>
        <a:bodyPr/>
        <a:lstStyle/>
        <a:p>
          <a:endParaRPr lang="en-US"/>
        </a:p>
      </dgm:t>
    </dgm:pt>
    <dgm:pt modelId="{CB07B07B-BD69-4FC5-A4E0-12D07B8117D0}" type="sibTrans" cxnId="{64B0CEEF-B1E3-49BD-BB70-EBDAB99BEC43}">
      <dgm:prSet/>
      <dgm:spPr/>
      <dgm:t>
        <a:bodyPr/>
        <a:lstStyle/>
        <a:p>
          <a:endParaRPr lang="en-US"/>
        </a:p>
      </dgm:t>
    </dgm:pt>
    <dgm:pt modelId="{0370A4C7-6B5D-4F42-980C-7384AAC70612}">
      <dgm:prSet phldrT="[Text]" custT="1"/>
      <dgm:spPr/>
      <dgm:t>
        <a:bodyPr/>
        <a:lstStyle/>
        <a:p>
          <a:pPr algn="l"/>
          <a:endParaRPr lang="en-US" sz="2400" dirty="0" smtClean="0"/>
        </a:p>
        <a:p>
          <a:pPr algn="l"/>
          <a:r>
            <a:rPr lang="en-US" sz="2400" dirty="0" smtClean="0"/>
            <a:t>1- Drug resistance</a:t>
          </a:r>
        </a:p>
        <a:p>
          <a:pPr algn="l"/>
          <a:endParaRPr lang="en-US" sz="2400" dirty="0" smtClean="0"/>
        </a:p>
        <a:p>
          <a:pPr algn="just"/>
          <a:r>
            <a:rPr lang="en-US" sz="2400" dirty="0" smtClean="0"/>
            <a:t>2- Can be affected by side effects</a:t>
          </a:r>
        </a:p>
        <a:p>
          <a:pPr algn="just"/>
          <a:endParaRPr lang="en-US" sz="2400" dirty="0" smtClean="0"/>
        </a:p>
        <a:p>
          <a:pPr algn="just"/>
          <a:r>
            <a:rPr lang="en-US" sz="2400" dirty="0" smtClean="0"/>
            <a:t>3- Not effective in complex diseases</a:t>
          </a:r>
        </a:p>
        <a:p>
          <a:pPr algn="l"/>
          <a:endParaRPr lang="en-US" sz="2400" dirty="0" smtClean="0"/>
        </a:p>
        <a:p>
          <a:pPr algn="l"/>
          <a:endParaRPr lang="en-US" sz="2400" dirty="0"/>
        </a:p>
      </dgm:t>
    </dgm:pt>
    <dgm:pt modelId="{4AACFAB8-30C5-4C3D-A205-9CFB3CEB5E29}" type="parTrans" cxnId="{36D99473-E968-400F-BB63-322B1C4466C2}">
      <dgm:prSet/>
      <dgm:spPr/>
      <dgm:t>
        <a:bodyPr/>
        <a:lstStyle/>
        <a:p>
          <a:endParaRPr lang="en-US"/>
        </a:p>
      </dgm:t>
    </dgm:pt>
    <dgm:pt modelId="{2CC5B14C-A1E4-49C2-A102-57733C26512F}" type="sibTrans" cxnId="{36D99473-E968-400F-BB63-322B1C4466C2}">
      <dgm:prSet/>
      <dgm:spPr/>
      <dgm:t>
        <a:bodyPr/>
        <a:lstStyle/>
        <a:p>
          <a:endParaRPr lang="en-US"/>
        </a:p>
      </dgm:t>
    </dgm:pt>
    <dgm:pt modelId="{EAB90572-71EF-4CE5-B917-5E1612C5A6AF}" type="pres">
      <dgm:prSet presAssocID="{E3557FD2-CCF8-411C-94F1-07B39BB1D0D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69894D-189B-4542-B0A2-616556BB7038}" type="pres">
      <dgm:prSet presAssocID="{E3557FD2-CCF8-411C-94F1-07B39BB1D0D4}" presName="Background" presStyleLbl="bgImgPlace1" presStyleIdx="0" presStyleCnt="1" custScaleX="116889" custScaleY="107840" custLinFactNeighborX="-946" custLinFactNeighborY="-5409"/>
      <dgm:spPr/>
    </dgm:pt>
    <dgm:pt modelId="{87EC6A87-20D1-41AA-8B35-85116679349C}" type="pres">
      <dgm:prSet presAssocID="{E3557FD2-CCF8-411C-94F1-07B39BB1D0D4}" presName="ParentText1" presStyleLbl="revTx" presStyleIdx="0" presStyleCnt="2" custScaleX="107583" custLinFactNeighborX="-13167" custLinFactNeighborY="7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DDB9-595E-4EA0-B1DD-56A8C14AD018}" type="pres">
      <dgm:prSet presAssocID="{E3557FD2-CCF8-411C-94F1-07B39BB1D0D4}" presName="ParentText2" presStyleLbl="revTx" presStyleIdx="1" presStyleCnt="2" custScaleX="112158" custLinFactNeighborX="7910" custLinFactNeighborY="-13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40E2F-2A1B-42D1-B0E2-1A3B8334AF45}" type="pres">
      <dgm:prSet presAssocID="{E3557FD2-CCF8-411C-94F1-07B39BB1D0D4}" presName="Plus" presStyleLbl="alignNode1" presStyleIdx="0" presStyleCnt="2" custLinFactNeighborX="-12139" custLinFactNeighborY="-24279"/>
      <dgm:spPr/>
    </dgm:pt>
    <dgm:pt modelId="{03224DA9-2820-4AF3-AC7A-ED521DF4C3AF}" type="pres">
      <dgm:prSet presAssocID="{E3557FD2-CCF8-411C-94F1-07B39BB1D0D4}" presName="Minus" presStyleLbl="alignNode1" presStyleIdx="1" presStyleCnt="2"/>
      <dgm:spPr/>
    </dgm:pt>
    <dgm:pt modelId="{0095F6EF-CB7C-49CD-A19A-762BF19FF1B5}" type="pres">
      <dgm:prSet presAssocID="{E3557FD2-CCF8-411C-94F1-07B39BB1D0D4}" presName="Divider" presStyleLbl="parChTrans1D1" presStyleIdx="0" presStyleCnt="1"/>
      <dgm:spPr/>
    </dgm:pt>
  </dgm:ptLst>
  <dgm:cxnLst>
    <dgm:cxn modelId="{0EB43241-4305-40C5-9EF4-F042F5D7AF17}" type="presOf" srcId="{0370A4C7-6B5D-4F42-980C-7384AAC70612}" destId="{52B5DDB9-595E-4EA0-B1DD-56A8C14AD018}" srcOrd="0" destOrd="0" presId="urn:microsoft.com/office/officeart/2009/3/layout/PlusandMinus"/>
    <dgm:cxn modelId="{64B0CEEF-B1E3-49BD-BB70-EBDAB99BEC43}" srcId="{E3557FD2-CCF8-411C-94F1-07B39BB1D0D4}" destId="{D489EBA7-4E9B-4E72-A962-F57D6310299D}" srcOrd="0" destOrd="0" parTransId="{6B90CDBF-EF81-488E-91FF-8D11CCBB8224}" sibTransId="{CB07B07B-BD69-4FC5-A4E0-12D07B8117D0}"/>
    <dgm:cxn modelId="{0ADA5E78-A27D-4409-A28C-0300341D18A9}" type="presOf" srcId="{D489EBA7-4E9B-4E72-A962-F57D6310299D}" destId="{87EC6A87-20D1-41AA-8B35-85116679349C}" srcOrd="0" destOrd="0" presId="urn:microsoft.com/office/officeart/2009/3/layout/PlusandMinus"/>
    <dgm:cxn modelId="{25157BCC-0F03-433B-8F7E-D1A9852FF75C}" type="presOf" srcId="{E3557FD2-CCF8-411C-94F1-07B39BB1D0D4}" destId="{EAB90572-71EF-4CE5-B917-5E1612C5A6AF}" srcOrd="0" destOrd="0" presId="urn:microsoft.com/office/officeart/2009/3/layout/PlusandMinus"/>
    <dgm:cxn modelId="{36D99473-E968-400F-BB63-322B1C4466C2}" srcId="{E3557FD2-CCF8-411C-94F1-07B39BB1D0D4}" destId="{0370A4C7-6B5D-4F42-980C-7384AAC70612}" srcOrd="1" destOrd="0" parTransId="{4AACFAB8-30C5-4C3D-A205-9CFB3CEB5E29}" sibTransId="{2CC5B14C-A1E4-49C2-A102-57733C26512F}"/>
    <dgm:cxn modelId="{237A973D-C7BF-4F5C-A83C-235D149E4F0C}" type="presParOf" srcId="{EAB90572-71EF-4CE5-B917-5E1612C5A6AF}" destId="{CF69894D-189B-4542-B0A2-616556BB7038}" srcOrd="0" destOrd="0" presId="urn:microsoft.com/office/officeart/2009/3/layout/PlusandMinus"/>
    <dgm:cxn modelId="{0905D711-0FD2-4C13-93BB-DBA5BC17DFFA}" type="presParOf" srcId="{EAB90572-71EF-4CE5-B917-5E1612C5A6AF}" destId="{87EC6A87-20D1-41AA-8B35-85116679349C}" srcOrd="1" destOrd="0" presId="urn:microsoft.com/office/officeart/2009/3/layout/PlusandMinus"/>
    <dgm:cxn modelId="{D2DEE066-4219-4A12-842B-1AA9619B0205}" type="presParOf" srcId="{EAB90572-71EF-4CE5-B917-5E1612C5A6AF}" destId="{52B5DDB9-595E-4EA0-B1DD-56A8C14AD018}" srcOrd="2" destOrd="0" presId="urn:microsoft.com/office/officeart/2009/3/layout/PlusandMinus"/>
    <dgm:cxn modelId="{4D0A3889-6491-4AA8-A31F-803A57AE2D58}" type="presParOf" srcId="{EAB90572-71EF-4CE5-B917-5E1612C5A6AF}" destId="{34840E2F-2A1B-42D1-B0E2-1A3B8334AF45}" srcOrd="3" destOrd="0" presId="urn:microsoft.com/office/officeart/2009/3/layout/PlusandMinus"/>
    <dgm:cxn modelId="{A5347939-24C6-4669-9D8B-A21E3DE35E9D}" type="presParOf" srcId="{EAB90572-71EF-4CE5-B917-5E1612C5A6AF}" destId="{03224DA9-2820-4AF3-AC7A-ED521DF4C3AF}" srcOrd="4" destOrd="0" presId="urn:microsoft.com/office/officeart/2009/3/layout/PlusandMinus"/>
    <dgm:cxn modelId="{92F631B4-F13C-415E-8009-B4A3452722E6}" type="presParOf" srcId="{EAB90572-71EF-4CE5-B917-5E1612C5A6AF}" destId="{0095F6EF-CB7C-49CD-A19A-762BF19FF1B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9894D-189B-4542-B0A2-616556BB7038}">
      <dsp:nvSpPr>
        <dsp:cNvPr id="0" name=""/>
        <dsp:cNvSpPr/>
      </dsp:nvSpPr>
      <dsp:spPr>
        <a:xfrm>
          <a:off x="985249" y="346621"/>
          <a:ext cx="8088476" cy="385647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C6A87-20D1-41AA-8B35-85116679349C}">
      <dsp:nvSpPr>
        <dsp:cNvPr id="0" name=""/>
        <dsp:cNvSpPr/>
      </dsp:nvSpPr>
      <dsp:spPr>
        <a:xfrm>
          <a:off x="1296918" y="1122268"/>
          <a:ext cx="3456995" cy="305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1- Effective in diseases with well defined mechanisms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2- Less adverse reactions</a:t>
          </a:r>
          <a:endParaRPr lang="en-US" sz="2400" kern="1200" dirty="0"/>
        </a:p>
      </dsp:txBody>
      <dsp:txXfrm>
        <a:off x="1296918" y="1122268"/>
        <a:ext cx="3456995" cy="3059315"/>
      </dsp:txXfrm>
    </dsp:sp>
    <dsp:sp modelId="{52B5DDB9-595E-4EA0-B1DD-56A8C14AD018}">
      <dsp:nvSpPr>
        <dsp:cNvPr id="0" name=""/>
        <dsp:cNvSpPr/>
      </dsp:nvSpPr>
      <dsp:spPr>
        <a:xfrm>
          <a:off x="5185600" y="675822"/>
          <a:ext cx="3604005" cy="305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1- Drug resistance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2- Can be affected by side effects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3- Not effective in complex diseases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5185600" y="675822"/>
        <a:ext cx="3604005" cy="3059315"/>
      </dsp:txXfrm>
    </dsp:sp>
    <dsp:sp modelId="{34840E2F-2A1B-42D1-B0E2-1A3B8334AF45}">
      <dsp:nvSpPr>
        <dsp:cNvPr id="0" name=""/>
        <dsp:cNvSpPr/>
      </dsp:nvSpPr>
      <dsp:spPr>
        <a:xfrm>
          <a:off x="755075" y="-35420"/>
          <a:ext cx="1352143" cy="1352143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24DA9-2820-4AF3-AC7A-ED521DF4C3AF}">
      <dsp:nvSpPr>
        <dsp:cNvPr id="0" name=""/>
        <dsp:cNvSpPr/>
      </dsp:nvSpPr>
      <dsp:spPr>
        <a:xfrm>
          <a:off x="7600391" y="450842"/>
          <a:ext cx="1272605" cy="436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F6EF-CB7C-49CD-A19A-762BF19FF1B5}">
      <dsp:nvSpPr>
        <dsp:cNvPr id="0" name=""/>
        <dsp:cNvSpPr/>
      </dsp:nvSpPr>
      <dsp:spPr>
        <a:xfrm>
          <a:off x="5094949" y="1105008"/>
          <a:ext cx="795" cy="2921941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FDBB4-859C-4ADF-B268-3512D5B9E75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ADA90-548A-4505-9868-E88DBB77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Off-target refers to adverse effects as a result of modulation of other targets; these may be related biologically or totally unrelated to the target of interest. 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sildenafil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(Viagra) is a cyclic guanosine monophosphate (cGMP)-specific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phosphodiesterase type 5 (PDE5) inhibitor, originally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Pfizer in the 1980s to treat ischemic heart disease (IHD)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hypertension. Its side effect of inducing penile erections was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reported during phase I clinical trials. After phase II clinical trial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failure, sildenafil was repurposed for the treatment of erectile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dysfunction[17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Pharmacokinetics</a:t>
            </a:r>
            <a:r>
              <a:rPr lang="en-US" dirty="0" smtClean="0"/>
              <a:t> is currently defined as the study of the time course of drug absorption, distribution, </a:t>
            </a:r>
            <a:r>
              <a:rPr lang="en-US" dirty="0" err="1" smtClean="0"/>
              <a:t>metabo</a:t>
            </a:r>
            <a:r>
              <a:rPr lang="en-US" dirty="0" smtClean="0"/>
              <a:t>- </a:t>
            </a:r>
            <a:r>
              <a:rPr lang="en-US" dirty="0" err="1" smtClean="0"/>
              <a:t>lism</a:t>
            </a:r>
            <a:r>
              <a:rPr lang="en-US" dirty="0" smtClean="0"/>
              <a:t>, and excretion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Guarantying the simultaneous presence of the molecule in tissues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abnormal cell growth</a:t>
            </a:r>
          </a:p>
          <a:p>
            <a:endParaRPr lang="en-US" dirty="0" smtClean="0"/>
          </a:p>
          <a:p>
            <a:r>
              <a:rPr lang="en-US" dirty="0" err="1" smtClean="0"/>
              <a:t>Selcetivity</a:t>
            </a:r>
            <a:r>
              <a:rPr lang="en-US" dirty="0" smtClean="0"/>
              <a:t> : which receptors it binds to</a:t>
            </a:r>
          </a:p>
          <a:p>
            <a:r>
              <a:rPr lang="en-US" dirty="0" smtClean="0"/>
              <a:t>Specificity : which organ it acts upon 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 enzyme </a:t>
            </a:r>
            <a:r>
              <a:rPr lang="en-US" dirty="0" smtClean="0"/>
              <a:t>resulting </a:t>
            </a:r>
            <a:r>
              <a:rPr lang="en-US" dirty="0" smtClean="0"/>
              <a:t>in the regulation of several cellular mechanisms such as DNA repair, protein degradation, and apoptosis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Sunitinib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inhibition of ribosomal S6 kinase (RSK), could lead to the release of the pro-apoptotic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 BCL2-antagonist of cell death (BAD) from RSK-mediated inactivation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Olaparib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inhibits parylation by competing with the binding of NAD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PARP1, PARP2, and PARP3. Additionally,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olaparib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traps PARP1 and PARP2 on DNA therefore interfering with DNA damage repair and ultimately leading to cytotoxicity.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Abbreviations: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PARPi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poly(ADP-ribose) polymerase inhibitor; NAD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nicotinamide adenine dinucleotide.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Protein poly ADP-</a:t>
            </a:r>
            <a:r>
              <a:rPr lang="en-US" dirty="0" err="1" smtClean="0"/>
              <a:t>ribosylation</a:t>
            </a:r>
            <a:r>
              <a:rPr lang="en-US" dirty="0" smtClean="0"/>
              <a:t> (</a:t>
            </a:r>
            <a:r>
              <a:rPr lang="en-US" i="1" dirty="0" err="1" smtClean="0"/>
              <a:t>PARylation</a:t>
            </a:r>
            <a:r>
              <a:rPr lang="en-US" dirty="0" smtClean="0"/>
              <a:t>) is a widespread post-translational modification at DNA lesions, which is catalyzed by poly(ADP-ribose) polymerases (PARPs)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DA90-548A-4505-9868-E88DBB777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4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39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ADBA84-DB48-4221-9C73-B53D11E59B7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621D1D-4894-48D6-8A29-04B91CA41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214" y="246185"/>
            <a:ext cx="10058400" cy="233805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Polypharmacology application in cancer therapy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22" y="5687647"/>
            <a:ext cx="9001462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Amir Hossein </a:t>
            </a:r>
            <a:r>
              <a:rPr lang="en-US" b="1" dirty="0" err="1" smtClean="0">
                <a:solidFill>
                  <a:schemeClr val="tx1"/>
                </a:solidFill>
              </a:rPr>
              <a:t>Kayvanjoo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Polypharmacology </a:t>
            </a:r>
            <a:r>
              <a:rPr lang="en-US" sz="2800" dirty="0" smtClean="0"/>
              <a:t>is an </a:t>
            </a:r>
            <a:r>
              <a:rPr lang="en-US" sz="2800" dirty="0"/>
              <a:t>emerging </a:t>
            </a:r>
            <a:r>
              <a:rPr lang="en-US" sz="2800" dirty="0" smtClean="0"/>
              <a:t>new </a:t>
            </a:r>
            <a:r>
              <a:rPr lang="en-US" sz="2800" dirty="0"/>
              <a:t>paradigm in drug discovery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Polypharmacology </a:t>
            </a:r>
            <a:r>
              <a:rPr lang="en-US" sz="2800" dirty="0"/>
              <a:t>might not always be desirable.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In </a:t>
            </a:r>
            <a:r>
              <a:rPr lang="en-US" sz="2800" dirty="0"/>
              <a:t>cancer </a:t>
            </a:r>
            <a:r>
              <a:rPr lang="en-US" sz="2800" dirty="0" smtClean="0"/>
              <a:t>kinase </a:t>
            </a:r>
            <a:r>
              <a:rPr lang="en-US" sz="2800" dirty="0"/>
              <a:t>inhibitors </a:t>
            </a:r>
            <a:r>
              <a:rPr lang="en-US" sz="2800" dirty="0" smtClean="0"/>
              <a:t>are a major example of its application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 general concern is that </a:t>
            </a:r>
            <a:r>
              <a:rPr lang="en-US" sz="2800" dirty="0" smtClean="0"/>
              <a:t>promiscuity </a:t>
            </a:r>
            <a:r>
              <a:rPr lang="en-US" sz="2800" dirty="0"/>
              <a:t>could lead to adverse reactions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6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Anighoro, A., J. </a:t>
            </a:r>
            <a:r>
              <a:rPr lang="en-US" sz="2400" dirty="0" err="1" smtClean="0"/>
              <a:t>Bajorath</a:t>
            </a:r>
            <a:r>
              <a:rPr lang="en-US" sz="2400" dirty="0" smtClean="0"/>
              <a:t> and G. </a:t>
            </a:r>
            <a:r>
              <a:rPr lang="en-US" sz="2400" dirty="0" err="1" smtClean="0"/>
              <a:t>Rastelli</a:t>
            </a:r>
            <a:r>
              <a:rPr lang="en-US" sz="2400" dirty="0" smtClean="0"/>
              <a:t> (2014). "Polypharmacology: challenges and opportunities in drug discovery." </a:t>
            </a:r>
            <a:r>
              <a:rPr lang="en-US" sz="2400" u="sng" dirty="0" smtClean="0"/>
              <a:t>J Med </a:t>
            </a:r>
            <a:r>
              <a:rPr lang="en-US" sz="2400" u="sng" dirty="0" err="1" smtClean="0"/>
              <a:t>Chem</a:t>
            </a:r>
            <a:r>
              <a:rPr lang="en-US" sz="2400" dirty="0" smtClean="0"/>
              <a:t> </a:t>
            </a:r>
            <a:r>
              <a:rPr lang="en-US" sz="2400" b="1" dirty="0" smtClean="0"/>
              <a:t>57</a:t>
            </a:r>
            <a:r>
              <a:rPr lang="en-US" sz="2400" dirty="0" smtClean="0"/>
              <a:t>(19): 7874-7887.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Bixel</a:t>
            </a:r>
            <a:r>
              <a:rPr lang="en-US" sz="2400" dirty="0" smtClean="0"/>
              <a:t> </a:t>
            </a:r>
            <a:r>
              <a:rPr lang="en-US" sz="2400" dirty="0"/>
              <a:t>K, Hays JL. </a:t>
            </a:r>
            <a:r>
              <a:rPr lang="en-US" sz="2400" dirty="0" err="1"/>
              <a:t>Olaparib</a:t>
            </a:r>
            <a:r>
              <a:rPr lang="en-US" sz="2400" dirty="0"/>
              <a:t> in the management of ovarian cancer. </a:t>
            </a:r>
            <a:r>
              <a:rPr lang="en-US" sz="2400" i="1" dirty="0"/>
              <a:t>Pharmacogenomics and Personalized Medicine</a:t>
            </a:r>
            <a:r>
              <a:rPr lang="en-US" sz="2400" dirty="0"/>
              <a:t>. 2015;8:127-135. doi:10.2147/PGPM.S62809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Force, T., D. S. Krause and R. A. Van </a:t>
            </a:r>
            <a:r>
              <a:rPr lang="en-US" sz="2400" dirty="0" err="1" smtClean="0"/>
              <a:t>Etten</a:t>
            </a:r>
            <a:r>
              <a:rPr lang="en-US" sz="2400" dirty="0" smtClean="0"/>
              <a:t> (2007). "Molecular mechanisms of cardiotoxicity of tyrosine kinase inhibition." </a:t>
            </a:r>
            <a:r>
              <a:rPr lang="en-US" sz="2400" u="sng" dirty="0" smtClean="0"/>
              <a:t>Nat Rev Cancer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(5): 332-344.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1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allottis.com/wp-content/uploads/2016/09/chemistry-theme-atom-number-molecule-100-thank-you-cards-chart-creative-innovation-for-scientific-approach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t="19210" r="5519" b="5084"/>
          <a:stretch/>
        </p:blipFill>
        <p:spPr bwMode="auto">
          <a:xfrm>
            <a:off x="0" y="0"/>
            <a:ext cx="12191999" cy="62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Any designed drug has at least one target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A predominant paradigm in drug discovery is selective drugs for individual target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/>
              <a:t>Polypharmacology  </a:t>
            </a:r>
            <a:r>
              <a:rPr lang="en-US" sz="2800" dirty="0" smtClean="0"/>
              <a:t>focus on drugs that </a:t>
            </a:r>
            <a:r>
              <a:rPr lang="en-US" sz="2800" dirty="0"/>
              <a:t>act on multiple targets </a:t>
            </a:r>
          </a:p>
        </p:txBody>
      </p:sp>
    </p:spTree>
    <p:extLst>
      <p:ext uri="{BB962C8B-B14F-4D97-AF65-F5344CB8AC3E}">
        <p14:creationId xmlns:p14="http://schemas.microsoft.com/office/powerpoint/2010/main" val="25930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/>
              <a:t>t</a:t>
            </a:r>
            <a:r>
              <a:rPr lang="en-US" b="1" dirty="0" smtClean="0"/>
              <a:t>arget </a:t>
            </a:r>
            <a:r>
              <a:rPr lang="en-US" b="1" dirty="0"/>
              <a:t>d</a:t>
            </a:r>
            <a:r>
              <a:rPr lang="en-US" b="1" dirty="0" smtClean="0"/>
              <a:t>rugs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18699"/>
              </p:ext>
            </p:extLst>
          </p:nvPr>
        </p:nvGraphicFramePr>
        <p:xfrm>
          <a:off x="1096963" y="1846263"/>
          <a:ext cx="10058400" cy="436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1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Polypharmacology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920"/>
            <a:ext cx="6899031" cy="4351338"/>
          </a:xfrm>
        </p:spPr>
        <p:txBody>
          <a:bodyPr numCol="1">
            <a:noAutofit/>
          </a:bodyPr>
          <a:lstStyle/>
          <a:p>
            <a:pPr algn="just"/>
            <a:r>
              <a:rPr lang="en-US" sz="2800" b="1" dirty="0" smtClean="0"/>
              <a:t>Definition:</a:t>
            </a:r>
          </a:p>
          <a:p>
            <a:pPr marL="457200" lvl="1" indent="0" algn="just">
              <a:buNone/>
            </a:pPr>
            <a:r>
              <a:rPr lang="en-US" sz="2800" dirty="0" smtClean="0"/>
              <a:t>A single drug is able to bind to multiple targets simultaneously.</a:t>
            </a:r>
          </a:p>
          <a:p>
            <a:pPr marL="457200" lvl="1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An emerging </a:t>
            </a:r>
            <a:r>
              <a:rPr lang="en-US" sz="2800" dirty="0"/>
              <a:t>paradigm </a:t>
            </a:r>
            <a:r>
              <a:rPr lang="en-US" sz="2800" dirty="0" smtClean="0"/>
              <a:t>in </a:t>
            </a:r>
            <a:r>
              <a:rPr lang="en-US" sz="2800" dirty="0"/>
              <a:t>drug </a:t>
            </a:r>
            <a:r>
              <a:rPr lang="en-US" sz="2800" dirty="0" smtClean="0"/>
              <a:t>development.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Can aim to discover the unknown off targets for the existing drugs (drug repurposing)</a:t>
            </a:r>
          </a:p>
          <a:p>
            <a:pPr algn="just"/>
            <a:endParaRPr lang="en-US" sz="2800" dirty="0" smtClean="0"/>
          </a:p>
        </p:txBody>
      </p:sp>
      <p:pic>
        <p:nvPicPr>
          <p:cNvPr id="1026" name="Picture 2" descr="New computational method exploits the polypharmacology of dru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3" y="1852920"/>
            <a:ext cx="3429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57"/>
            <a:ext cx="10684412" cy="1450757"/>
          </a:xfrm>
        </p:spPr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ombination therapy VS. Polypharmacology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597"/>
            <a:ext cx="10515600" cy="44862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Combination therapy:</a:t>
            </a:r>
          </a:p>
          <a:p>
            <a:pPr lvl="1"/>
            <a:r>
              <a:rPr lang="en-US" sz="2800" dirty="0" smtClean="0"/>
              <a:t>Using multiple single target drugs for more durable disease control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an lead into negative synergistic effects </a:t>
            </a:r>
            <a:endParaRPr lang="en-US" sz="2800" dirty="0" smtClean="0"/>
          </a:p>
          <a:p>
            <a:pPr lvl="1"/>
            <a:r>
              <a:rPr lang="en-US" sz="2800" dirty="0" smtClean="0"/>
              <a:t>Can cause </a:t>
            </a:r>
            <a:r>
              <a:rPr lang="en-US" sz="2800" dirty="0" smtClean="0"/>
              <a:t>complicated dosing schedule</a:t>
            </a:r>
          </a:p>
          <a:p>
            <a:pPr lvl="1"/>
            <a:endParaRPr lang="en-US" dirty="0" smtClean="0"/>
          </a:p>
          <a:p>
            <a:r>
              <a:rPr lang="en-US" sz="2800" b="1" dirty="0" smtClean="0"/>
              <a:t>Multiple target </a:t>
            </a:r>
            <a:r>
              <a:rPr lang="en-US" sz="2800" b="1" dirty="0" smtClean="0"/>
              <a:t>drugs advantages are: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uperior </a:t>
            </a:r>
            <a:r>
              <a:rPr lang="en-US" sz="2800" dirty="0"/>
              <a:t>efficacy against </a:t>
            </a:r>
            <a:r>
              <a:rPr lang="en-US" sz="2800" dirty="0" smtClean="0"/>
              <a:t>advanced-stage diseases</a:t>
            </a:r>
          </a:p>
          <a:p>
            <a:pPr lvl="1"/>
            <a:r>
              <a:rPr lang="en-US" sz="2800" dirty="0"/>
              <a:t>a </a:t>
            </a:r>
            <a:r>
              <a:rPr lang="en-US" sz="2800" dirty="0" smtClean="0"/>
              <a:t>Superior </a:t>
            </a:r>
            <a:r>
              <a:rPr lang="en-US" sz="2800" dirty="0"/>
              <a:t>pharmacokinetic (PK) and </a:t>
            </a:r>
            <a:r>
              <a:rPr lang="en-US" sz="2800" dirty="0" smtClean="0"/>
              <a:t>safety</a:t>
            </a:r>
          </a:p>
          <a:p>
            <a:pPr lvl="1"/>
            <a:r>
              <a:rPr lang="en-US" sz="2800" dirty="0" smtClean="0"/>
              <a:t>Less likely to develop resistance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05760" y="2804787"/>
            <a:ext cx="6380480" cy="978551"/>
            <a:chOff x="1747520" y="48927"/>
            <a:chExt cx="6380480" cy="978551"/>
          </a:xfrm>
        </p:grpSpPr>
        <p:sp>
          <p:nvSpPr>
            <p:cNvPr id="6" name="Rectangle 5"/>
            <p:cNvSpPr/>
            <p:nvPr/>
          </p:nvSpPr>
          <p:spPr>
            <a:xfrm>
              <a:off x="1747520" y="48927"/>
              <a:ext cx="6380480" cy="9785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747520" y="48927"/>
              <a:ext cx="6380480" cy="978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0" tIns="171450" rIns="171450" bIns="171450" numCol="1" spcCol="1270" anchor="t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3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Polypharmacology in Cancer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sz="2800" b="1" dirty="0" smtClean="0"/>
              <a:t>Cancer:</a:t>
            </a:r>
          </a:p>
          <a:p>
            <a:pPr lvl="1"/>
            <a:r>
              <a:rPr lang="en-US" sz="2800" dirty="0"/>
              <a:t>A Complex disease</a:t>
            </a:r>
          </a:p>
          <a:p>
            <a:pPr lvl="1"/>
            <a:r>
              <a:rPr lang="en-US" sz="2800" dirty="0" smtClean="0"/>
              <a:t>Involving wide target networks and cellular pathways </a:t>
            </a:r>
          </a:p>
          <a:p>
            <a:pPr lvl="1"/>
            <a:r>
              <a:rPr lang="en-US" sz="2800" dirty="0" smtClean="0"/>
              <a:t>Not </a:t>
            </a:r>
            <a:r>
              <a:rPr lang="en-US" sz="2800" dirty="0"/>
              <a:t>possible to prove what caused a particular cancer</a:t>
            </a:r>
          </a:p>
          <a:p>
            <a:pPr lvl="1"/>
            <a:r>
              <a:rPr lang="en-US" sz="2800" dirty="0"/>
              <a:t>Different proteins can be involved at the same </a:t>
            </a:r>
            <a:r>
              <a:rPr lang="en-US" sz="2800" dirty="0" smtClean="0"/>
              <a:t>time</a:t>
            </a:r>
          </a:p>
          <a:p>
            <a:pPr lvl="1"/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The traditional </a:t>
            </a:r>
            <a:r>
              <a:rPr lang="en-US" sz="2800" dirty="0"/>
              <a:t>cancer therapy </a:t>
            </a:r>
            <a:r>
              <a:rPr lang="en-US" sz="2800" dirty="0" smtClean="0"/>
              <a:t>standard is aiming for specific targets</a:t>
            </a:r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Possible mutations can make </a:t>
            </a:r>
            <a:r>
              <a:rPr lang="en-US" sz="2800" dirty="0"/>
              <a:t>a single-target approach ineffective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007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Polypharmacology</a:t>
            </a:r>
            <a:r>
              <a:rPr lang="en-US" b="1" dirty="0"/>
              <a:t> in Cancer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841826"/>
            <a:ext cx="10515600" cy="44182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ATP site-directed kinase inhibitors</a:t>
            </a:r>
          </a:p>
          <a:p>
            <a:pPr lvl="1"/>
            <a:r>
              <a:rPr lang="en-US" sz="2800" dirty="0" smtClean="0"/>
              <a:t>Efficient </a:t>
            </a:r>
            <a:r>
              <a:rPr lang="en-US" sz="2800" dirty="0"/>
              <a:t>against different type of cancers</a:t>
            </a:r>
          </a:p>
          <a:p>
            <a:pPr lvl="1"/>
            <a:r>
              <a:rPr lang="en-US" sz="2800" dirty="0"/>
              <a:t>Thought to be rather </a:t>
            </a:r>
            <a:r>
              <a:rPr lang="en-US" sz="2800" dirty="0" smtClean="0"/>
              <a:t>specific but are actually highly </a:t>
            </a:r>
            <a:r>
              <a:rPr lang="en-US" sz="2800" dirty="0"/>
              <a:t>promiscuous </a:t>
            </a:r>
          </a:p>
          <a:p>
            <a:pPr lvl="1"/>
            <a:r>
              <a:rPr lang="en-US" sz="2800" dirty="0" smtClean="0"/>
              <a:t>Can simultaneously </a:t>
            </a:r>
            <a:r>
              <a:rPr lang="en-US" sz="2800" dirty="0"/>
              <a:t>inhibit multiple kinases </a:t>
            </a:r>
          </a:p>
          <a:p>
            <a:r>
              <a:rPr lang="en-US" sz="2800" b="1" dirty="0" smtClean="0"/>
              <a:t>Poly </a:t>
            </a:r>
            <a:r>
              <a:rPr lang="en-US" sz="2800" b="1" dirty="0"/>
              <a:t>ADP ribose </a:t>
            </a:r>
            <a:r>
              <a:rPr lang="en-US" sz="2800" b="1" dirty="0" smtClean="0"/>
              <a:t>polymerase</a:t>
            </a:r>
            <a:r>
              <a:rPr lang="en-US" sz="2800" b="1" dirty="0"/>
              <a:t> </a:t>
            </a:r>
            <a:r>
              <a:rPr lang="en-US" sz="2800" b="1" dirty="0" smtClean="0"/>
              <a:t>inhibitors</a:t>
            </a:r>
          </a:p>
          <a:p>
            <a:pPr lvl="1"/>
            <a:r>
              <a:rPr lang="en-US" sz="2800" dirty="0" smtClean="0"/>
              <a:t>PARPs result </a:t>
            </a:r>
            <a:r>
              <a:rPr lang="en-US" sz="2800" dirty="0"/>
              <a:t>in the regulation of several cellular </a:t>
            </a:r>
            <a:r>
              <a:rPr lang="en-US" sz="2800" dirty="0" smtClean="0"/>
              <a:t>mechanisms</a:t>
            </a:r>
          </a:p>
          <a:p>
            <a:pPr lvl="1"/>
            <a:r>
              <a:rPr lang="en-US" sz="2800" dirty="0"/>
              <a:t>Most </a:t>
            </a:r>
            <a:r>
              <a:rPr lang="en-US" sz="2800" dirty="0" smtClean="0"/>
              <a:t>PARPs </a:t>
            </a:r>
            <a:r>
              <a:rPr lang="en-US" sz="2800" dirty="0"/>
              <a:t>inhibitors bind to the nicotinamide binding pocket </a:t>
            </a:r>
          </a:p>
          <a:p>
            <a:r>
              <a:rPr lang="en-US" sz="2800" b="1" dirty="0" smtClean="0"/>
              <a:t>Hsp90 inhibitors</a:t>
            </a:r>
          </a:p>
          <a:p>
            <a:pPr lvl="1"/>
            <a:r>
              <a:rPr lang="en-US" sz="2800" dirty="0" smtClean="0"/>
              <a:t>Hsp90: A chaperone protein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35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Sunitinib</a:t>
            </a:r>
            <a:r>
              <a:rPr lang="en-US" dirty="0" smtClean="0"/>
              <a:t>: A multi-target kinase inhibitor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"/>
          <a:stretch/>
        </p:blipFill>
        <p:spPr>
          <a:xfrm>
            <a:off x="6805246" y="2042218"/>
            <a:ext cx="5029200" cy="430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4827" r="23642" b="35405"/>
          <a:stretch/>
        </p:blipFill>
        <p:spPr>
          <a:xfrm>
            <a:off x="410548" y="1945973"/>
            <a:ext cx="6555235" cy="4206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10548" y="6360826"/>
            <a:ext cx="859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-25000" dirty="0" smtClean="0"/>
              <a:t>Thomas </a:t>
            </a:r>
            <a:r>
              <a:rPr lang="en-US" sz="2400" baseline="-25000" dirty="0"/>
              <a:t>Force, et al, </a:t>
            </a:r>
            <a:r>
              <a:rPr lang="en-US" sz="2400" i="1" baseline="-25000" dirty="0"/>
              <a:t>Nature Reviews Cancer </a:t>
            </a:r>
            <a:r>
              <a:rPr lang="en-US" sz="2400" b="1" baseline="-25000" dirty="0"/>
              <a:t>7</a:t>
            </a:r>
            <a:r>
              <a:rPr lang="en-US" sz="2400" baseline="-25000" dirty="0"/>
              <a:t>, 332-344 (May 2007) </a:t>
            </a:r>
            <a:r>
              <a:rPr lang="pt-BR" sz="2400" baseline="-25000" dirty="0"/>
              <a:t>doi:10.1038/nrc2106</a:t>
            </a:r>
            <a:endParaRPr lang="en-US" sz="2400" baseline="-250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5246" y="3253153"/>
            <a:ext cx="2201906" cy="439615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Olaparib</a:t>
            </a:r>
            <a:r>
              <a:rPr lang="en-US" dirty="0" smtClean="0"/>
              <a:t>: a PARP inhibitor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0" y="1838294"/>
            <a:ext cx="5668466" cy="3984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19446"/>
            <a:ext cx="1073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aseline="30000" dirty="0" err="1"/>
              <a:t>Bixel</a:t>
            </a:r>
            <a:r>
              <a:rPr lang="en-US" sz="2400" baseline="30000" dirty="0"/>
              <a:t> K, Hays JL </a:t>
            </a:r>
            <a:r>
              <a:rPr lang="en-US" sz="2400" u="sng" baseline="30000" dirty="0" err="1"/>
              <a:t>Pharmgenomics</a:t>
            </a:r>
            <a:r>
              <a:rPr lang="en-US" sz="2400" u="sng" baseline="30000" dirty="0"/>
              <a:t> </a:t>
            </a:r>
            <a:r>
              <a:rPr lang="en-US" sz="2400" u="sng" baseline="30000" dirty="0" err="1"/>
              <a:t>Pers</a:t>
            </a:r>
            <a:r>
              <a:rPr lang="en-US" sz="2400" u="sng" baseline="30000" dirty="0"/>
              <a:t> Med. 2015 Aug 7;8:127-35. </a:t>
            </a:r>
            <a:r>
              <a:rPr lang="en-US" sz="2400" u="sng" baseline="30000" dirty="0" err="1"/>
              <a:t>doi</a:t>
            </a:r>
            <a:r>
              <a:rPr lang="en-US" sz="2400" u="sng" baseline="30000" dirty="0"/>
              <a:t>: 10.2147/PGPM.S62809. </a:t>
            </a:r>
            <a:r>
              <a:rPr lang="en-US" sz="2400" u="sng" baseline="30000" dirty="0" err="1"/>
              <a:t>eCollection</a:t>
            </a:r>
            <a:r>
              <a:rPr lang="en-US" sz="2400" u="sng" baseline="30000" dirty="0"/>
              <a:t> 2015.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462" y="2214780"/>
            <a:ext cx="53574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err="1"/>
              <a:t>Olaparib</a:t>
            </a:r>
            <a:r>
              <a:rPr lang="en-US" sz="2800" dirty="0"/>
              <a:t> inhibits </a:t>
            </a:r>
            <a:r>
              <a:rPr lang="en-US" sz="2800" dirty="0" err="1" smtClean="0"/>
              <a:t>PARylation</a:t>
            </a:r>
            <a:r>
              <a:rPr lang="en-US" sz="2800" dirty="0" smtClean="0"/>
              <a:t> by </a:t>
            </a:r>
            <a:r>
              <a:rPr lang="en-US" sz="2800" dirty="0"/>
              <a:t>competing with the binding of NAD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Additionally, </a:t>
            </a:r>
            <a:r>
              <a:rPr lang="en-US" sz="2800" dirty="0" err="1"/>
              <a:t>olaparib</a:t>
            </a:r>
            <a:r>
              <a:rPr lang="en-US" sz="2800" dirty="0"/>
              <a:t> </a:t>
            </a:r>
            <a:r>
              <a:rPr lang="en-US" sz="2800"/>
              <a:t>traps </a:t>
            </a:r>
            <a:r>
              <a:rPr lang="en-US" sz="2800" smtClean="0"/>
              <a:t>PARP1, PARP2 and PARP 3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371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2192</TotalTime>
  <Words>763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Polypharmacology application in cancer therapy</vt:lpstr>
      <vt:lpstr>Introduction</vt:lpstr>
      <vt:lpstr>Single target drugs</vt:lpstr>
      <vt:lpstr>Polypharmacology</vt:lpstr>
      <vt:lpstr>Combination therapy VS. Polypharmacology</vt:lpstr>
      <vt:lpstr>Polypharmacology in Cancer</vt:lpstr>
      <vt:lpstr>Polypharmacology in Cancer</vt:lpstr>
      <vt:lpstr>Sunitinib: A multi-target kinase inhibitor</vt:lpstr>
      <vt:lpstr>Olaparib: a PARP inhibitor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Kayvanjoo</dc:creator>
  <cp:lastModifiedBy>Amir Hossein Kayvanjoo</cp:lastModifiedBy>
  <cp:revision>50</cp:revision>
  <dcterms:created xsi:type="dcterms:W3CDTF">2016-11-17T19:05:49Z</dcterms:created>
  <dcterms:modified xsi:type="dcterms:W3CDTF">2016-11-29T10:24:29Z</dcterms:modified>
</cp:coreProperties>
</file>