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1" r:id="rId6"/>
    <p:sldId id="262" r:id="rId7"/>
    <p:sldId id="257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14305-8F71-4354-A77D-C66BC7973824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28B82-F332-4AB6-BD79-B09C783A8E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8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computational methods for SAR analysis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28B82-F332-4AB6-BD79-B09C783A8E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28B82-F332-4AB6-BD79-B09C783A8E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First  activity landscape representation.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landscape representations, molecular networks or network-like graphs have become rather popular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28B82-F332-4AB6-BD79-B09C783A8E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0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 was the first  activity landscape representation. It is a 2D plot that compare molecular similarity and potency relationships between compounds in a pair-wise manner (such that each data point in the plot corresponds to a compound pair)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28B82-F332-4AB6-BD79-B09C783A8E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1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5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0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6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7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2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8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8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C79E-E502-4554-90A9-4B6EB00E650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CDF6-6836-4CA2-89FA-A6B215F77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3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ulletin.acscinf.org/PDFs/247nm133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ulletin.acscinf.org/PDFs/247nm133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lletin.acscinf.org/PDFs/247nm13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 scale SAR analysis: Activity landscapes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9036" y="5638800"/>
            <a:ext cx="441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Zenitha</a:t>
            </a:r>
            <a:r>
              <a:rPr lang="en-US" dirty="0" smtClean="0"/>
              <a:t>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activity landscape?</a:t>
            </a:r>
          </a:p>
          <a:p>
            <a:r>
              <a:rPr lang="en-US" dirty="0" smtClean="0"/>
              <a:t>What are the types of activity landscape representations?</a:t>
            </a:r>
          </a:p>
          <a:p>
            <a:r>
              <a:rPr lang="en-US" dirty="0" smtClean="0"/>
              <a:t>What is a structure activity map(SAS)?</a:t>
            </a:r>
          </a:p>
          <a:p>
            <a:r>
              <a:rPr lang="en-US" dirty="0" smtClean="0"/>
              <a:t>What is a 3D landscape view?</a:t>
            </a:r>
          </a:p>
          <a:p>
            <a:r>
              <a:rPr lang="en-US" dirty="0" smtClean="0"/>
              <a:t>How is a 3D landscape more informative than a SAS map?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omputational </a:t>
            </a:r>
            <a:r>
              <a:rPr lang="en-US" dirty="0"/>
              <a:t>methods for SAR </a:t>
            </a:r>
            <a:r>
              <a:rPr lang="en-US" dirty="0" smtClean="0"/>
              <a:t>analysis: </a:t>
            </a:r>
            <a:endParaRPr lang="en-US" dirty="0" smtClean="0"/>
          </a:p>
          <a:p>
            <a:pPr lvl="1"/>
            <a:r>
              <a:rPr lang="en-US" dirty="0" smtClean="0"/>
              <a:t>QSAR: Quantitative structure activity relationship</a:t>
            </a:r>
          </a:p>
          <a:p>
            <a:pPr lvl="1"/>
            <a:r>
              <a:rPr lang="en-US" dirty="0" smtClean="0"/>
              <a:t>Large scale SAR-analysis</a:t>
            </a:r>
          </a:p>
          <a:p>
            <a:r>
              <a:rPr lang="en-US" dirty="0" smtClean="0"/>
              <a:t>Standard </a:t>
            </a:r>
            <a:r>
              <a:rPr lang="en-US" dirty="0"/>
              <a:t>QSAR relies on the paradigm of linearity between structure and activity </a:t>
            </a:r>
            <a:r>
              <a:rPr lang="en-US" dirty="0" smtClean="0"/>
              <a:t>relationships.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Introduction: </a:t>
            </a:r>
            <a:r>
              <a:rPr lang="en-US" dirty="0" smtClean="0"/>
              <a:t>SAR continuity and discontinuity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 </a:t>
            </a:r>
            <a:r>
              <a:rPr lang="en-US" dirty="0" smtClean="0"/>
              <a:t>continuity: </a:t>
            </a:r>
            <a:r>
              <a:rPr lang="en-US" dirty="0" smtClean="0"/>
              <a:t>This </a:t>
            </a:r>
            <a:r>
              <a:rPr lang="en-US" dirty="0"/>
              <a:t>means that small chemical changes (e.g. R-group replacements) should be accompanied by small (predictable) changes in potency</a:t>
            </a:r>
            <a:r>
              <a:rPr lang="en-US" dirty="0" smtClean="0"/>
              <a:t>.</a:t>
            </a:r>
          </a:p>
          <a:p>
            <a:r>
              <a:rPr lang="en-US" dirty="0"/>
              <a:t>SAR </a:t>
            </a:r>
            <a:r>
              <a:rPr lang="en-US" dirty="0" smtClean="0"/>
              <a:t>discontinuity: Small </a:t>
            </a:r>
            <a:r>
              <a:rPr lang="en-US" dirty="0"/>
              <a:t>structural changes </a:t>
            </a:r>
            <a:r>
              <a:rPr lang="en-US" dirty="0" smtClean="0"/>
              <a:t>should be accompanied by</a:t>
            </a:r>
            <a:r>
              <a:rPr lang="en-US" dirty="0" smtClean="0"/>
              <a:t> </a:t>
            </a:r>
            <a:r>
              <a:rPr lang="en-US" dirty="0"/>
              <a:t>dramatic effects on bioactivity.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Introduction: Why prefer large scale SAR analysis over QSAR?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imitation </a:t>
            </a:r>
            <a:r>
              <a:rPr lang="en-US" dirty="0"/>
              <a:t>of QSAR </a:t>
            </a:r>
            <a:r>
              <a:rPr lang="en-US" dirty="0" smtClean="0"/>
              <a:t>modeling: SAR </a:t>
            </a:r>
            <a:r>
              <a:rPr lang="en-US" dirty="0"/>
              <a:t>discontinuity falls outside the applicability domain of conventional QSAR, as it departs from the paradigm of linearity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should be able to account for both continuity and discontinuity</a:t>
            </a:r>
            <a:r>
              <a:rPr lang="en-US" dirty="0" smtClean="0"/>
              <a:t>.</a:t>
            </a:r>
          </a:p>
          <a:p>
            <a:r>
              <a:rPr lang="en-US" dirty="0"/>
              <a:t>Because SAR information must be extracted from large compound data </a:t>
            </a:r>
            <a:r>
              <a:rPr lang="en-US" dirty="0" smtClean="0"/>
              <a:t>sets (containing hundreds or thousands of active molecules), </a:t>
            </a:r>
            <a:r>
              <a:rPr lang="en-US" dirty="0"/>
              <a:t>rather than individual compound series, SAR visualization </a:t>
            </a:r>
            <a:r>
              <a:rPr lang="en-US" dirty="0" smtClean="0"/>
              <a:t>in large scale SAR analysis  </a:t>
            </a:r>
            <a:r>
              <a:rPr lang="en-US" dirty="0"/>
              <a:t>plays a key role in this context.</a:t>
            </a:r>
          </a:p>
        </p:txBody>
      </p:sp>
    </p:spTree>
    <p:extLst>
      <p:ext uri="{BB962C8B-B14F-4D97-AF65-F5344CB8AC3E}">
        <p14:creationId xmlns:p14="http://schemas.microsoft.com/office/powerpoint/2010/main" val="35906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activity landscape?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activity landscape is defined as any graphical representation that integrates similarity and potency relationships between compounds sharing the same specific </a:t>
            </a:r>
            <a:r>
              <a:rPr lang="en-US" dirty="0" smtClean="0"/>
              <a:t>activity.</a:t>
            </a:r>
          </a:p>
          <a:p>
            <a:r>
              <a:rPr lang="en-US" dirty="0" smtClean="0"/>
              <a:t>The graphical representation explains the SAR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activity </a:t>
            </a:r>
            <a:r>
              <a:rPr lang="en-US" dirty="0"/>
              <a:t>landscape representations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Structure–Activity Similarity (SAS) </a:t>
            </a:r>
            <a:r>
              <a:rPr lang="en-US" dirty="0" smtClean="0"/>
              <a:t>maps:</a:t>
            </a:r>
          </a:p>
          <a:p>
            <a:pPr lvl="1"/>
            <a:r>
              <a:rPr lang="en-US" dirty="0" smtClean="0"/>
              <a:t>2D plot</a:t>
            </a:r>
          </a:p>
          <a:p>
            <a:pPr lvl="1"/>
            <a:r>
              <a:rPr lang="en-US" dirty="0" smtClean="0"/>
              <a:t>Each data point in plot corresponds to a compound pair</a:t>
            </a:r>
          </a:p>
          <a:p>
            <a:pPr lvl="1"/>
            <a:r>
              <a:rPr lang="en-US" dirty="0"/>
              <a:t>Compares molecular similarity and potency relationships between </a:t>
            </a:r>
            <a:r>
              <a:rPr lang="en-US" dirty="0" smtClean="0"/>
              <a:t>a compound pair.</a:t>
            </a:r>
            <a:endParaRPr lang="en-US" dirty="0" smtClean="0"/>
          </a:p>
          <a:p>
            <a:r>
              <a:rPr lang="en-US" dirty="0"/>
              <a:t>3D activity </a:t>
            </a:r>
            <a:r>
              <a:rPr lang="en-US" dirty="0" smtClean="0"/>
              <a:t>landscape view: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2</a:t>
            </a:r>
            <a:r>
              <a:rPr lang="en-US" dirty="0" smtClean="0"/>
              <a:t>D projection of chemical reference space with third dimension as biological activity</a:t>
            </a:r>
          </a:p>
          <a:p>
            <a:r>
              <a:rPr lang="en-US" dirty="0" smtClean="0"/>
              <a:t>SAR </a:t>
            </a:r>
            <a:r>
              <a:rPr lang="en-US" dirty="0" smtClean="0"/>
              <a:t>networks:</a:t>
            </a:r>
          </a:p>
          <a:p>
            <a:pPr lvl="1"/>
            <a:r>
              <a:rPr lang="en-US" dirty="0" smtClean="0"/>
              <a:t> Network-like Similarity Graph (NSG)</a:t>
            </a:r>
          </a:p>
          <a:p>
            <a:pPr lvl="1"/>
            <a:r>
              <a:rPr lang="en-US" dirty="0" smtClean="0"/>
              <a:t>Bipartite Matching Molecular Series Graph (BMMSG)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Structure–Activity Similarity (SAS) maps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09" y="4781300"/>
            <a:ext cx="6019800" cy="155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14945" y="6431472"/>
            <a:ext cx="480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>
                <a:hlinkClick r:id="rId4"/>
              </a:rPr>
              <a:t>http://bulletin.acscinf.org/PDFs/247nm133.pdf</a:t>
            </a:r>
            <a:r>
              <a:rPr lang="en-US" sz="1200" dirty="0" smtClean="0"/>
              <a:t>  Accessed on 22.11.2016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343400" cy="318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5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Landscape 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6292972"/>
            <a:ext cx="480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>
                <a:hlinkClick r:id="rId2"/>
              </a:rPr>
              <a:t>http://bulletin.acscinf.org/PDFs/247nm133.pdf</a:t>
            </a:r>
            <a:r>
              <a:rPr lang="en-US" sz="1200" dirty="0" smtClean="0"/>
              <a:t>  Accessed on 22.11.2016</a:t>
            </a:r>
            <a:endParaRPr lang="en-US" sz="1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4770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SAS map and 3D landscape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09" y="4726132"/>
            <a:ext cx="6019800" cy="155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6292972"/>
            <a:ext cx="480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>
                <a:hlinkClick r:id="rId3"/>
              </a:rPr>
              <a:t>http://bulletin.acscinf.org/PDFs/247nm133.pdf</a:t>
            </a:r>
            <a:r>
              <a:rPr lang="en-US" sz="1200" dirty="0" smtClean="0"/>
              <a:t>  Accessed on 22.11.2016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1"/>
            <a:ext cx="9144000" cy="312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2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441</Words>
  <Application>Microsoft Office PowerPoint</Application>
  <PresentationFormat>On-screen Show (4:3)</PresentationFormat>
  <Paragraphs>48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Large scale SAR analysis: Activity landscapes</vt:lpstr>
      <vt:lpstr>Introduction</vt:lpstr>
      <vt:lpstr>Introduction: SAR continuity and discontinuity</vt:lpstr>
      <vt:lpstr>Introduction: Why prefer large scale SAR analysis over QSAR?</vt:lpstr>
      <vt:lpstr>What is an activity landscape?</vt:lpstr>
      <vt:lpstr>Types of activity landscape representations</vt:lpstr>
      <vt:lpstr>Structure–Activity Similarity (SAS) maps </vt:lpstr>
      <vt:lpstr>3D Landscape view</vt:lpstr>
      <vt:lpstr>Comparing SAS map and 3D landscape view</vt:lpstr>
      <vt:lpstr>Possible 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</dc:creator>
  <cp:lastModifiedBy>Zen</cp:lastModifiedBy>
  <cp:revision>14</cp:revision>
  <dcterms:created xsi:type="dcterms:W3CDTF">2016-11-21T22:58:01Z</dcterms:created>
  <dcterms:modified xsi:type="dcterms:W3CDTF">2016-11-22T11:34:40Z</dcterms:modified>
</cp:coreProperties>
</file>