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4" r:id="rId4"/>
    <p:sldId id="258" r:id="rId5"/>
    <p:sldId id="259" r:id="rId6"/>
    <p:sldId id="260" r:id="rId7"/>
    <p:sldId id="261" r:id="rId8"/>
    <p:sldId id="262" r:id="rId9"/>
    <p:sldId id="263" r:id="rId10"/>
    <p:sldId id="265" r:id="rId11"/>
    <p:sldId id="266" r:id="rId12"/>
    <p:sldId id="268" r:id="rId13"/>
    <p:sldId id="269" r:id="rId14"/>
    <p:sldId id="270" r:id="rId15"/>
    <p:sldId id="267"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07" autoAdjust="0"/>
  </p:normalViewPr>
  <p:slideViewPr>
    <p:cSldViewPr>
      <p:cViewPr>
        <p:scale>
          <a:sx n="99" d="100"/>
          <a:sy n="99" d="100"/>
        </p:scale>
        <p:origin x="-1016"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7B0B75-1989-4FA5-9486-553BDB8F043D}" type="datetimeFigureOut">
              <a:rPr lang="zh-CN" altLang="en-US" smtClean="0"/>
              <a:pPr/>
              <a:t>23/11/16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C01EF-92A7-476C-AE91-CBE0BF5B4FC3}" type="slidenum">
              <a:rPr lang="zh-CN" altLang="en-US" smtClean="0"/>
              <a:pPr/>
              <a:t>‹#›</a:t>
            </a:fld>
            <a:endParaRPr lang="zh-CN" altLang="en-US"/>
          </a:p>
        </p:txBody>
      </p:sp>
    </p:spTree>
    <p:extLst>
      <p:ext uri="{BB962C8B-B14F-4D97-AF65-F5344CB8AC3E}">
        <p14:creationId xmlns:p14="http://schemas.microsoft.com/office/powerpoint/2010/main" val="70117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Starting with known inhibitors of thrombin, a sequence of hits ranging from close analogs to increasingly diverse structures was identified in a simulated LBVS campaign in a large screening database containing 1.4 million compounds. Left: three of the five</a:t>
            </a:r>
            <a:r>
              <a:rPr lang="en-US" altLang="zh-CN" sz="1600" kern="1200" baseline="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reference molecules. Right: examples of hits identified in a selection set of 250 database compounds. Hits are arranged in layers of increasing structural diversity (top down, from left to right). As a measure of structural similarity, the </a:t>
            </a:r>
            <a:r>
              <a:rPr lang="en-US" altLang="zh-CN" sz="1600" kern="1200" dirty="0" err="1" smtClean="0">
                <a:solidFill>
                  <a:schemeClr val="tx1"/>
                </a:solidFill>
                <a:effectLst/>
                <a:latin typeface="+mn-lt"/>
                <a:ea typeface="+mn-ea"/>
                <a:cs typeface="+mn-cs"/>
              </a:rPr>
              <a:t>Tanimoto</a:t>
            </a:r>
            <a:r>
              <a:rPr lang="en-US" altLang="zh-CN" sz="1600" kern="1200" dirty="0" smtClean="0">
                <a:solidFill>
                  <a:schemeClr val="tx1"/>
                </a:solidFill>
                <a:effectLst/>
                <a:latin typeface="+mn-lt"/>
                <a:ea typeface="+mn-ea"/>
                <a:cs typeface="+mn-cs"/>
              </a:rPr>
              <a:t> coefficient.</a:t>
            </a:r>
            <a:endParaRPr kumimoji="1" lang="zh-CN" altLang="en-US" dirty="0"/>
          </a:p>
        </p:txBody>
      </p:sp>
      <p:sp>
        <p:nvSpPr>
          <p:cNvPr id="4" name="幻灯片编号占位符 3"/>
          <p:cNvSpPr>
            <a:spLocks noGrp="1"/>
          </p:cNvSpPr>
          <p:nvPr>
            <p:ph type="sldNum" sz="quarter" idx="10"/>
          </p:nvPr>
        </p:nvSpPr>
        <p:spPr/>
        <p:txBody>
          <a:bodyPr/>
          <a:lstStyle/>
          <a:p>
            <a:fld id="{9F9C01EF-92A7-476C-AE91-CBE0BF5B4FC3}" type="slidenum">
              <a:rPr lang="zh-CN" altLang="en-US" smtClean="0"/>
              <a:pPr/>
              <a:t>4</a:t>
            </a:fld>
            <a:endParaRPr lang="zh-CN" altLang="en-US"/>
          </a:p>
        </p:txBody>
      </p:sp>
    </p:spTree>
    <p:extLst>
      <p:ext uri="{BB962C8B-B14F-4D97-AF65-F5344CB8AC3E}">
        <p14:creationId xmlns:p14="http://schemas.microsoft.com/office/powerpoint/2010/main" val="406564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structural divergence of inhibitors of HIV reverse transcriptase inhibitors can be rationalized on the basis of their different binding modes. In principle, the specific binding of different structural motifs to a target site is often indicative of a continuous SAR.</a:t>
            </a:r>
            <a:endParaRPr kumimoji="1" lang="zh-CN" altLang="en-US" dirty="0"/>
          </a:p>
        </p:txBody>
      </p:sp>
      <p:sp>
        <p:nvSpPr>
          <p:cNvPr id="4" name="幻灯片编号占位符 3"/>
          <p:cNvSpPr>
            <a:spLocks noGrp="1"/>
          </p:cNvSpPr>
          <p:nvPr>
            <p:ph type="sldNum" sz="quarter" idx="10"/>
          </p:nvPr>
        </p:nvSpPr>
        <p:spPr/>
        <p:txBody>
          <a:bodyPr/>
          <a:lstStyle/>
          <a:p>
            <a:fld id="{9F9C01EF-92A7-476C-AE91-CBE0BF5B4FC3}" type="slidenum">
              <a:rPr lang="zh-CN" altLang="en-US" smtClean="0"/>
              <a:pPr/>
              <a:t>5</a:t>
            </a:fld>
            <a:endParaRPr lang="zh-CN" altLang="en-US"/>
          </a:p>
        </p:txBody>
      </p:sp>
    </p:spTree>
    <p:extLst>
      <p:ext uri="{BB962C8B-B14F-4D97-AF65-F5344CB8AC3E}">
        <p14:creationId xmlns:p14="http://schemas.microsoft.com/office/powerpoint/2010/main" val="163791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ct val="20000"/>
              </a:spcBef>
              <a:buFont typeface="Arial" pitchFamily="34" charset="0"/>
              <a:buNone/>
            </a:pPr>
            <a:r>
              <a:rPr lang="en-US" altLang="zh-CN" sz="1800" b="0" baseline="30000" dirty="0" smtClean="0"/>
              <a:t>1.The two inhibitors at the top are potent and bind with IC</a:t>
            </a:r>
            <a:r>
              <a:rPr lang="en-US" altLang="zh-CN" sz="1800" b="0" baseline="-25000" dirty="0" smtClean="0"/>
              <a:t>50 </a:t>
            </a:r>
            <a:r>
              <a:rPr lang="en-US" altLang="zh-CN" sz="1800" b="0" baseline="30000" dirty="0" smtClean="0"/>
              <a:t>values of 6 </a:t>
            </a:r>
            <a:r>
              <a:rPr lang="en-US" altLang="zh-CN" sz="1800" b="0" baseline="30000" dirty="0" err="1" smtClean="0"/>
              <a:t>nM</a:t>
            </a:r>
            <a:r>
              <a:rPr lang="en-US" altLang="zh-CN" sz="1800" b="0" baseline="30000" dirty="0" smtClean="0"/>
              <a:t>, although they have different core structures.</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1800" b="0" baseline="30000" dirty="0" smtClean="0"/>
              <a:t>2.</a:t>
            </a:r>
            <a:r>
              <a:rPr lang="en-US" altLang="zh-CN" sz="1800" b="0" kern="1200" dirty="0" smtClean="0">
                <a:solidFill>
                  <a:schemeClr val="tx1"/>
                </a:solidFill>
                <a:effectLst/>
                <a:latin typeface="+mn-lt"/>
                <a:ea typeface="+mn-ea"/>
                <a:cs typeface="+mn-cs"/>
              </a:rPr>
              <a:t> subtle structural modifications of each inhibitor decrease their potency by two to three orders of magnitude.</a:t>
            </a:r>
            <a:endParaRPr lang="zh-CN" altLang="en-US" sz="1800" b="0" dirty="0" smtClean="0"/>
          </a:p>
          <a:p>
            <a:endParaRPr kumimoji="1" lang="zh-CN" altLang="en-US" sz="1800" b="0" dirty="0"/>
          </a:p>
        </p:txBody>
      </p:sp>
      <p:sp>
        <p:nvSpPr>
          <p:cNvPr id="4" name="幻灯片编号占位符 3"/>
          <p:cNvSpPr>
            <a:spLocks noGrp="1"/>
          </p:cNvSpPr>
          <p:nvPr>
            <p:ph type="sldNum" sz="quarter" idx="10"/>
          </p:nvPr>
        </p:nvSpPr>
        <p:spPr/>
        <p:txBody>
          <a:bodyPr/>
          <a:lstStyle/>
          <a:p>
            <a:fld id="{9F9C01EF-92A7-476C-AE91-CBE0BF5B4FC3}" type="slidenum">
              <a:rPr lang="zh-CN" altLang="en-US" smtClean="0"/>
              <a:pPr/>
              <a:t>6</a:t>
            </a:fld>
            <a:endParaRPr lang="zh-CN" altLang="en-US"/>
          </a:p>
        </p:txBody>
      </p:sp>
    </p:spTree>
    <p:extLst>
      <p:ext uri="{BB962C8B-B14F-4D97-AF65-F5344CB8AC3E}">
        <p14:creationId xmlns:p14="http://schemas.microsoft.com/office/powerpoint/2010/main" val="237165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F9C01EF-92A7-476C-AE91-CBE0BF5B4FC3}" type="slidenum">
              <a:rPr lang="zh-CN" altLang="en-US" smtClean="0"/>
              <a:pPr/>
              <a:t>8</a:t>
            </a:fld>
            <a:endParaRPr lang="zh-CN" altLang="en-US"/>
          </a:p>
        </p:txBody>
      </p:sp>
    </p:spTree>
    <p:extLst>
      <p:ext uri="{BB962C8B-B14F-4D97-AF65-F5344CB8AC3E}">
        <p14:creationId xmlns:p14="http://schemas.microsoft.com/office/powerpoint/2010/main" val="1601914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日期占位符 3"/>
          <p:cNvSpPr txBox="1">
            <a:spLocks/>
          </p:cNvSpPr>
          <p:nvPr userDrawn="1"/>
        </p:nvSpPr>
        <p:spPr bwMode="auto">
          <a:xfrm>
            <a:off x="107950" y="6381328"/>
            <a:ext cx="1873250" cy="360362"/>
          </a:xfrm>
          <a:prstGeom prst="rect">
            <a:avLst/>
          </a:prstGeom>
          <a:noFill/>
          <a:ln w="9525">
            <a:noFill/>
            <a:miter lim="800000"/>
            <a:headEnd/>
            <a:tailEnd/>
          </a:ln>
        </p:spPr>
        <p:txBody>
          <a:bodyPr anchor="ctr"/>
          <a:lstStyle>
            <a:lvl1pPr>
              <a:defRPr/>
            </a:lvl1pPr>
          </a:lstStyle>
          <a:p>
            <a:pPr>
              <a:defRPr/>
            </a:pPr>
            <a:fld id="{75A7897C-6D05-4208-BFE9-C39621A868C3}" type="datetime1">
              <a:rPr lang="zh-CN" altLang="en-US" sz="1400" b="1" smtClean="0">
                <a:solidFill>
                  <a:schemeClr val="accent1"/>
                </a:solidFill>
                <a:latin typeface="+mn-lt"/>
              </a:rPr>
              <a:pPr>
                <a:defRPr/>
              </a:pPr>
              <a:t>23/11/16</a:t>
            </a:fld>
            <a:endParaRPr lang="en-US" altLang="zh-CN" sz="1400" b="1" dirty="0">
              <a:solidFill>
                <a:schemeClr val="accent1"/>
              </a:solidFill>
              <a:latin typeface="+mn-lt"/>
            </a:endParaRPr>
          </a:p>
        </p:txBody>
      </p:sp>
      <p:sp>
        <p:nvSpPr>
          <p:cNvPr id="10" name="灯片编号占位符 5"/>
          <p:cNvSpPr txBox="1">
            <a:spLocks/>
          </p:cNvSpPr>
          <p:nvPr userDrawn="1"/>
        </p:nvSpPr>
        <p:spPr bwMode="auto">
          <a:xfrm>
            <a:off x="7380312" y="6381328"/>
            <a:ext cx="1008063" cy="404813"/>
          </a:xfrm>
          <a:prstGeom prst="rect">
            <a:avLst/>
          </a:prstGeom>
          <a:noFill/>
          <a:ln w="9525">
            <a:noFill/>
            <a:miter lim="800000"/>
            <a:headEnd/>
            <a:tailEnd/>
          </a:ln>
        </p:spPr>
        <p:txBody>
          <a:bodyPr anchor="ctr"/>
          <a:lstStyle>
            <a:lvl1pPr>
              <a:defRPr/>
            </a:lvl1pPr>
          </a:lstStyle>
          <a:p>
            <a:pPr algn="r">
              <a:defRPr/>
            </a:pPr>
            <a:fld id="{52DF9A78-E796-4F63-82F3-E6D616E92143}" type="slidenum">
              <a:rPr lang="zh-CN" altLang="en-US" sz="1800" smtClean="0">
                <a:solidFill>
                  <a:srgbClr val="898989"/>
                </a:solidFill>
                <a:latin typeface="+mn-lt"/>
              </a:rPr>
              <a:pPr algn="r">
                <a:defRPr/>
              </a:pPr>
              <a:t>‹#›</a:t>
            </a:fld>
            <a:endParaRPr lang="en-US" altLang="zh-CN" sz="1800" dirty="0">
              <a:solidFill>
                <a:srgbClr val="898989"/>
              </a:solidFill>
              <a:latin typeface="+mn-lt"/>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668687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8" name="Line 164"/>
          <p:cNvSpPr>
            <a:spLocks noChangeShapeType="1"/>
          </p:cNvSpPr>
          <p:nvPr userDrawn="1"/>
        </p:nvSpPr>
        <p:spPr bwMode="auto">
          <a:xfrm>
            <a:off x="0" y="762000"/>
            <a:ext cx="9144000" cy="0"/>
          </a:xfrm>
          <a:prstGeom prst="line">
            <a:avLst/>
          </a:prstGeom>
          <a:noFill/>
          <a:ln w="9525">
            <a:solidFill>
              <a:srgbClr val="172F3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2" name="日期占位符 3"/>
          <p:cNvSpPr txBox="1">
            <a:spLocks/>
          </p:cNvSpPr>
          <p:nvPr userDrawn="1"/>
        </p:nvSpPr>
        <p:spPr bwMode="auto">
          <a:xfrm>
            <a:off x="107950" y="6381328"/>
            <a:ext cx="1873250" cy="360362"/>
          </a:xfrm>
          <a:prstGeom prst="rect">
            <a:avLst/>
          </a:prstGeom>
          <a:noFill/>
          <a:ln w="9525">
            <a:noFill/>
            <a:miter lim="800000"/>
            <a:headEnd/>
            <a:tailEnd/>
          </a:ln>
        </p:spPr>
        <p:txBody>
          <a:bodyPr anchor="ctr"/>
          <a:lstStyle>
            <a:lvl1pPr>
              <a:defRPr/>
            </a:lvl1pPr>
          </a:lstStyle>
          <a:p>
            <a:pPr>
              <a:defRPr/>
            </a:pPr>
            <a:fld id="{75A7897C-6D05-4208-BFE9-C39621A868C3}" type="datetime1">
              <a:rPr lang="zh-CN" altLang="en-US" sz="1400" b="1" smtClean="0">
                <a:solidFill>
                  <a:schemeClr val="accent1"/>
                </a:solidFill>
                <a:latin typeface="+mn-lt"/>
              </a:rPr>
              <a:pPr>
                <a:defRPr/>
              </a:pPr>
              <a:t>23/11/16</a:t>
            </a:fld>
            <a:endParaRPr lang="en-US" altLang="zh-CN" sz="1400" b="1" dirty="0">
              <a:solidFill>
                <a:schemeClr val="accent1"/>
              </a:solidFill>
              <a:latin typeface="+mn-lt"/>
            </a:endParaRPr>
          </a:p>
        </p:txBody>
      </p:sp>
      <p:pic>
        <p:nvPicPr>
          <p:cNvPr id="2" name="图片 1" descr="Universität_Bon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00192" y="1"/>
            <a:ext cx="2843808" cy="6926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iming>
    <p:tnLst>
      <p:par>
        <p:cTn xmlns:p14="http://schemas.microsoft.com/office/powerpoint/2010/mai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nfochim.u-strasbg.fr/CS3_2012/Lectures/Bajorath.pdf" TargetMode="External"/><Relationship Id="rId3" Type="http://schemas.openxmlformats.org/officeDocument/2006/relationships/hyperlink" Target="http://www.sciencedirect.com/science/article/pii/S135964460700052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2217058"/>
            <a:ext cx="8496944" cy="3416320"/>
          </a:xfrm>
          <a:prstGeom prst="rect">
            <a:avLst/>
          </a:prstGeom>
        </p:spPr>
        <p:txBody>
          <a:bodyPr wrap="square">
            <a:spAutoFit/>
          </a:bodyPr>
          <a:lstStyle/>
          <a:p>
            <a:pPr algn="ctr"/>
            <a:r>
              <a:rPr lang="en-GB" altLang="zh-CN" sz="3600" b="1" dirty="0" smtClean="0">
                <a:solidFill>
                  <a:srgbClr val="000099"/>
                </a:solidFill>
                <a:latin typeface="Verdana" charset="0"/>
              </a:rPr>
              <a:t>Molecular </a:t>
            </a:r>
            <a:r>
              <a:rPr lang="en-GB" altLang="zh-CN" sz="3600" b="1" dirty="0">
                <a:solidFill>
                  <a:srgbClr val="000099"/>
                </a:solidFill>
                <a:latin typeface="Verdana" charset="0"/>
              </a:rPr>
              <a:t>similarity analysis in virtual screening </a:t>
            </a:r>
          </a:p>
          <a:p>
            <a:pPr algn="ctr"/>
            <a:endParaRPr lang="en-GB" altLang="zh-CN" sz="3600" b="1" dirty="0" smtClean="0">
              <a:solidFill>
                <a:srgbClr val="000099"/>
              </a:solidFill>
              <a:latin typeface="Verdana" charset="0"/>
            </a:endParaRPr>
          </a:p>
          <a:p>
            <a:r>
              <a:rPr lang="en-GB" altLang="zh-CN" sz="3600" b="1" dirty="0">
                <a:solidFill>
                  <a:srgbClr val="000099"/>
                </a:solidFill>
                <a:latin typeface="Verdana" charset="0"/>
              </a:rPr>
              <a:t/>
            </a:r>
            <a:br>
              <a:rPr lang="en-GB" altLang="zh-CN" sz="3600" b="1" dirty="0">
                <a:solidFill>
                  <a:srgbClr val="000099"/>
                </a:solidFill>
                <a:latin typeface="Verdana" charset="0"/>
              </a:rPr>
            </a:br>
            <a:r>
              <a:rPr lang="en-GB" altLang="zh-CN" sz="3600" b="1" dirty="0">
                <a:solidFill>
                  <a:srgbClr val="000099"/>
                </a:solidFill>
                <a:latin typeface="Verdana" charset="0"/>
              </a:rPr>
              <a:t/>
            </a:r>
            <a:br>
              <a:rPr lang="en-GB" altLang="zh-CN" sz="3600" b="1" dirty="0">
                <a:solidFill>
                  <a:srgbClr val="000099"/>
                </a:solidFill>
                <a:latin typeface="Verdana" charset="0"/>
              </a:rPr>
            </a:br>
            <a:endParaRPr lang="zh-CN" altLang="zh-CN" sz="3600" dirty="0">
              <a:latin typeface="黑体" panose="02010609060101010101" pitchFamily="49" charset="-122"/>
              <a:ea typeface="黑体" panose="02010609060101010101" pitchFamily="49" charset="-122"/>
            </a:endParaRPr>
          </a:p>
        </p:txBody>
      </p:sp>
      <p:sp>
        <p:nvSpPr>
          <p:cNvPr id="4" name="TextBox 3"/>
          <p:cNvSpPr txBox="1"/>
          <p:nvPr/>
        </p:nvSpPr>
        <p:spPr>
          <a:xfrm>
            <a:off x="3995936" y="4509120"/>
            <a:ext cx="1332148" cy="523220"/>
          </a:xfrm>
          <a:prstGeom prst="rect">
            <a:avLst/>
          </a:prstGeom>
          <a:noFill/>
        </p:spPr>
        <p:txBody>
          <a:bodyPr wrap="square" rtlCol="0">
            <a:spAutoFit/>
          </a:bodyPr>
          <a:lstStyle/>
          <a:p>
            <a:r>
              <a:rPr lang="en-US" altLang="zh-CN" sz="2800" b="1" dirty="0" smtClean="0"/>
              <a:t>Xin Hu</a:t>
            </a:r>
            <a:endParaRPr lang="zh-CN" altLang="en-US" sz="2800" b="1" dirty="0"/>
          </a:p>
        </p:txBody>
      </p:sp>
    </p:spTree>
    <p:extLst>
      <p:ext uri="{BB962C8B-B14F-4D97-AF65-F5344CB8AC3E}">
        <p14:creationId xmlns:p14="http://schemas.microsoft.com/office/powerpoint/2010/main" val="6223701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332656"/>
            <a:ext cx="2569934" cy="400110"/>
          </a:xfrm>
          <a:prstGeom prst="rect">
            <a:avLst/>
          </a:prstGeom>
        </p:spPr>
        <p:txBody>
          <a:bodyPr wrap="none">
            <a:spAutoFit/>
          </a:bodyPr>
          <a:lstStyle/>
          <a:p>
            <a:r>
              <a:rPr lang="en-US" altLang="zh-CN" sz="2000" b="1" dirty="0">
                <a:solidFill>
                  <a:schemeClr val="tx2"/>
                </a:solidFill>
                <a:latin typeface="+mj-lt"/>
              </a:rPr>
              <a:t>Molecular fingerprints </a:t>
            </a:r>
          </a:p>
        </p:txBody>
      </p:sp>
      <p:sp>
        <p:nvSpPr>
          <p:cNvPr id="3" name="矩形 2"/>
          <p:cNvSpPr/>
          <p:nvPr/>
        </p:nvSpPr>
        <p:spPr>
          <a:xfrm>
            <a:off x="107504" y="836712"/>
            <a:ext cx="8856984" cy="830997"/>
          </a:xfrm>
          <a:prstGeom prst="rect">
            <a:avLst/>
          </a:prstGeom>
        </p:spPr>
        <p:txBody>
          <a:bodyPr wrap="square">
            <a:spAutoFit/>
          </a:bodyPr>
          <a:lstStyle/>
          <a:p>
            <a:pPr marL="342900" indent="-342900">
              <a:spcBef>
                <a:spcPct val="20000"/>
              </a:spcBef>
              <a:buFont typeface="Arial" pitchFamily="34" charset="0"/>
              <a:buChar char="•"/>
            </a:pPr>
            <a:r>
              <a:rPr lang="en-US" altLang="zh-CN" sz="2400" dirty="0" smtClean="0"/>
              <a:t>Idea: apply a kernel to a molecule to generate a bit vector or count vector(less frequent)</a:t>
            </a:r>
          </a:p>
        </p:txBody>
      </p:sp>
      <p:pic>
        <p:nvPicPr>
          <p:cNvPr id="4" name="图片 3" descr="Screen Shot 2016-11-20 at 11.16.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7268096" cy="1930400"/>
          </a:xfrm>
          <a:prstGeom prst="rect">
            <a:avLst/>
          </a:prstGeom>
        </p:spPr>
      </p:pic>
      <p:sp>
        <p:nvSpPr>
          <p:cNvPr id="6" name="矩形 5"/>
          <p:cNvSpPr/>
          <p:nvPr/>
        </p:nvSpPr>
        <p:spPr>
          <a:xfrm>
            <a:off x="539552" y="3861048"/>
            <a:ext cx="8064896" cy="2899255"/>
          </a:xfrm>
          <a:prstGeom prst="rect">
            <a:avLst/>
          </a:prstGeom>
        </p:spPr>
        <p:txBody>
          <a:bodyPr wrap="square">
            <a:spAutoFit/>
          </a:bodyPr>
          <a:lstStyle/>
          <a:p>
            <a:pPr marL="342900" indent="-342900">
              <a:spcBef>
                <a:spcPct val="20000"/>
              </a:spcBef>
              <a:buFont typeface="Arial" pitchFamily="34" charset="0"/>
              <a:buChar char="•"/>
            </a:pPr>
            <a:r>
              <a:rPr lang="en-US" altLang="zh-CN" sz="2400" dirty="0"/>
              <a:t>Typical kernels extract features of the molecule, hash them, and use the hash to determine bits that should be set</a:t>
            </a:r>
          </a:p>
          <a:p>
            <a:pPr marL="342900" indent="-342900">
              <a:spcBef>
                <a:spcPct val="20000"/>
              </a:spcBef>
              <a:buFont typeface="Arial" pitchFamily="34" charset="0"/>
              <a:buChar char="•"/>
            </a:pPr>
            <a:r>
              <a:rPr lang="en-US" altLang="zh-CN" sz="2400" dirty="0"/>
              <a:t> the best fingerprint for activities like virtual screening depends on the data set </a:t>
            </a:r>
            <a:endParaRPr lang="en-US" altLang="zh-CN" sz="2400" dirty="0" smtClean="0"/>
          </a:p>
          <a:p>
            <a:pPr marL="342900" indent="-342900">
              <a:spcBef>
                <a:spcPct val="20000"/>
              </a:spcBef>
              <a:buFont typeface="Arial" pitchFamily="34" charset="0"/>
              <a:buChar char="•"/>
            </a:pPr>
            <a:r>
              <a:rPr lang="en-US" altLang="zh-CN" sz="2400" dirty="0" err="1"/>
              <a:t>Molprint</a:t>
            </a:r>
            <a:r>
              <a:rPr lang="en-US" altLang="zh-CN" sz="2400" dirty="0"/>
              <a:t> </a:t>
            </a:r>
            <a:r>
              <a:rPr lang="en-US" altLang="zh-CN" sz="2400" dirty="0" smtClean="0"/>
              <a:t>2D: Use </a:t>
            </a:r>
            <a:r>
              <a:rPr lang="en-US" altLang="zh-CN" sz="2400" dirty="0"/>
              <a:t>a fingerprinting algorithm to minimize the number of calls to the </a:t>
            </a:r>
            <a:r>
              <a:rPr lang="en-US" altLang="zh-CN" sz="2400" dirty="0" smtClean="0"/>
              <a:t>sub-graph </a:t>
            </a:r>
            <a:r>
              <a:rPr lang="en-US" altLang="zh-CN" sz="2400" dirty="0"/>
              <a:t>isomorphism </a:t>
            </a:r>
            <a:r>
              <a:rPr lang="en-US" altLang="zh-CN" sz="2400" dirty="0" smtClean="0"/>
              <a:t>library</a:t>
            </a:r>
            <a:endParaRPr lang="en-US" altLang="zh-CN" sz="2400" dirty="0"/>
          </a:p>
          <a:p>
            <a:pPr marL="342900" indent="-342900">
              <a:spcBef>
                <a:spcPct val="20000"/>
              </a:spcBef>
              <a:buFont typeface="Arial" pitchFamily="34" charset="0"/>
              <a:buChar char="•"/>
            </a:pPr>
            <a:endParaRPr lang="en-US" altLang="zh-CN" sz="2400" dirty="0"/>
          </a:p>
        </p:txBody>
      </p:sp>
    </p:spTree>
    <p:extLst>
      <p:ext uri="{BB962C8B-B14F-4D97-AF65-F5344CB8AC3E}">
        <p14:creationId xmlns:p14="http://schemas.microsoft.com/office/powerpoint/2010/main" val="29317869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70" y="292586"/>
            <a:ext cx="2505814" cy="400110"/>
          </a:xfrm>
          <a:prstGeom prst="rect">
            <a:avLst/>
          </a:prstGeom>
        </p:spPr>
        <p:txBody>
          <a:bodyPr wrap="none">
            <a:spAutoFit/>
          </a:bodyPr>
          <a:lstStyle/>
          <a:p>
            <a:r>
              <a:rPr lang="en-US" altLang="zh-CN" sz="2000" b="1" dirty="0">
                <a:solidFill>
                  <a:schemeClr val="tx2"/>
                </a:solidFill>
                <a:latin typeface="+mj-lt"/>
              </a:rPr>
              <a:t>3D</a:t>
            </a:r>
            <a:r>
              <a:rPr lang="en-US" altLang="zh-CN" baseline="30000" dirty="0"/>
              <a:t> </a:t>
            </a:r>
            <a:r>
              <a:rPr lang="en-US" altLang="zh-CN" sz="2000" b="1" dirty="0">
                <a:solidFill>
                  <a:schemeClr val="tx2"/>
                </a:solidFill>
                <a:latin typeface="+mj-lt"/>
              </a:rPr>
              <a:t>similarity methods</a:t>
            </a:r>
            <a:endParaRPr lang="zh-CN" altLang="en-US" sz="2000" b="1" dirty="0">
              <a:solidFill>
                <a:schemeClr val="tx2"/>
              </a:solidFill>
              <a:latin typeface="+mj-lt"/>
            </a:endParaRPr>
          </a:p>
        </p:txBody>
      </p:sp>
      <p:sp>
        <p:nvSpPr>
          <p:cNvPr id="3" name="矩形 2"/>
          <p:cNvSpPr/>
          <p:nvPr/>
        </p:nvSpPr>
        <p:spPr>
          <a:xfrm>
            <a:off x="251520" y="1412776"/>
            <a:ext cx="4070495" cy="461665"/>
          </a:xfrm>
          <a:prstGeom prst="rect">
            <a:avLst/>
          </a:prstGeom>
        </p:spPr>
        <p:txBody>
          <a:bodyPr wrap="none">
            <a:spAutoFit/>
          </a:bodyPr>
          <a:lstStyle/>
          <a:p>
            <a:r>
              <a:rPr lang="en-US" altLang="zh-CN" sz="2400" dirty="0"/>
              <a:t>2D or 3D molecular </a:t>
            </a:r>
            <a:r>
              <a:rPr lang="en-US" altLang="zh-CN" sz="2400" dirty="0" smtClean="0"/>
              <a:t>descriptors </a:t>
            </a:r>
            <a:endParaRPr lang="zh-CN" altLang="en-US" sz="2400" dirty="0"/>
          </a:p>
        </p:txBody>
      </p:sp>
      <p:sp>
        <p:nvSpPr>
          <p:cNvPr id="4" name="右箭头 3"/>
          <p:cNvSpPr/>
          <p:nvPr/>
        </p:nvSpPr>
        <p:spPr>
          <a:xfrm>
            <a:off x="4283968" y="1438618"/>
            <a:ext cx="822960" cy="550222"/>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6" name="矩形 5"/>
          <p:cNvSpPr/>
          <p:nvPr/>
        </p:nvSpPr>
        <p:spPr>
          <a:xfrm>
            <a:off x="5224508" y="1412776"/>
            <a:ext cx="2947892" cy="830997"/>
          </a:xfrm>
          <a:prstGeom prst="rect">
            <a:avLst/>
          </a:prstGeom>
        </p:spPr>
        <p:txBody>
          <a:bodyPr wrap="none">
            <a:spAutoFit/>
          </a:bodyPr>
          <a:lstStyle/>
          <a:p>
            <a:r>
              <a:rPr lang="en-US" altLang="zh-CN" sz="2400" dirty="0" smtClean="0"/>
              <a:t>3D</a:t>
            </a:r>
            <a:r>
              <a:rPr lang="en-US" altLang="zh-CN" sz="2400" dirty="0"/>
              <a:t>-similarity methods </a:t>
            </a:r>
          </a:p>
          <a:p>
            <a:endParaRPr lang="zh-CN" altLang="en-US" sz="2400" dirty="0"/>
          </a:p>
        </p:txBody>
      </p:sp>
      <p:sp>
        <p:nvSpPr>
          <p:cNvPr id="7" name="矩形 6"/>
          <p:cNvSpPr/>
          <p:nvPr/>
        </p:nvSpPr>
        <p:spPr>
          <a:xfrm>
            <a:off x="287016" y="2276872"/>
            <a:ext cx="8856984" cy="3502497"/>
          </a:xfrm>
          <a:prstGeom prst="rect">
            <a:avLst/>
          </a:prstGeom>
        </p:spPr>
        <p:txBody>
          <a:bodyPr wrap="square">
            <a:spAutoFit/>
          </a:bodyPr>
          <a:lstStyle/>
          <a:p>
            <a:pPr marL="342900" indent="-342900">
              <a:spcBef>
                <a:spcPct val="20000"/>
              </a:spcBef>
              <a:buFont typeface="Arial" pitchFamily="34" charset="0"/>
              <a:buChar char="•"/>
            </a:pPr>
            <a:r>
              <a:rPr lang="en-US" altLang="zh-CN" sz="2400" dirty="0"/>
              <a:t>Methods: </a:t>
            </a:r>
          </a:p>
          <a:p>
            <a:pPr marL="1143000" lvl="2" indent="-228600">
              <a:spcBef>
                <a:spcPct val="20000"/>
              </a:spcBef>
              <a:buFont typeface="Arial" pitchFamily="34" charset="0"/>
              <a:buChar char="•"/>
            </a:pPr>
            <a:r>
              <a:rPr lang="en-US" altLang="zh-CN" sz="2000" dirty="0"/>
              <a:t>S</a:t>
            </a:r>
            <a:r>
              <a:rPr lang="en-US" altLang="zh-CN" sz="2000" dirty="0" smtClean="0"/>
              <a:t>hape</a:t>
            </a:r>
            <a:r>
              <a:rPr lang="en-US" altLang="zh-CN" sz="2000" dirty="0"/>
              <a:t>-matching </a:t>
            </a:r>
            <a:r>
              <a:rPr lang="en-US" altLang="zh-CN" sz="2000" dirty="0" smtClean="0"/>
              <a:t>algorithms</a:t>
            </a:r>
          </a:p>
          <a:p>
            <a:pPr marL="1143000" lvl="2" indent="-228600">
              <a:spcBef>
                <a:spcPct val="20000"/>
              </a:spcBef>
              <a:buFont typeface="Arial" pitchFamily="34" charset="0"/>
              <a:buChar char="•"/>
            </a:pPr>
            <a:r>
              <a:rPr lang="en-US" altLang="zh-CN" sz="2000" dirty="0"/>
              <a:t>S</a:t>
            </a:r>
            <a:r>
              <a:rPr lang="en-US" altLang="zh-CN" sz="2000" dirty="0" smtClean="0"/>
              <a:t>hape</a:t>
            </a:r>
            <a:r>
              <a:rPr lang="en-US" altLang="zh-CN" sz="2000" dirty="0"/>
              <a:t>-based </a:t>
            </a:r>
            <a:r>
              <a:rPr lang="en-US" altLang="zh-CN" sz="2000" dirty="0" smtClean="0"/>
              <a:t>fingerprints</a:t>
            </a:r>
          </a:p>
          <a:p>
            <a:pPr marL="1143000" lvl="2" indent="-228600">
              <a:spcBef>
                <a:spcPct val="20000"/>
              </a:spcBef>
              <a:buFont typeface="Arial" pitchFamily="34" charset="0"/>
              <a:buChar char="•"/>
            </a:pPr>
            <a:r>
              <a:rPr lang="en-US" altLang="zh-CN" sz="2000" dirty="0" smtClean="0"/>
              <a:t>3D</a:t>
            </a:r>
            <a:r>
              <a:rPr lang="en-US" altLang="zh-CN" sz="2000" dirty="0"/>
              <a:t>-feature representations derived from cluster analysis of molecular </a:t>
            </a:r>
            <a:r>
              <a:rPr lang="en-US" altLang="zh-CN" sz="2000" dirty="0" smtClean="0"/>
              <a:t>conformations</a:t>
            </a:r>
          </a:p>
          <a:p>
            <a:pPr marL="1143000" lvl="2" indent="-228600">
              <a:spcBef>
                <a:spcPct val="20000"/>
              </a:spcBef>
              <a:buFont typeface="Arial" pitchFamily="34" charset="0"/>
              <a:buChar char="•"/>
            </a:pPr>
            <a:r>
              <a:rPr lang="en-US" altLang="zh-CN" sz="2000" dirty="0" smtClean="0"/>
              <a:t> </a:t>
            </a:r>
            <a:r>
              <a:rPr lang="en-US" altLang="zh-CN" sz="2000" dirty="0"/>
              <a:t>M</a:t>
            </a:r>
            <a:r>
              <a:rPr lang="en-US" altLang="zh-CN" sz="2000" dirty="0" smtClean="0"/>
              <a:t>olecular </a:t>
            </a:r>
            <a:r>
              <a:rPr lang="en-US" altLang="zh-CN" sz="2000" dirty="0"/>
              <a:t>field descriptors and </a:t>
            </a:r>
            <a:r>
              <a:rPr lang="en-US" altLang="zh-CN" sz="2000" dirty="0" err="1"/>
              <a:t>pharmacophore</a:t>
            </a:r>
            <a:r>
              <a:rPr lang="en-US" altLang="zh-CN" sz="2000" dirty="0"/>
              <a:t> fingerprints </a:t>
            </a:r>
          </a:p>
          <a:p>
            <a:pPr marL="342900" lvl="2" indent="-342900">
              <a:spcBef>
                <a:spcPct val="20000"/>
              </a:spcBef>
              <a:buFont typeface="Arial" pitchFamily="34" charset="0"/>
              <a:buChar char="•"/>
            </a:pPr>
            <a:r>
              <a:rPr lang="en-US" altLang="zh-CN" sz="2400" dirty="0"/>
              <a:t>M</a:t>
            </a:r>
            <a:r>
              <a:rPr lang="en-US" altLang="zh-CN" sz="2400" dirty="0" smtClean="0"/>
              <a:t>onitor </a:t>
            </a:r>
            <a:r>
              <a:rPr lang="en-US" altLang="zh-CN" sz="2400" dirty="0"/>
              <a:t>potential </a:t>
            </a:r>
            <a:r>
              <a:rPr lang="en-US" altLang="zh-CN" sz="2400" dirty="0" err="1"/>
              <a:t>pharmacophore</a:t>
            </a:r>
            <a:r>
              <a:rPr lang="en-US" altLang="zh-CN" sz="2400" dirty="0"/>
              <a:t> arrangements in molecules </a:t>
            </a:r>
            <a:endParaRPr lang="en-US" altLang="zh-CN" sz="2400" dirty="0" smtClean="0"/>
          </a:p>
          <a:p>
            <a:pPr marL="342900" lvl="2" indent="-342900">
              <a:spcBef>
                <a:spcPct val="20000"/>
              </a:spcBef>
              <a:buFont typeface="Arial" pitchFamily="34" charset="0"/>
              <a:buChar char="•"/>
            </a:pPr>
            <a:r>
              <a:rPr lang="en-US" altLang="zh-CN" sz="2400" dirty="0" smtClean="0"/>
              <a:t>Transform </a:t>
            </a:r>
            <a:r>
              <a:rPr lang="en-US" altLang="zh-CN" sz="2400" dirty="0"/>
              <a:t>local molecular views into a global view </a:t>
            </a:r>
          </a:p>
          <a:p>
            <a:pPr lvl="2">
              <a:spcBef>
                <a:spcPct val="20000"/>
              </a:spcBef>
            </a:pPr>
            <a:endParaRPr lang="en-US" altLang="zh-CN" sz="2000" dirty="0" smtClean="0"/>
          </a:p>
        </p:txBody>
      </p:sp>
    </p:spTree>
    <p:extLst>
      <p:ext uri="{BB962C8B-B14F-4D97-AF65-F5344CB8AC3E}">
        <p14:creationId xmlns:p14="http://schemas.microsoft.com/office/powerpoint/2010/main" val="186244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332656"/>
            <a:ext cx="4762842" cy="400110"/>
          </a:xfrm>
          <a:prstGeom prst="rect">
            <a:avLst/>
          </a:prstGeom>
        </p:spPr>
        <p:txBody>
          <a:bodyPr wrap="none">
            <a:spAutoFit/>
          </a:bodyPr>
          <a:lstStyle/>
          <a:p>
            <a:r>
              <a:rPr lang="en-US" altLang="zh-CN" sz="2000" b="1" dirty="0">
                <a:solidFill>
                  <a:schemeClr val="tx2"/>
                </a:solidFill>
                <a:latin typeface="+mj-lt"/>
              </a:rPr>
              <a:t>Descriptor-independent similarity methods</a:t>
            </a:r>
            <a:endParaRPr lang="zh-CN" altLang="en-US" sz="2000" b="1" dirty="0">
              <a:solidFill>
                <a:schemeClr val="tx2"/>
              </a:solidFill>
              <a:latin typeface="+mj-lt"/>
            </a:endParaRPr>
          </a:p>
        </p:txBody>
      </p:sp>
      <p:sp>
        <p:nvSpPr>
          <p:cNvPr id="3" name="矩形 2"/>
          <p:cNvSpPr/>
          <p:nvPr/>
        </p:nvSpPr>
        <p:spPr>
          <a:xfrm>
            <a:off x="251297" y="1556792"/>
            <a:ext cx="8856984" cy="2973122"/>
          </a:xfrm>
          <a:prstGeom prst="rect">
            <a:avLst/>
          </a:prstGeom>
        </p:spPr>
        <p:txBody>
          <a:bodyPr wrap="square">
            <a:spAutoFit/>
          </a:bodyPr>
          <a:lstStyle/>
          <a:p>
            <a:pPr marL="342900" indent="-342900">
              <a:spcBef>
                <a:spcPct val="20000"/>
              </a:spcBef>
              <a:buFont typeface="Arial" pitchFamily="34" charset="0"/>
              <a:buChar char="•"/>
            </a:pPr>
            <a:r>
              <a:rPr lang="en-US" altLang="zh-CN" sz="2400" dirty="0" smtClean="0"/>
              <a:t>String</a:t>
            </a:r>
            <a:r>
              <a:rPr lang="en-US" altLang="zh-CN" sz="2400" dirty="0"/>
              <a:t>-based similarity searching </a:t>
            </a:r>
            <a:r>
              <a:rPr lang="en-US" altLang="zh-CN" sz="2400" dirty="0" smtClean="0"/>
              <a:t>: </a:t>
            </a:r>
            <a:r>
              <a:rPr lang="en-US" altLang="zh-CN" sz="2400" dirty="0"/>
              <a:t>R</a:t>
            </a:r>
            <a:r>
              <a:rPr lang="en-US" altLang="zh-CN" sz="2400" dirty="0" smtClean="0"/>
              <a:t>educed </a:t>
            </a:r>
            <a:r>
              <a:rPr lang="en-US" altLang="zh-CN" sz="2400" dirty="0"/>
              <a:t>(or simplified) 2D molecular graph representations for similarity searching </a:t>
            </a:r>
            <a:endParaRPr lang="en-US" altLang="zh-CN" sz="2400" dirty="0" smtClean="0"/>
          </a:p>
          <a:p>
            <a:pPr marL="342900" indent="-342900">
              <a:spcBef>
                <a:spcPct val="20000"/>
              </a:spcBef>
              <a:buFont typeface="Arial" pitchFamily="34" charset="0"/>
              <a:buChar char="•"/>
            </a:pPr>
            <a:endParaRPr lang="en-US" altLang="zh-CN" sz="2400" dirty="0"/>
          </a:p>
          <a:p>
            <a:pPr>
              <a:spcBef>
                <a:spcPct val="20000"/>
              </a:spcBef>
            </a:pPr>
            <a:endParaRPr lang="en-US" altLang="zh-CN" sz="2400" dirty="0" smtClean="0"/>
          </a:p>
          <a:p>
            <a:pPr marL="342900" indent="-342900">
              <a:spcBef>
                <a:spcPct val="20000"/>
              </a:spcBef>
              <a:buFont typeface="Arial" pitchFamily="34" charset="0"/>
              <a:buChar char="•"/>
            </a:pPr>
            <a:r>
              <a:rPr lang="en-US" altLang="zh-CN" sz="2400" dirty="0" err="1"/>
              <a:t>MolBlaster</a:t>
            </a:r>
            <a:r>
              <a:rPr lang="en-US" altLang="zh-CN" sz="2400" dirty="0"/>
              <a:t> </a:t>
            </a:r>
            <a:r>
              <a:rPr lang="en-US" altLang="zh-CN" sz="2400" dirty="0" smtClean="0"/>
              <a:t>methodology: </a:t>
            </a:r>
            <a:r>
              <a:rPr lang="en-US" altLang="zh-CN" sz="2400" dirty="0"/>
              <a:t>Reduced graphs of molecules can be compared for overlap as a similarity criterion </a:t>
            </a:r>
          </a:p>
          <a:p>
            <a:pPr>
              <a:spcBef>
                <a:spcPct val="20000"/>
              </a:spcBef>
            </a:pPr>
            <a:endParaRPr lang="en-US" altLang="zh-CN" sz="2400" dirty="0"/>
          </a:p>
        </p:txBody>
      </p:sp>
    </p:spTree>
    <p:extLst>
      <p:ext uri="{BB962C8B-B14F-4D97-AF65-F5344CB8AC3E}">
        <p14:creationId xmlns:p14="http://schemas.microsoft.com/office/powerpoint/2010/main" val="150520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332656"/>
            <a:ext cx="4031873" cy="400110"/>
          </a:xfrm>
          <a:prstGeom prst="rect">
            <a:avLst/>
          </a:prstGeom>
        </p:spPr>
        <p:txBody>
          <a:bodyPr wrap="none">
            <a:spAutoFit/>
          </a:bodyPr>
          <a:lstStyle/>
          <a:p>
            <a:r>
              <a:rPr lang="en-US" altLang="zh-CN" sz="2000" b="1" dirty="0">
                <a:solidFill>
                  <a:schemeClr val="tx2"/>
                </a:solidFill>
                <a:latin typeface="+mj-lt"/>
              </a:rPr>
              <a:t>Conclusions and future perspectives</a:t>
            </a:r>
            <a:endParaRPr lang="zh-CN" altLang="en-US" sz="2000" b="1" dirty="0">
              <a:solidFill>
                <a:schemeClr val="tx2"/>
              </a:solidFill>
              <a:latin typeface="+mj-lt"/>
            </a:endParaRPr>
          </a:p>
        </p:txBody>
      </p:sp>
      <p:sp>
        <p:nvSpPr>
          <p:cNvPr id="3" name="矩形 2"/>
          <p:cNvSpPr/>
          <p:nvPr/>
        </p:nvSpPr>
        <p:spPr>
          <a:xfrm>
            <a:off x="467544" y="1340768"/>
            <a:ext cx="8064896" cy="4745914"/>
          </a:xfrm>
          <a:prstGeom prst="rect">
            <a:avLst/>
          </a:prstGeom>
        </p:spPr>
        <p:txBody>
          <a:bodyPr wrap="square">
            <a:spAutoFit/>
          </a:bodyPr>
          <a:lstStyle/>
          <a:p>
            <a:pPr marL="342900" indent="-342900">
              <a:spcBef>
                <a:spcPct val="20000"/>
              </a:spcBef>
              <a:buFont typeface="Arial" pitchFamily="34" charset="0"/>
              <a:buChar char="•"/>
            </a:pPr>
            <a:r>
              <a:rPr lang="en-US" altLang="zh-CN" sz="2400" dirty="0"/>
              <a:t>S</a:t>
            </a:r>
            <a:r>
              <a:rPr lang="en-US" altLang="zh-CN" sz="2400" dirty="0" smtClean="0"/>
              <a:t>imilarity</a:t>
            </a:r>
            <a:r>
              <a:rPr lang="en-US" altLang="zh-CN" sz="2400" dirty="0"/>
              <a:t>-based methods are cornerstones </a:t>
            </a:r>
            <a:r>
              <a:rPr lang="en-US" altLang="zh-CN" sz="2400" dirty="0" smtClean="0"/>
              <a:t>of </a:t>
            </a:r>
            <a:r>
              <a:rPr lang="en-US" altLang="zh-CN" sz="2400" dirty="0" err="1" smtClean="0"/>
              <a:t>chemoinformatics</a:t>
            </a:r>
            <a:r>
              <a:rPr lang="en-US" altLang="zh-CN" sz="2400" dirty="0" smtClean="0"/>
              <a:t> </a:t>
            </a:r>
            <a:r>
              <a:rPr lang="en-US" altLang="zh-CN" sz="2400" dirty="0"/>
              <a:t>and computer-aided pharmaceutical research </a:t>
            </a:r>
          </a:p>
          <a:p>
            <a:pPr marL="342900" lvl="2" indent="-342900">
              <a:spcBef>
                <a:spcPct val="20000"/>
              </a:spcBef>
              <a:buFont typeface="Arial" pitchFamily="34" charset="0"/>
              <a:buChar char="•"/>
            </a:pPr>
            <a:r>
              <a:rPr lang="en-US" altLang="zh-CN" sz="2400" dirty="0" smtClean="0"/>
              <a:t> </a:t>
            </a:r>
            <a:r>
              <a:rPr lang="en-US" altLang="zh-CN" sz="2400" dirty="0"/>
              <a:t>Benchmark calculations: </a:t>
            </a:r>
          </a:p>
          <a:p>
            <a:pPr marL="1143000" lvl="2" indent="-228600">
              <a:spcBef>
                <a:spcPct val="20000"/>
              </a:spcBef>
              <a:buFont typeface="Arial" pitchFamily="34" charset="0"/>
              <a:buChar char="•"/>
            </a:pPr>
            <a:r>
              <a:rPr lang="en-US" altLang="zh-CN" sz="2000" dirty="0"/>
              <a:t>L</a:t>
            </a:r>
            <a:r>
              <a:rPr lang="en-US" altLang="zh-CN" sz="2000" dirty="0" smtClean="0"/>
              <a:t>ow</a:t>
            </a:r>
            <a:r>
              <a:rPr lang="en-US" altLang="zh-CN" sz="2000" dirty="0"/>
              <a:t>-dimensional and high-dimensional reference </a:t>
            </a:r>
            <a:r>
              <a:rPr lang="en-US" altLang="zh-CN" sz="2000" dirty="0" smtClean="0"/>
              <a:t>spaces </a:t>
            </a:r>
            <a:endParaRPr lang="en-US" altLang="zh-CN" sz="2000" dirty="0"/>
          </a:p>
          <a:p>
            <a:pPr marL="1143000" lvl="2" indent="-228600">
              <a:spcBef>
                <a:spcPct val="20000"/>
              </a:spcBef>
              <a:buFont typeface="Arial" pitchFamily="34" charset="0"/>
              <a:buChar char="•"/>
            </a:pPr>
            <a:r>
              <a:rPr lang="en-US" altLang="zh-CN" sz="2000" dirty="0" smtClean="0"/>
              <a:t>2D </a:t>
            </a:r>
            <a:r>
              <a:rPr lang="en-US" altLang="zh-CN" sz="2000" dirty="0"/>
              <a:t>and 3D </a:t>
            </a:r>
            <a:r>
              <a:rPr lang="en-US" altLang="zh-CN" sz="2000" dirty="0" smtClean="0"/>
              <a:t>descriptors</a:t>
            </a:r>
            <a:endParaRPr lang="en-US" altLang="zh-CN" sz="2000" dirty="0"/>
          </a:p>
          <a:p>
            <a:pPr marL="1143000" lvl="2" indent="-228600">
              <a:spcBef>
                <a:spcPct val="20000"/>
              </a:spcBef>
              <a:buFont typeface="Arial" pitchFamily="34" charset="0"/>
              <a:buChar char="•"/>
            </a:pPr>
            <a:r>
              <a:rPr lang="en-US" altLang="zh-CN" sz="2000" dirty="0" smtClean="0"/>
              <a:t>Methods </a:t>
            </a:r>
            <a:r>
              <a:rPr lang="en-US" altLang="zh-CN" sz="2000" dirty="0"/>
              <a:t>of low- and high- computational </a:t>
            </a:r>
            <a:r>
              <a:rPr lang="en-US" altLang="zh-CN" sz="2000" dirty="0" err="1" smtClean="0"/>
              <a:t>complexit</a:t>
            </a:r>
            <a:r>
              <a:rPr lang="en-US" altLang="zh-CN" sz="2000" dirty="0" smtClean="0"/>
              <a:t> </a:t>
            </a:r>
            <a:endParaRPr lang="en-US" altLang="zh-CN" sz="2000" dirty="0"/>
          </a:p>
          <a:p>
            <a:pPr marL="342900" indent="-342900">
              <a:spcBef>
                <a:spcPct val="20000"/>
              </a:spcBef>
              <a:buFont typeface="Arial" pitchFamily="34" charset="0"/>
              <a:buChar char="•"/>
            </a:pPr>
            <a:r>
              <a:rPr lang="en-US" altLang="zh-CN" sz="2400" dirty="0" smtClean="0"/>
              <a:t>Similarity </a:t>
            </a:r>
            <a:r>
              <a:rPr lang="en-US" altLang="zh-CN" sz="2400" dirty="0"/>
              <a:t>methods do have substantial ‘selectivity’ in recognizing diverse, active </a:t>
            </a:r>
            <a:r>
              <a:rPr lang="en-US" altLang="zh-CN" sz="2400" dirty="0" smtClean="0"/>
              <a:t>compounds</a:t>
            </a:r>
          </a:p>
          <a:p>
            <a:pPr marL="342900" indent="-342900">
              <a:spcBef>
                <a:spcPct val="20000"/>
              </a:spcBef>
              <a:buFont typeface="Arial" pitchFamily="34" charset="0"/>
              <a:buChar char="•"/>
            </a:pPr>
            <a:r>
              <a:rPr lang="en-US" altLang="zh-CN" sz="2400" dirty="0" smtClean="0"/>
              <a:t>The </a:t>
            </a:r>
            <a:r>
              <a:rPr lang="en-US" altLang="zh-CN" sz="2400" dirty="0"/>
              <a:t>complex nature of many SARs and the inherent approximation of similarity </a:t>
            </a:r>
            <a:r>
              <a:rPr lang="en-US" altLang="zh-CN" sz="2400" dirty="0" smtClean="0"/>
              <a:t>methods: finding active </a:t>
            </a:r>
            <a:r>
              <a:rPr lang="en-US" altLang="zh-CN" sz="2400" dirty="0"/>
              <a:t>needles in chemical haystacks</a:t>
            </a:r>
          </a:p>
        </p:txBody>
      </p:sp>
    </p:spTree>
    <p:extLst>
      <p:ext uri="{BB962C8B-B14F-4D97-AF65-F5344CB8AC3E}">
        <p14:creationId xmlns:p14="http://schemas.microsoft.com/office/powerpoint/2010/main" val="3891383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332656"/>
            <a:ext cx="2339453" cy="400110"/>
          </a:xfrm>
          <a:prstGeom prst="rect">
            <a:avLst/>
          </a:prstGeom>
        </p:spPr>
        <p:txBody>
          <a:bodyPr wrap="none">
            <a:spAutoFit/>
          </a:bodyPr>
          <a:lstStyle/>
          <a:p>
            <a:r>
              <a:rPr lang="en-US" altLang="zh-CN" sz="2000" b="1" dirty="0" smtClean="0">
                <a:solidFill>
                  <a:schemeClr val="tx2"/>
                </a:solidFill>
                <a:latin typeface="+mj-lt"/>
              </a:rPr>
              <a:t>Take home message</a:t>
            </a:r>
            <a:endParaRPr lang="zh-CN" altLang="en-US" sz="2000" b="1" dirty="0">
              <a:solidFill>
                <a:schemeClr val="tx2"/>
              </a:solidFill>
              <a:latin typeface="+mj-lt"/>
            </a:endParaRPr>
          </a:p>
        </p:txBody>
      </p:sp>
      <p:sp>
        <p:nvSpPr>
          <p:cNvPr id="4" name="矩形 3"/>
          <p:cNvSpPr/>
          <p:nvPr/>
        </p:nvSpPr>
        <p:spPr>
          <a:xfrm>
            <a:off x="179512" y="980728"/>
            <a:ext cx="8856984" cy="4967513"/>
          </a:xfrm>
          <a:prstGeom prst="rect">
            <a:avLst/>
          </a:prstGeom>
        </p:spPr>
        <p:txBody>
          <a:bodyPr wrap="square">
            <a:spAutoFit/>
          </a:bodyPr>
          <a:lstStyle/>
          <a:p>
            <a:pPr marL="342900" indent="-342900">
              <a:spcBef>
                <a:spcPct val="20000"/>
              </a:spcBef>
              <a:buFont typeface="Arial" pitchFamily="34" charset="0"/>
              <a:buChar char="•"/>
            </a:pPr>
            <a:r>
              <a:rPr lang="en-US" altLang="zh-CN" sz="2400" dirty="0" smtClean="0"/>
              <a:t>Most </a:t>
            </a:r>
            <a:r>
              <a:rPr lang="en-US" altLang="zh-CN" sz="2400" dirty="0"/>
              <a:t>similarity methods depend on the use of </a:t>
            </a:r>
            <a:r>
              <a:rPr lang="en-US" altLang="zh-CN" sz="2400" dirty="0" smtClean="0"/>
              <a:t>predefined </a:t>
            </a:r>
            <a:r>
              <a:rPr lang="en-US" altLang="zh-CN" sz="2400" dirty="0"/>
              <a:t>chemical descriptors and chemical reference spaces</a:t>
            </a:r>
            <a:endParaRPr lang="zh-CN" altLang="en-US" sz="2400" dirty="0"/>
          </a:p>
          <a:p>
            <a:pPr>
              <a:spcBef>
                <a:spcPct val="20000"/>
              </a:spcBef>
            </a:pPr>
            <a:endParaRPr lang="en-US" altLang="zh-CN" sz="2400" dirty="0" smtClean="0"/>
          </a:p>
          <a:p>
            <a:pPr marL="342900" indent="-342900">
              <a:spcBef>
                <a:spcPct val="20000"/>
              </a:spcBef>
              <a:buFont typeface="Arial" pitchFamily="34" charset="0"/>
              <a:buChar char="•"/>
            </a:pPr>
            <a:r>
              <a:rPr lang="en-US" altLang="zh-CN" sz="2400" dirty="0"/>
              <a:t>T</a:t>
            </a:r>
            <a:r>
              <a:rPr lang="en-US" altLang="zh-CN" sz="2400" dirty="0" smtClean="0"/>
              <a:t>he </a:t>
            </a:r>
            <a:r>
              <a:rPr lang="en-US" altLang="zh-CN" sz="2400" dirty="0"/>
              <a:t>performance of diverse methods is limited principally by the nature of SARs, and that benchmark calculations provide artificial insights </a:t>
            </a:r>
            <a:endParaRPr lang="en-US" altLang="zh-CN" sz="2400" dirty="0" smtClean="0"/>
          </a:p>
          <a:p>
            <a:pPr marL="342900" indent="-342900">
              <a:spcBef>
                <a:spcPct val="20000"/>
              </a:spcBef>
              <a:buFont typeface="Arial" pitchFamily="34" charset="0"/>
              <a:buChar char="•"/>
            </a:pPr>
            <a:endParaRPr lang="en-US" altLang="zh-CN" sz="2400" dirty="0"/>
          </a:p>
          <a:p>
            <a:pPr marL="342900" indent="-342900">
              <a:spcBef>
                <a:spcPct val="20000"/>
              </a:spcBef>
              <a:buFont typeface="Arial" pitchFamily="34" charset="0"/>
              <a:buChar char="•"/>
            </a:pPr>
            <a:r>
              <a:rPr lang="en-US" altLang="zh-CN" sz="2400" dirty="0"/>
              <a:t>N</a:t>
            </a:r>
            <a:r>
              <a:rPr lang="en-US" altLang="zh-CN" sz="2400" dirty="0" smtClean="0"/>
              <a:t>ovel </a:t>
            </a:r>
            <a:r>
              <a:rPr lang="en-US" altLang="zh-CN" sz="2400" dirty="0"/>
              <a:t>algorithms to navigate high-dimensional chemical spaces, train similarity calculations on specific compound classes, and detect remote similarity </a:t>
            </a:r>
            <a:r>
              <a:rPr lang="en-US" altLang="zh-CN" sz="2400" dirty="0" smtClean="0"/>
              <a:t>relationships</a:t>
            </a:r>
            <a:endParaRPr lang="en-US" altLang="zh-CN" sz="2400" dirty="0"/>
          </a:p>
          <a:p>
            <a:pPr marL="342900" indent="-342900">
              <a:spcBef>
                <a:spcPct val="20000"/>
              </a:spcBef>
              <a:buFont typeface="Arial" pitchFamily="34" charset="0"/>
              <a:buChar char="•"/>
            </a:pPr>
            <a:endParaRPr lang="en-US" altLang="zh-CN" sz="2400" dirty="0"/>
          </a:p>
          <a:p>
            <a:pPr>
              <a:spcBef>
                <a:spcPct val="20000"/>
              </a:spcBef>
            </a:pPr>
            <a:endParaRPr lang="en-US" altLang="zh-CN" sz="2400" dirty="0"/>
          </a:p>
        </p:txBody>
      </p:sp>
    </p:spTree>
    <p:extLst>
      <p:ext uri="{BB962C8B-B14F-4D97-AF65-F5344CB8AC3E}">
        <p14:creationId xmlns:p14="http://schemas.microsoft.com/office/powerpoint/2010/main" val="235520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412776"/>
            <a:ext cx="8136904" cy="3170099"/>
          </a:xfrm>
          <a:prstGeom prst="rect">
            <a:avLst/>
          </a:prstGeom>
        </p:spPr>
        <p:txBody>
          <a:bodyPr wrap="square">
            <a:spAutoFit/>
          </a:bodyPr>
          <a:lstStyle/>
          <a:p>
            <a:pPr marL="342900" indent="-342900">
              <a:buFont typeface="+mj-lt"/>
              <a:buAutoNum type="arabicPeriod"/>
            </a:pPr>
            <a:r>
              <a:rPr lang="en-US" altLang="zh-CN" sz="2000" dirty="0"/>
              <a:t>Hanna Eckert and </a:t>
            </a:r>
            <a:r>
              <a:rPr lang="en-US" altLang="zh-CN" sz="2000" dirty="0" err="1" smtClean="0"/>
              <a:t>Jürgen</a:t>
            </a:r>
            <a:r>
              <a:rPr lang="en-US" altLang="zh-CN" sz="2000" dirty="0" smtClean="0"/>
              <a:t> </a:t>
            </a:r>
            <a:r>
              <a:rPr lang="en-US" altLang="zh-CN" sz="2000" dirty="0" err="1" smtClean="0"/>
              <a:t>Bajorath</a:t>
            </a:r>
            <a:r>
              <a:rPr lang="en-US" altLang="zh-CN" sz="2000" dirty="0" smtClean="0"/>
              <a:t>, Molecular </a:t>
            </a:r>
            <a:r>
              <a:rPr lang="en-US" altLang="zh-CN" sz="2000" dirty="0"/>
              <a:t>similarity analysis in virtual screening: foundations, limitations and novel </a:t>
            </a:r>
            <a:r>
              <a:rPr lang="en-US" altLang="zh-CN" sz="2000" dirty="0" smtClean="0"/>
              <a:t>approaches.</a:t>
            </a:r>
            <a:r>
              <a:rPr lang="en-US" altLang="zh-CN" sz="2000" dirty="0"/>
              <a:t> Drug Discovery Today Volume 12, Numbers 5/6 March 2007 </a:t>
            </a:r>
            <a:endParaRPr lang="en-US" altLang="zh-CN" sz="2000" dirty="0" smtClean="0"/>
          </a:p>
          <a:p>
            <a:pPr marL="342900" indent="-342900">
              <a:buFont typeface="+mj-lt"/>
              <a:buAutoNum type="arabicPeriod"/>
            </a:pPr>
            <a:r>
              <a:rPr lang="en-US" altLang="zh-CN" sz="2000" dirty="0" err="1"/>
              <a:t>Cordella</a:t>
            </a:r>
            <a:r>
              <a:rPr lang="en-US" altLang="zh-CN" sz="2000" dirty="0"/>
              <a:t>, L.P., Foggia, P., </a:t>
            </a:r>
            <a:r>
              <a:rPr lang="en-US" altLang="zh-CN" sz="2000" dirty="0" err="1"/>
              <a:t>Sansone</a:t>
            </a:r>
            <a:r>
              <a:rPr lang="en-US" altLang="zh-CN" sz="2000" dirty="0"/>
              <a:t>, C. &amp; Vento, M. A (sub)graph isomorphism algorithm for matching large graphs. IEEE Transactions on Pattern Analysis and Machine Intelligence 26, 1367-1372 (2004). Ehrlich, H.-C. &amp; </a:t>
            </a:r>
            <a:r>
              <a:rPr lang="en-US" altLang="zh-CN" sz="2000" dirty="0" err="1"/>
              <a:t>Rarey</a:t>
            </a:r>
            <a:r>
              <a:rPr lang="en-US" altLang="zh-CN" sz="2000" dirty="0"/>
              <a:t>, M. Systematic benchmark of substructure search in molecular graphs - From </a:t>
            </a:r>
            <a:r>
              <a:rPr lang="en-US" altLang="zh-CN" sz="2000" dirty="0" err="1"/>
              <a:t>Ullmann</a:t>
            </a:r>
            <a:r>
              <a:rPr lang="en-US" altLang="zh-CN" sz="2000" dirty="0"/>
              <a:t> to VF2. J </a:t>
            </a:r>
            <a:r>
              <a:rPr lang="en-US" altLang="zh-CN" sz="2000" dirty="0" err="1"/>
              <a:t>Cheminf</a:t>
            </a:r>
            <a:r>
              <a:rPr lang="en-US" altLang="zh-CN" sz="2000" dirty="0"/>
              <a:t> 4, 13 (2012).</a:t>
            </a:r>
          </a:p>
          <a:p>
            <a:pPr marL="342900" indent="-342900">
              <a:buFont typeface="+mj-lt"/>
              <a:buAutoNum type="arabicPeriod"/>
            </a:pPr>
            <a:r>
              <a:rPr lang="en-US" altLang="zh-CN" sz="2000" dirty="0">
                <a:hlinkClick r:id="rId2"/>
              </a:rPr>
              <a:t>http://infochim.u-strasbg.fr/CS3_2012/Lectures/Bajorath.pdf</a:t>
            </a:r>
            <a:endParaRPr lang="en-US" altLang="zh-CN" sz="2000" dirty="0"/>
          </a:p>
          <a:p>
            <a:pPr marL="342900" indent="-342900">
              <a:buFont typeface="+mj-lt"/>
              <a:buAutoNum type="arabicPeriod"/>
            </a:pPr>
            <a:r>
              <a:rPr lang="en-US" altLang="zh-CN" sz="2000" dirty="0">
                <a:hlinkClick r:id="rId3"/>
              </a:rPr>
              <a:t>http://www.sciencedirect.com/science/article/pii/</a:t>
            </a:r>
            <a:r>
              <a:rPr lang="en-US" altLang="zh-CN" sz="2000" dirty="0" smtClean="0">
                <a:hlinkClick r:id="rId3"/>
              </a:rPr>
              <a:t>S1359644607000529</a:t>
            </a:r>
            <a:endParaRPr lang="zh-CN" altLang="en-US" sz="2000" dirty="0"/>
          </a:p>
        </p:txBody>
      </p:sp>
      <p:sp>
        <p:nvSpPr>
          <p:cNvPr id="3" name="矩形 2"/>
          <p:cNvSpPr/>
          <p:nvPr/>
        </p:nvSpPr>
        <p:spPr>
          <a:xfrm>
            <a:off x="251520" y="292586"/>
            <a:ext cx="1365127"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smtClean="0">
                <a:solidFill>
                  <a:schemeClr val="tx2"/>
                </a:solidFill>
                <a:latin typeface="+mj-lt"/>
              </a:rPr>
              <a:t>References</a:t>
            </a:r>
            <a:endParaRPr lang="zh-CN" altLang="en-US" sz="2000" b="1" dirty="0">
              <a:solidFill>
                <a:schemeClr val="tx2"/>
              </a:solidFill>
              <a:latin typeface="+mj-lt"/>
            </a:endParaRPr>
          </a:p>
        </p:txBody>
      </p:sp>
    </p:spTree>
    <p:extLst>
      <p:ext uri="{BB962C8B-B14F-4D97-AF65-F5344CB8AC3E}">
        <p14:creationId xmlns:p14="http://schemas.microsoft.com/office/powerpoint/2010/main" val="76935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1"/>
          <p:cNvSpPr>
            <a:spLocks noChangeArrowheads="1"/>
          </p:cNvSpPr>
          <p:nvPr/>
        </p:nvSpPr>
        <p:spPr bwMode="auto">
          <a:xfrm>
            <a:off x="2177050" y="3096930"/>
            <a:ext cx="4777420" cy="89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ts val="5763"/>
              </a:lnSpc>
            </a:pPr>
            <a:r>
              <a:rPr lang="en-US" altLang="zh-CN" sz="7200" b="1" dirty="0" smtClean="0">
                <a:solidFill>
                  <a:srgbClr val="404040"/>
                </a:solidFill>
                <a:latin typeface="微软雅黑" pitchFamily="34" charset="-122"/>
                <a:ea typeface="微软雅黑" pitchFamily="34" charset="-122"/>
                <a:sym typeface="微软雅黑" pitchFamily="34" charset="-122"/>
              </a:rPr>
              <a:t>Thank you</a:t>
            </a:r>
            <a:endParaRPr lang="zh-CN" altLang="en-US" sz="7200" dirty="0">
              <a:latin typeface="Calibri" pitchFamily="34" charset="0"/>
            </a:endParaRPr>
          </a:p>
        </p:txBody>
      </p:sp>
    </p:spTree>
    <p:extLst>
      <p:ext uri="{BB962C8B-B14F-4D97-AF65-F5344CB8AC3E}">
        <p14:creationId xmlns:p14="http://schemas.microsoft.com/office/powerpoint/2010/main" val="88078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60648"/>
            <a:ext cx="1516912" cy="400110"/>
          </a:xfrm>
          <a:prstGeom prst="rect">
            <a:avLst/>
          </a:prstGeom>
        </p:spPr>
        <p:txBody>
          <a:bodyPr wrap="none">
            <a:spAutoFit/>
          </a:bodyPr>
          <a:lstStyle/>
          <a:p>
            <a:r>
              <a:rPr lang="en-US" altLang="zh-CN" sz="2000" b="1" dirty="0" smtClean="0">
                <a:solidFill>
                  <a:schemeClr val="tx2"/>
                </a:solidFill>
                <a:latin typeface="+mj-lt"/>
              </a:rPr>
              <a:t>Introduction</a:t>
            </a:r>
            <a:endParaRPr lang="zh-CN" altLang="en-US" sz="2000" b="1" dirty="0">
              <a:solidFill>
                <a:schemeClr val="tx2"/>
              </a:solidFill>
              <a:latin typeface="+mj-lt"/>
            </a:endParaRPr>
          </a:p>
        </p:txBody>
      </p:sp>
      <p:sp>
        <p:nvSpPr>
          <p:cNvPr id="3" name="Rectangle 3"/>
          <p:cNvSpPr txBox="1">
            <a:spLocks noChangeArrowheads="1"/>
          </p:cNvSpPr>
          <p:nvPr/>
        </p:nvSpPr>
        <p:spPr>
          <a:xfrm>
            <a:off x="457200" y="1379909"/>
            <a:ext cx="8229600" cy="47853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t>Virtual screening – Computational or </a:t>
            </a:r>
            <a:r>
              <a:rPr lang="en-US" altLang="zh-CN" sz="2800" i="1" dirty="0" smtClean="0"/>
              <a:t>in </a:t>
            </a:r>
            <a:r>
              <a:rPr lang="en-US" altLang="zh-CN" sz="2800" i="1" dirty="0" err="1" smtClean="0"/>
              <a:t>silico</a:t>
            </a:r>
            <a:r>
              <a:rPr lang="en-US" altLang="zh-CN" sz="2800" dirty="0" smtClean="0"/>
              <a:t> analog of biological screening</a:t>
            </a:r>
          </a:p>
          <a:p>
            <a:pPr lvl="1"/>
            <a:r>
              <a:rPr lang="en-US" altLang="zh-CN" sz="2400" dirty="0" smtClean="0"/>
              <a:t>Score, rank, and/or filter a set of structures using one or more computational procedures</a:t>
            </a:r>
          </a:p>
          <a:p>
            <a:pPr lvl="1"/>
            <a:r>
              <a:rPr lang="en-US" altLang="zh-CN" sz="2400" dirty="0" smtClean="0"/>
              <a:t>Helps decide: </a:t>
            </a:r>
          </a:p>
          <a:p>
            <a:pPr lvl="2"/>
            <a:r>
              <a:rPr lang="en-US" altLang="zh-CN" sz="2000" dirty="0" smtClean="0"/>
              <a:t>Which compounds to screen</a:t>
            </a:r>
          </a:p>
          <a:p>
            <a:pPr lvl="2"/>
            <a:r>
              <a:rPr lang="en-US" altLang="zh-CN" sz="2000" dirty="0" smtClean="0"/>
              <a:t>Which libraries to synthesize</a:t>
            </a:r>
          </a:p>
          <a:p>
            <a:pPr lvl="2"/>
            <a:r>
              <a:rPr lang="en-US" altLang="zh-CN" sz="2000" dirty="0" smtClean="0"/>
              <a:t>Which compounds to purchase from an external source</a:t>
            </a:r>
          </a:p>
          <a:p>
            <a:pPr lvl="1"/>
            <a:r>
              <a:rPr lang="en-US" altLang="zh-CN" sz="2400" dirty="0" smtClean="0"/>
              <a:t>Also used to analyze the results of HTS screening runs</a:t>
            </a:r>
            <a:endParaRPr lang="en-US" altLang="zh-CN" sz="2400" dirty="0"/>
          </a:p>
        </p:txBody>
      </p:sp>
    </p:spTree>
    <p:extLst>
      <p:ext uri="{BB962C8B-B14F-4D97-AF65-F5344CB8AC3E}">
        <p14:creationId xmlns:p14="http://schemas.microsoft.com/office/powerpoint/2010/main" val="15077322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36712"/>
            <a:ext cx="8856984" cy="1643527"/>
          </a:xfrm>
          <a:prstGeom prst="rect">
            <a:avLst/>
          </a:prstGeom>
        </p:spPr>
        <p:txBody>
          <a:bodyPr wrap="square">
            <a:spAutoFit/>
          </a:bodyPr>
          <a:lstStyle/>
          <a:p>
            <a:pPr marL="342900" indent="-342900">
              <a:spcBef>
                <a:spcPct val="20000"/>
              </a:spcBef>
              <a:buFont typeface="Arial" pitchFamily="34" charset="0"/>
              <a:buChar char="•"/>
            </a:pPr>
            <a:r>
              <a:rPr lang="en-US" altLang="zh-CN" sz="2400" dirty="0"/>
              <a:t>S</a:t>
            </a:r>
            <a:r>
              <a:rPr lang="en-US" altLang="zh-CN" sz="2400" dirty="0" smtClean="0"/>
              <a:t>mall </a:t>
            </a:r>
            <a:r>
              <a:rPr lang="en-US" altLang="zh-CN" sz="2400" dirty="0"/>
              <a:t>chemical changes in an active molecule can render it </a:t>
            </a:r>
            <a:r>
              <a:rPr lang="en-US" altLang="zh-CN" sz="2400" dirty="0" smtClean="0"/>
              <a:t>inactive </a:t>
            </a:r>
            <a:r>
              <a:rPr lang="en-US" altLang="zh-CN" sz="2400" dirty="0"/>
              <a:t>or increase its activity </a:t>
            </a:r>
            <a:r>
              <a:rPr lang="en-US" altLang="zh-CN" sz="2400" dirty="0" smtClean="0"/>
              <a:t>dramatically</a:t>
            </a:r>
          </a:p>
          <a:p>
            <a:pPr marL="342900" indent="-342900">
              <a:spcBef>
                <a:spcPct val="20000"/>
              </a:spcBef>
              <a:buFont typeface="Arial" pitchFamily="34" charset="0"/>
              <a:buChar char="•"/>
            </a:pPr>
            <a:r>
              <a:rPr lang="en-US" altLang="zh-CN" sz="2400" dirty="0"/>
              <a:t>M</a:t>
            </a:r>
            <a:r>
              <a:rPr lang="en-US" altLang="zh-CN" sz="2400" dirty="0" smtClean="0"/>
              <a:t>olecular </a:t>
            </a:r>
            <a:r>
              <a:rPr lang="en-US" altLang="zh-CN" sz="2400" dirty="0"/>
              <a:t>‘activity landscapes’ as akin to either gently rolling hills or rugged </a:t>
            </a:r>
            <a:r>
              <a:rPr lang="en-US" altLang="zh-CN" sz="2400" dirty="0" smtClean="0"/>
              <a:t>canyons</a:t>
            </a:r>
            <a:endParaRPr lang="en-US" altLang="zh-CN" sz="2400" dirty="0"/>
          </a:p>
        </p:txBody>
      </p:sp>
      <p:sp>
        <p:nvSpPr>
          <p:cNvPr id="3" name="矩形 2"/>
          <p:cNvSpPr/>
          <p:nvPr/>
        </p:nvSpPr>
        <p:spPr>
          <a:xfrm>
            <a:off x="107504" y="260648"/>
            <a:ext cx="6912768" cy="400110"/>
          </a:xfrm>
          <a:prstGeom prst="rect">
            <a:avLst/>
          </a:prstGeom>
        </p:spPr>
        <p:txBody>
          <a:bodyPr wrap="square">
            <a:spAutoFit/>
          </a:bodyPr>
          <a:lstStyle/>
          <a:p>
            <a:r>
              <a:rPr lang="en-US" altLang="zh-CN" sz="2000" b="1" dirty="0">
                <a:solidFill>
                  <a:schemeClr val="tx2"/>
                </a:solidFill>
                <a:latin typeface="+mj-lt"/>
              </a:rPr>
              <a:t>Molecular similarity and </a:t>
            </a:r>
            <a:r>
              <a:rPr lang="en-US" altLang="zh-CN" sz="2000" b="1" dirty="0" smtClean="0">
                <a:solidFill>
                  <a:schemeClr val="tx2"/>
                </a:solidFill>
                <a:latin typeface="+mj-lt"/>
              </a:rPr>
              <a:t>SARs</a:t>
            </a:r>
            <a:r>
              <a:rPr lang="en-US" altLang="zh-CN" sz="2000" b="1" dirty="0">
                <a:solidFill>
                  <a:schemeClr val="tx2"/>
                </a:solidFill>
                <a:latin typeface="+mj-lt"/>
              </a:rPr>
              <a:t>(At the atomic level)</a:t>
            </a:r>
            <a:endParaRPr lang="zh-CN" altLang="en-US" sz="2000" b="1" dirty="0">
              <a:solidFill>
                <a:schemeClr val="tx2"/>
              </a:solidFill>
              <a:latin typeface="+mj-lt"/>
            </a:endParaRPr>
          </a:p>
        </p:txBody>
      </p:sp>
      <p:pic>
        <p:nvPicPr>
          <p:cNvPr id="4" name="图片 3" descr="Screen Shot 2016-11-19 at 21.26.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484192"/>
            <a:ext cx="6552728" cy="3537096"/>
          </a:xfrm>
          <a:prstGeom prst="rect">
            <a:avLst/>
          </a:prstGeom>
        </p:spPr>
      </p:pic>
      <p:sp>
        <p:nvSpPr>
          <p:cNvPr id="5" name="矩形 4"/>
          <p:cNvSpPr/>
          <p:nvPr/>
        </p:nvSpPr>
        <p:spPr>
          <a:xfrm>
            <a:off x="2411760" y="6381328"/>
            <a:ext cx="6768752" cy="338554"/>
          </a:xfrm>
          <a:prstGeom prst="rect">
            <a:avLst/>
          </a:prstGeom>
        </p:spPr>
        <p:txBody>
          <a:bodyPr wrap="square">
            <a:spAutoFit/>
          </a:bodyPr>
          <a:lstStyle/>
          <a:p>
            <a:r>
              <a:rPr lang="en-US" altLang="zh-CN" sz="1600" b="1" dirty="0"/>
              <a:t>http://</a:t>
            </a:r>
            <a:r>
              <a:rPr lang="en-US" altLang="zh-CN" sz="1600" b="1" dirty="0" err="1"/>
              <a:t>infochim.u-strasbg.fr</a:t>
            </a:r>
            <a:r>
              <a:rPr lang="en-US" altLang="zh-CN" sz="1600" b="1" dirty="0"/>
              <a:t>/CS3_2012/Lectures/</a:t>
            </a:r>
            <a:r>
              <a:rPr lang="en-US" altLang="zh-CN" sz="1600" b="1" dirty="0" err="1"/>
              <a:t>Bajorath.pdf</a:t>
            </a:r>
            <a:endParaRPr lang="zh-CN" altLang="en-US" sz="1600" b="1" dirty="0"/>
          </a:p>
        </p:txBody>
      </p:sp>
    </p:spTree>
    <p:extLst>
      <p:ext uri="{BB962C8B-B14F-4D97-AF65-F5344CB8AC3E}">
        <p14:creationId xmlns:p14="http://schemas.microsoft.com/office/powerpoint/2010/main" val="25107527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60648"/>
            <a:ext cx="4457295" cy="400110"/>
          </a:xfrm>
          <a:prstGeom prst="rect">
            <a:avLst/>
          </a:prstGeom>
        </p:spPr>
        <p:txBody>
          <a:bodyPr wrap="none">
            <a:spAutoFit/>
          </a:bodyPr>
          <a:lstStyle/>
          <a:p>
            <a:r>
              <a:rPr lang="en-US" altLang="zh-CN" sz="2000" b="1" dirty="0">
                <a:solidFill>
                  <a:schemeClr val="tx2"/>
                </a:solidFill>
                <a:latin typeface="+mj-lt"/>
              </a:rPr>
              <a:t>Molecular similarity and </a:t>
            </a:r>
            <a:r>
              <a:rPr lang="en-US" altLang="zh-CN" sz="2000" b="1" dirty="0" smtClean="0">
                <a:solidFill>
                  <a:schemeClr val="tx2"/>
                </a:solidFill>
                <a:latin typeface="+mj-lt"/>
              </a:rPr>
              <a:t>SARs - Example</a:t>
            </a:r>
            <a:endParaRPr lang="zh-CN" altLang="en-US" sz="2000" b="1" dirty="0">
              <a:solidFill>
                <a:schemeClr val="tx2"/>
              </a:solidFill>
              <a:latin typeface="+mj-lt"/>
            </a:endParaRPr>
          </a:p>
        </p:txBody>
      </p:sp>
      <p:pic>
        <p:nvPicPr>
          <p:cNvPr id="3" name="图片 2" descr="Screen Shot 2016-11-19 at 20.57.43.png"/>
          <p:cNvPicPr>
            <a:picLocks noChangeAspect="1"/>
          </p:cNvPicPr>
          <p:nvPr/>
        </p:nvPicPr>
        <p:blipFill rotWithShape="1">
          <a:blip r:embed="rId3">
            <a:extLst>
              <a:ext uri="{28A0092B-C50C-407E-A947-70E740481C1C}">
                <a14:useLocalDpi xmlns:a14="http://schemas.microsoft.com/office/drawing/2010/main" val="0"/>
              </a:ext>
            </a:extLst>
          </a:blip>
          <a:srcRect l="10654"/>
          <a:stretch/>
        </p:blipFill>
        <p:spPr>
          <a:xfrm>
            <a:off x="1470785" y="836712"/>
            <a:ext cx="5981535" cy="3888432"/>
          </a:xfrm>
          <a:prstGeom prst="rect">
            <a:avLst/>
          </a:prstGeom>
        </p:spPr>
      </p:pic>
      <p:sp>
        <p:nvSpPr>
          <p:cNvPr id="4" name="矩形 3"/>
          <p:cNvSpPr/>
          <p:nvPr/>
        </p:nvSpPr>
        <p:spPr>
          <a:xfrm>
            <a:off x="1403648" y="6402814"/>
            <a:ext cx="7704856" cy="338554"/>
          </a:xfrm>
          <a:prstGeom prst="rect">
            <a:avLst/>
          </a:prstGeom>
        </p:spPr>
        <p:txBody>
          <a:bodyPr wrap="square">
            <a:spAutoFit/>
          </a:bodyPr>
          <a:lstStyle/>
          <a:p>
            <a:r>
              <a:rPr lang="en-US" altLang="zh-CN" sz="1600" b="1" dirty="0"/>
              <a:t>http://</a:t>
            </a:r>
            <a:r>
              <a:rPr lang="en-US" altLang="zh-CN" sz="1600" b="1" dirty="0" err="1"/>
              <a:t>www.sciencedirect.com</a:t>
            </a:r>
            <a:r>
              <a:rPr lang="en-US" altLang="zh-CN" sz="1600" b="1" dirty="0"/>
              <a:t>/science/article/</a:t>
            </a:r>
            <a:r>
              <a:rPr lang="en-US" altLang="zh-CN" sz="1600" b="1" dirty="0" err="1"/>
              <a:t>pii</a:t>
            </a:r>
            <a:r>
              <a:rPr lang="en-US" altLang="zh-CN" sz="1600" b="1" dirty="0"/>
              <a:t>/S1359644607000529</a:t>
            </a:r>
            <a:endParaRPr lang="zh-CN" altLang="en-US" sz="1600" b="1" dirty="0"/>
          </a:p>
        </p:txBody>
      </p:sp>
      <p:sp>
        <p:nvSpPr>
          <p:cNvPr id="5" name="矩形 4"/>
          <p:cNvSpPr/>
          <p:nvPr/>
        </p:nvSpPr>
        <p:spPr>
          <a:xfrm>
            <a:off x="251520" y="4869160"/>
            <a:ext cx="7848872" cy="646331"/>
          </a:xfrm>
          <a:prstGeom prst="rect">
            <a:avLst/>
          </a:prstGeom>
        </p:spPr>
        <p:txBody>
          <a:bodyPr wrap="square">
            <a:spAutoFit/>
          </a:bodyPr>
          <a:lstStyle/>
          <a:p>
            <a:pPr marL="742950" lvl="1" indent="-285750">
              <a:spcBef>
                <a:spcPct val="20000"/>
              </a:spcBef>
              <a:buFont typeface="Wingdings" charset="2"/>
              <a:buChar char="l"/>
            </a:pPr>
            <a:r>
              <a:rPr lang="en-US" altLang="zh-CN" dirty="0" smtClean="0"/>
              <a:t>A </a:t>
            </a:r>
            <a:r>
              <a:rPr lang="en-US" altLang="zh-CN" dirty="0"/>
              <a:t>continuous SAR in which the structural similarity of active compounds</a:t>
            </a:r>
            <a:r>
              <a:rPr lang="en-US" altLang="zh-CN" baseline="30000" dirty="0"/>
              <a:t> </a:t>
            </a:r>
            <a:r>
              <a:rPr lang="en-US" altLang="zh-CN" dirty="0"/>
              <a:t>gradually ‘fades away’ when departing from known leads</a:t>
            </a:r>
            <a:endParaRPr lang="zh-CN" altLang="en-US" dirty="0"/>
          </a:p>
        </p:txBody>
      </p:sp>
    </p:spTree>
    <p:extLst>
      <p:ext uri="{BB962C8B-B14F-4D97-AF65-F5344CB8AC3E}">
        <p14:creationId xmlns:p14="http://schemas.microsoft.com/office/powerpoint/2010/main" val="12954097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332656"/>
            <a:ext cx="5584782" cy="400110"/>
          </a:xfrm>
          <a:prstGeom prst="rect">
            <a:avLst/>
          </a:prstGeom>
        </p:spPr>
        <p:txBody>
          <a:bodyPr wrap="none">
            <a:spAutoFit/>
          </a:bodyPr>
          <a:lstStyle/>
          <a:p>
            <a:r>
              <a:rPr lang="en-US" altLang="zh-CN" sz="2000" b="1" dirty="0">
                <a:solidFill>
                  <a:schemeClr val="tx2"/>
                </a:solidFill>
                <a:latin typeface="+mj-lt"/>
              </a:rPr>
              <a:t>Molecular similarity and target–ligand interactions</a:t>
            </a:r>
            <a:endParaRPr lang="zh-CN" altLang="en-US" sz="2000" b="1" dirty="0">
              <a:solidFill>
                <a:schemeClr val="tx2"/>
              </a:solidFill>
              <a:latin typeface="+mj-lt"/>
            </a:endParaRPr>
          </a:p>
        </p:txBody>
      </p:sp>
      <p:sp>
        <p:nvSpPr>
          <p:cNvPr id="4" name="Rectangle 3"/>
          <p:cNvSpPr txBox="1">
            <a:spLocks noChangeArrowheads="1"/>
          </p:cNvSpPr>
          <p:nvPr/>
        </p:nvSpPr>
        <p:spPr>
          <a:xfrm>
            <a:off x="251520" y="836712"/>
            <a:ext cx="9289032" cy="47853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Many ligand-binding sites are </a:t>
            </a:r>
            <a:r>
              <a:rPr lang="en-US" altLang="zh-CN" sz="2400" dirty="0" smtClean="0"/>
              <a:t>characterized:</a:t>
            </a:r>
            <a:endParaRPr kumimoji="1" lang="zh-CN" altLang="en-US" sz="2400" dirty="0"/>
          </a:p>
          <a:p>
            <a:pPr lvl="2"/>
            <a:r>
              <a:rPr lang="en-US" altLang="zh-CN" sz="2000" dirty="0" smtClean="0"/>
              <a:t>a </a:t>
            </a:r>
            <a:r>
              <a:rPr lang="en-US" altLang="zh-CN" sz="2000" dirty="0"/>
              <a:t>degree of structural plasticity </a:t>
            </a:r>
            <a:endParaRPr lang="en-US" altLang="zh-CN" sz="2000" dirty="0" smtClean="0"/>
          </a:p>
          <a:p>
            <a:pPr lvl="2"/>
            <a:r>
              <a:rPr lang="en-US" altLang="zh-CN" sz="2000" dirty="0"/>
              <a:t>similar ligands can differ in binding conformation and/or orientation </a:t>
            </a:r>
          </a:p>
          <a:p>
            <a:r>
              <a:rPr lang="en-US" altLang="zh-CN" sz="2400" dirty="0" smtClean="0"/>
              <a:t>Structurally </a:t>
            </a:r>
            <a:r>
              <a:rPr lang="en-US" altLang="zh-CN" sz="2400" dirty="0"/>
              <a:t>distinct ligands can be accommodated in an adaptable binding site </a:t>
            </a:r>
          </a:p>
        </p:txBody>
      </p:sp>
      <p:pic>
        <p:nvPicPr>
          <p:cNvPr id="5" name="图片 4" descr="Screen Shot 2016-11-19 at 23.06.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852936"/>
            <a:ext cx="5168574" cy="3456384"/>
          </a:xfrm>
          <a:prstGeom prst="rect">
            <a:avLst/>
          </a:prstGeom>
        </p:spPr>
      </p:pic>
    </p:spTree>
    <p:extLst>
      <p:ext uri="{BB962C8B-B14F-4D97-AF65-F5344CB8AC3E}">
        <p14:creationId xmlns:p14="http://schemas.microsoft.com/office/powerpoint/2010/main" val="34940584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332656"/>
            <a:ext cx="2381782" cy="400110"/>
          </a:xfrm>
          <a:prstGeom prst="rect">
            <a:avLst/>
          </a:prstGeom>
        </p:spPr>
        <p:txBody>
          <a:bodyPr wrap="none">
            <a:spAutoFit/>
          </a:bodyPr>
          <a:lstStyle/>
          <a:p>
            <a:r>
              <a:rPr lang="en-US" altLang="zh-CN" sz="2000" b="1" dirty="0">
                <a:solidFill>
                  <a:schemeClr val="tx2"/>
                </a:solidFill>
                <a:latin typeface="+mj-lt"/>
              </a:rPr>
              <a:t>Heterogeneous SARs </a:t>
            </a:r>
          </a:p>
        </p:txBody>
      </p:sp>
      <p:sp>
        <p:nvSpPr>
          <p:cNvPr id="3" name="矩形 2"/>
          <p:cNvSpPr/>
          <p:nvPr/>
        </p:nvSpPr>
        <p:spPr>
          <a:xfrm>
            <a:off x="179512" y="836712"/>
            <a:ext cx="8208912" cy="1274195"/>
          </a:xfrm>
          <a:prstGeom prst="rect">
            <a:avLst/>
          </a:prstGeom>
        </p:spPr>
        <p:txBody>
          <a:bodyPr wrap="square">
            <a:spAutoFit/>
          </a:bodyPr>
          <a:lstStyle/>
          <a:p>
            <a:pPr marL="342900" indent="-342900">
              <a:spcBef>
                <a:spcPct val="20000"/>
              </a:spcBef>
              <a:buFont typeface="Arial" pitchFamily="34" charset="0"/>
              <a:buChar char="•"/>
            </a:pPr>
            <a:r>
              <a:rPr lang="en-US" altLang="zh-CN" sz="2400" dirty="0"/>
              <a:t>SARs should be heterogeneous </a:t>
            </a:r>
            <a:endParaRPr lang="en-US" altLang="zh-CN" sz="2400" dirty="0" smtClean="0"/>
          </a:p>
          <a:p>
            <a:pPr marL="342900" indent="-342900">
              <a:spcBef>
                <a:spcPct val="20000"/>
              </a:spcBef>
              <a:buFont typeface="Arial" pitchFamily="34" charset="0"/>
              <a:buChar char="•"/>
            </a:pPr>
            <a:r>
              <a:rPr lang="en-US" altLang="zh-CN" sz="2400" dirty="0" smtClean="0"/>
              <a:t>Activity </a:t>
            </a:r>
            <a:r>
              <a:rPr lang="en-US" altLang="zh-CN" sz="2400" dirty="0"/>
              <a:t>surfaces should contain both flat (continuous) and steep (discontinuous) </a:t>
            </a:r>
            <a:r>
              <a:rPr lang="en-US" altLang="zh-CN" sz="2400" dirty="0" smtClean="0"/>
              <a:t>regions</a:t>
            </a:r>
          </a:p>
        </p:txBody>
      </p:sp>
      <p:pic>
        <p:nvPicPr>
          <p:cNvPr id="4" name="图片 3" descr="Screen Shot 2016-11-19 at 23.21.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118750"/>
            <a:ext cx="5652120" cy="3620160"/>
          </a:xfrm>
          <a:prstGeom prst="rect">
            <a:avLst/>
          </a:prstGeom>
        </p:spPr>
      </p:pic>
      <p:sp>
        <p:nvSpPr>
          <p:cNvPr id="6" name="矩形 5"/>
          <p:cNvSpPr/>
          <p:nvPr/>
        </p:nvSpPr>
        <p:spPr>
          <a:xfrm>
            <a:off x="144016" y="5661248"/>
            <a:ext cx="8748464" cy="830997"/>
          </a:xfrm>
          <a:prstGeom prst="rect">
            <a:avLst/>
          </a:prstGeom>
        </p:spPr>
        <p:txBody>
          <a:bodyPr wrap="square">
            <a:spAutoFit/>
          </a:bodyPr>
          <a:lstStyle/>
          <a:p>
            <a:pPr marL="342900" indent="-342900">
              <a:spcBef>
                <a:spcPct val="20000"/>
              </a:spcBef>
              <a:buFont typeface="Arial" pitchFamily="34" charset="0"/>
              <a:buChar char="•"/>
            </a:pPr>
            <a:r>
              <a:rPr lang="en-US" altLang="zh-CN" sz="2400" dirty="0"/>
              <a:t>S</a:t>
            </a:r>
            <a:r>
              <a:rPr lang="en-US" altLang="zh-CN" sz="2400" dirty="0" smtClean="0"/>
              <a:t>imilarity </a:t>
            </a:r>
            <a:r>
              <a:rPr lang="en-US" altLang="zh-CN" sz="2400" dirty="0"/>
              <a:t>method must recognize the two nearly identical analogs </a:t>
            </a:r>
            <a:r>
              <a:rPr lang="en-US" altLang="zh-CN" sz="2400" dirty="0" smtClean="0"/>
              <a:t>as </a:t>
            </a:r>
            <a:r>
              <a:rPr lang="en-US" altLang="zh-CN" sz="2400" dirty="0"/>
              <a:t>being </a:t>
            </a:r>
            <a:r>
              <a:rPr lang="en-US" altLang="zh-CN" sz="2400" dirty="0" smtClean="0"/>
              <a:t>similar</a:t>
            </a:r>
            <a:endParaRPr lang="zh-CN" altLang="en-US" sz="2400" dirty="0"/>
          </a:p>
        </p:txBody>
      </p:sp>
    </p:spTree>
    <p:extLst>
      <p:ext uri="{BB962C8B-B14F-4D97-AF65-F5344CB8AC3E}">
        <p14:creationId xmlns:p14="http://schemas.microsoft.com/office/powerpoint/2010/main" val="40008539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12" y="44624"/>
            <a:ext cx="4364496" cy="707886"/>
          </a:xfrm>
          <a:prstGeom prst="rect">
            <a:avLst/>
          </a:prstGeom>
        </p:spPr>
        <p:txBody>
          <a:bodyPr wrap="none">
            <a:spAutoFit/>
          </a:bodyPr>
          <a:lstStyle/>
          <a:p>
            <a:r>
              <a:rPr lang="en-US" altLang="zh-CN" sz="2000" b="1" dirty="0">
                <a:solidFill>
                  <a:schemeClr val="tx2"/>
                </a:solidFill>
                <a:latin typeface="+mj-lt"/>
              </a:rPr>
              <a:t>Implications for similarity methods and </a:t>
            </a:r>
          </a:p>
          <a:p>
            <a:r>
              <a:rPr lang="en-US" altLang="zh-CN" sz="2000" b="1" dirty="0" smtClean="0">
                <a:solidFill>
                  <a:schemeClr val="tx2"/>
                </a:solidFill>
                <a:latin typeface="+mj-lt"/>
              </a:rPr>
              <a:t>their </a:t>
            </a:r>
            <a:r>
              <a:rPr lang="en-US" altLang="zh-CN" sz="2000" b="1" dirty="0">
                <a:solidFill>
                  <a:schemeClr val="tx2"/>
                </a:solidFill>
                <a:latin typeface="+mj-lt"/>
              </a:rPr>
              <a:t>relative performance</a:t>
            </a:r>
            <a:endParaRPr lang="zh-CN" altLang="en-US" sz="2000" b="1" dirty="0">
              <a:solidFill>
                <a:schemeClr val="tx2"/>
              </a:solidFill>
              <a:latin typeface="+mj-lt"/>
            </a:endParaRPr>
          </a:p>
        </p:txBody>
      </p:sp>
      <p:sp>
        <p:nvSpPr>
          <p:cNvPr id="4" name="Rectangle 3"/>
          <p:cNvSpPr txBox="1">
            <a:spLocks noChangeArrowheads="1"/>
          </p:cNvSpPr>
          <p:nvPr/>
        </p:nvSpPr>
        <p:spPr>
          <a:xfrm>
            <a:off x="323528" y="1340768"/>
            <a:ext cx="8820472" cy="47853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CN" sz="2400" dirty="0"/>
              <a:t>S</a:t>
            </a:r>
            <a:r>
              <a:rPr lang="en-US" altLang="zh-CN" sz="2400" dirty="0" smtClean="0"/>
              <a:t>imilarity </a:t>
            </a:r>
            <a:r>
              <a:rPr lang="en-US" altLang="zh-CN" sz="2400" dirty="0"/>
              <a:t>methods are fail: </a:t>
            </a:r>
            <a:r>
              <a:rPr lang="en-US" altLang="zh-CN" sz="2400" dirty="0" smtClean="0"/>
              <a:t>SARs </a:t>
            </a:r>
            <a:r>
              <a:rPr lang="en-US" altLang="zh-CN" sz="2400" dirty="0"/>
              <a:t>are </a:t>
            </a:r>
            <a:r>
              <a:rPr lang="en-US" altLang="zh-CN" sz="2400" dirty="0" smtClean="0"/>
              <a:t>predominantly discontinuous </a:t>
            </a:r>
            <a:r>
              <a:rPr lang="en-US" altLang="zh-CN" sz="2400" dirty="0"/>
              <a:t>and their activity radii are small</a:t>
            </a:r>
            <a:endParaRPr lang="zh-CN" altLang="en-US" sz="2400" dirty="0"/>
          </a:p>
          <a:p>
            <a:pPr lvl="1"/>
            <a:r>
              <a:rPr lang="en-US" altLang="zh-CN" sz="2400" dirty="0"/>
              <a:t>D</a:t>
            </a:r>
            <a:r>
              <a:rPr lang="en-US" altLang="zh-CN" sz="2400" dirty="0" smtClean="0"/>
              <a:t>ifferent </a:t>
            </a:r>
            <a:r>
              <a:rPr lang="en-US" altLang="zh-CN" sz="2400" dirty="0"/>
              <a:t>similarity methods rely </a:t>
            </a:r>
            <a:r>
              <a:rPr lang="en-US" altLang="zh-CN" sz="2400" dirty="0" smtClean="0"/>
              <a:t>on:</a:t>
            </a:r>
            <a:endParaRPr lang="en-US" altLang="zh-CN" sz="2400" dirty="0"/>
          </a:p>
          <a:p>
            <a:pPr lvl="2"/>
            <a:r>
              <a:rPr lang="en-US" altLang="zh-CN" sz="2000" dirty="0" smtClean="0"/>
              <a:t>Different </a:t>
            </a:r>
            <a:r>
              <a:rPr lang="en-US" altLang="zh-CN" sz="2000" dirty="0"/>
              <a:t>descriptors </a:t>
            </a:r>
            <a:endParaRPr lang="en-US" altLang="zh-CN" sz="2000" dirty="0" smtClean="0"/>
          </a:p>
          <a:p>
            <a:pPr lvl="2"/>
            <a:r>
              <a:rPr lang="en-US" altLang="zh-CN" sz="2000" dirty="0" smtClean="0"/>
              <a:t>Representations </a:t>
            </a:r>
            <a:r>
              <a:rPr lang="en-US" altLang="zh-CN" sz="2000" dirty="0"/>
              <a:t>and reference spaces </a:t>
            </a:r>
          </a:p>
          <a:p>
            <a:pPr lvl="2"/>
            <a:r>
              <a:rPr lang="en-US" altLang="zh-CN" sz="2000" dirty="0"/>
              <a:t>C</a:t>
            </a:r>
            <a:r>
              <a:rPr lang="en-US" altLang="zh-CN" sz="2000" dirty="0" smtClean="0"/>
              <a:t>hanging </a:t>
            </a:r>
            <a:r>
              <a:rPr lang="en-US" altLang="zh-CN" sz="2000" dirty="0"/>
              <a:t>reference frames </a:t>
            </a:r>
          </a:p>
          <a:p>
            <a:pPr lvl="1"/>
            <a:r>
              <a:rPr lang="en-US" altLang="zh-CN" sz="2400" dirty="0"/>
              <a:t>D</a:t>
            </a:r>
            <a:r>
              <a:rPr lang="en-US" altLang="zh-CN" sz="2400" dirty="0" smtClean="0"/>
              <a:t>esign </a:t>
            </a:r>
            <a:r>
              <a:rPr lang="en-US" altLang="zh-CN" sz="2400" dirty="0"/>
              <a:t>novel algorithms and similarity </a:t>
            </a:r>
            <a:r>
              <a:rPr lang="en-US" altLang="zh-CN" sz="2400" dirty="0" smtClean="0"/>
              <a:t>methods:</a:t>
            </a:r>
          </a:p>
          <a:p>
            <a:pPr lvl="2"/>
            <a:r>
              <a:rPr lang="en-US" altLang="zh-CN" sz="2000" dirty="0"/>
              <a:t>B</a:t>
            </a:r>
            <a:r>
              <a:rPr lang="en-US" altLang="zh-CN" sz="2000" dirty="0" smtClean="0"/>
              <a:t>enefit </a:t>
            </a:r>
            <a:r>
              <a:rPr lang="en-US" altLang="zh-CN" sz="2000" dirty="0"/>
              <a:t>from their complementary nature </a:t>
            </a:r>
          </a:p>
          <a:p>
            <a:pPr lvl="2"/>
            <a:r>
              <a:rPr lang="en-US" altLang="zh-CN" sz="2000" dirty="0"/>
              <a:t>E</a:t>
            </a:r>
            <a:r>
              <a:rPr lang="en-US" altLang="zh-CN" sz="2000" dirty="0" smtClean="0"/>
              <a:t>xplore </a:t>
            </a:r>
            <a:r>
              <a:rPr lang="en-US" altLang="zh-CN" sz="2000" dirty="0"/>
              <a:t>SARs more thoroughly </a:t>
            </a:r>
          </a:p>
        </p:txBody>
      </p:sp>
    </p:spTree>
    <p:extLst>
      <p:ext uri="{BB962C8B-B14F-4D97-AF65-F5344CB8AC3E}">
        <p14:creationId xmlns:p14="http://schemas.microsoft.com/office/powerpoint/2010/main" val="39193344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32656"/>
            <a:ext cx="4108817" cy="400110"/>
          </a:xfrm>
          <a:prstGeom prst="rect">
            <a:avLst/>
          </a:prstGeom>
        </p:spPr>
        <p:txBody>
          <a:bodyPr wrap="none">
            <a:spAutoFit/>
          </a:bodyPr>
          <a:lstStyle/>
          <a:p>
            <a:r>
              <a:rPr lang="en-US" altLang="zh-CN" sz="2000" b="1" dirty="0">
                <a:solidFill>
                  <a:schemeClr val="tx2"/>
                </a:solidFill>
                <a:latin typeface="+mj-lt"/>
              </a:rPr>
              <a:t>High-dimensional similarity methods</a:t>
            </a:r>
            <a:endParaRPr lang="zh-CN" altLang="en-US" sz="2000" b="1" dirty="0">
              <a:solidFill>
                <a:schemeClr val="tx2"/>
              </a:solidFill>
              <a:latin typeface="+mj-lt"/>
            </a:endParaRPr>
          </a:p>
        </p:txBody>
      </p:sp>
      <p:sp>
        <p:nvSpPr>
          <p:cNvPr id="3" name="文本框 2"/>
          <p:cNvSpPr txBox="1"/>
          <p:nvPr/>
        </p:nvSpPr>
        <p:spPr>
          <a:xfrm>
            <a:off x="1282918" y="2270500"/>
            <a:ext cx="184666" cy="369332"/>
          </a:xfrm>
          <a:prstGeom prst="rect">
            <a:avLst/>
          </a:prstGeom>
          <a:noFill/>
        </p:spPr>
        <p:txBody>
          <a:bodyPr wrap="none" rtlCol="0">
            <a:spAutoFit/>
          </a:bodyPr>
          <a:lstStyle/>
          <a:p>
            <a:endParaRPr kumimoji="1" lang="zh-CN" altLang="en-US" dirty="0"/>
          </a:p>
        </p:txBody>
      </p:sp>
      <p:sp>
        <p:nvSpPr>
          <p:cNvPr id="4" name="Rectangle 3"/>
          <p:cNvSpPr txBox="1">
            <a:spLocks noChangeArrowheads="1"/>
          </p:cNvSpPr>
          <p:nvPr/>
        </p:nvSpPr>
        <p:spPr>
          <a:xfrm>
            <a:off x="323528" y="1340768"/>
            <a:ext cx="8820472" cy="47853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CN" sz="2400" dirty="0"/>
              <a:t>The approach of </a:t>
            </a:r>
            <a:r>
              <a:rPr lang="en-US" altLang="zh-CN" sz="2400" dirty="0" smtClean="0"/>
              <a:t>similarity </a:t>
            </a:r>
            <a:r>
              <a:rPr lang="en-US" altLang="zh-CN" sz="2400" dirty="0"/>
              <a:t>searching is </a:t>
            </a:r>
            <a:r>
              <a:rPr lang="en-US" altLang="zh-CN" sz="2400" dirty="0" smtClean="0"/>
              <a:t>used </a:t>
            </a:r>
            <a:r>
              <a:rPr lang="en-US" altLang="zh-CN" sz="2400" dirty="0"/>
              <a:t>in high dimensions</a:t>
            </a:r>
          </a:p>
          <a:p>
            <a:pPr lvl="1"/>
            <a:r>
              <a:rPr lang="en-US" altLang="zh-CN" sz="2400" dirty="0" smtClean="0"/>
              <a:t>The reason: </a:t>
            </a:r>
          </a:p>
          <a:p>
            <a:pPr lvl="2"/>
            <a:r>
              <a:rPr lang="en-US" altLang="zh-CN" sz="2000" dirty="0" smtClean="0"/>
              <a:t>The</a:t>
            </a:r>
            <a:r>
              <a:rPr lang="en-US" altLang="zh-CN" sz="2400" dirty="0" smtClean="0"/>
              <a:t> </a:t>
            </a:r>
            <a:r>
              <a:rPr lang="en-US" altLang="zh-CN" sz="2000" dirty="0"/>
              <a:t>selection of features and the choice of distance is rather </a:t>
            </a:r>
            <a:r>
              <a:rPr lang="en-US" altLang="zh-CN" sz="2000" dirty="0" smtClean="0"/>
              <a:t>heuristic</a:t>
            </a:r>
          </a:p>
          <a:p>
            <a:pPr lvl="2"/>
            <a:r>
              <a:rPr lang="en-US" altLang="zh-CN" sz="2000" dirty="0" smtClean="0"/>
              <a:t> </a:t>
            </a:r>
            <a:r>
              <a:rPr lang="en-US" altLang="zh-CN" sz="2000" dirty="0"/>
              <a:t>D</a:t>
            </a:r>
            <a:r>
              <a:rPr lang="en-US" altLang="zh-CN" sz="2000" dirty="0" smtClean="0"/>
              <a:t>etermining </a:t>
            </a:r>
            <a:r>
              <a:rPr lang="en-US" altLang="zh-CN" sz="2000" dirty="0"/>
              <a:t>an appropriate nearest neighbor </a:t>
            </a:r>
            <a:r>
              <a:rPr lang="en-US" altLang="zh-CN" sz="2000" dirty="0" smtClean="0"/>
              <a:t>should be </a:t>
            </a:r>
            <a:r>
              <a:rPr lang="en-US" altLang="zh-CN" sz="2000" dirty="0"/>
              <a:t>suffice for most practical </a:t>
            </a:r>
            <a:r>
              <a:rPr lang="en-US" altLang="zh-CN" sz="2000" dirty="0" smtClean="0"/>
              <a:t>purposes</a:t>
            </a:r>
            <a:endParaRPr lang="en-US" altLang="zh-CN" sz="2000" dirty="0"/>
          </a:p>
          <a:p>
            <a:pPr lvl="1"/>
            <a:r>
              <a:rPr lang="en-US" altLang="zh-CN" sz="2400" dirty="0"/>
              <a:t>M</a:t>
            </a:r>
            <a:r>
              <a:rPr lang="en-US" altLang="zh-CN" sz="2400" dirty="0" smtClean="0"/>
              <a:t>achine </a:t>
            </a:r>
            <a:r>
              <a:rPr lang="en-US" altLang="zh-CN" sz="2400" dirty="0"/>
              <a:t>learning </a:t>
            </a:r>
            <a:r>
              <a:rPr lang="en-US" altLang="zh-CN" sz="2400" dirty="0" smtClean="0"/>
              <a:t>techniques: </a:t>
            </a:r>
          </a:p>
          <a:p>
            <a:pPr lvl="2"/>
            <a:r>
              <a:rPr lang="en-US" altLang="zh-CN" sz="2000" dirty="0"/>
              <a:t>E</a:t>
            </a:r>
            <a:r>
              <a:rPr lang="en-US" altLang="zh-CN" sz="2000" dirty="0" smtClean="0"/>
              <a:t>nriching selection sets for active compounds: SVM</a:t>
            </a:r>
          </a:p>
          <a:p>
            <a:pPr lvl="2"/>
            <a:r>
              <a:rPr lang="en-US" altLang="zh-CN" sz="2000" dirty="0"/>
              <a:t>D</a:t>
            </a:r>
            <a:r>
              <a:rPr lang="en-US" altLang="zh-CN" sz="2000" dirty="0" smtClean="0"/>
              <a:t>esign </a:t>
            </a:r>
            <a:r>
              <a:rPr lang="en-US" altLang="zh-CN" sz="2000" dirty="0"/>
              <a:t>of distance </a:t>
            </a:r>
            <a:r>
              <a:rPr lang="en-US" altLang="zh-CN" sz="2000" dirty="0" smtClean="0"/>
              <a:t>functions: </a:t>
            </a:r>
            <a:r>
              <a:rPr lang="en-US" altLang="zh-CN" sz="2000" dirty="0"/>
              <a:t>distance in activity-centered chemical space (DACCS) </a:t>
            </a:r>
          </a:p>
          <a:p>
            <a:pPr lvl="2"/>
            <a:r>
              <a:rPr lang="en-US" altLang="zh-CN" sz="2000" dirty="0"/>
              <a:t>M</a:t>
            </a:r>
            <a:r>
              <a:rPr lang="en-US" altLang="zh-CN" sz="2000" dirty="0" smtClean="0"/>
              <a:t>apping algorithms: </a:t>
            </a:r>
            <a:r>
              <a:rPr lang="en-US" altLang="zh-CN" sz="2000" dirty="0"/>
              <a:t>dynamic mapping of consensus positions (DMC) </a:t>
            </a:r>
            <a:endParaRPr lang="en-US" altLang="zh-CN" sz="2000" dirty="0" smtClean="0"/>
          </a:p>
          <a:p>
            <a:pPr lvl="2"/>
            <a:r>
              <a:rPr kumimoji="1" lang="en-US" altLang="zh-CN" sz="2000" dirty="0" smtClean="0"/>
              <a:t>Simplified </a:t>
            </a:r>
            <a:r>
              <a:rPr kumimoji="1" lang="en-US" altLang="zh-CN" sz="2000" dirty="0"/>
              <a:t>descriptor spaces of gradually increasing </a:t>
            </a:r>
            <a:r>
              <a:rPr kumimoji="1" lang="en-US" altLang="zh-CN" sz="2000" dirty="0" smtClean="0"/>
              <a:t>dimensionality</a:t>
            </a:r>
            <a:endParaRPr lang="en-US" altLang="zh-CN" sz="2000" dirty="0"/>
          </a:p>
          <a:p>
            <a:pPr lvl="2"/>
            <a:endParaRPr lang="en-US" altLang="zh-CN" sz="2000" dirty="0"/>
          </a:p>
          <a:p>
            <a:pPr lvl="2"/>
            <a:endParaRPr lang="en-US" altLang="zh-CN" sz="2000" dirty="0"/>
          </a:p>
          <a:p>
            <a:pPr marL="914400" lvl="2" indent="0">
              <a:buNone/>
            </a:pPr>
            <a:endParaRPr lang="en-US" altLang="zh-CN" sz="2000" dirty="0" smtClean="0"/>
          </a:p>
        </p:txBody>
      </p:sp>
    </p:spTree>
    <p:extLst>
      <p:ext uri="{BB962C8B-B14F-4D97-AF65-F5344CB8AC3E}">
        <p14:creationId xmlns:p14="http://schemas.microsoft.com/office/powerpoint/2010/main" val="23640185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51520" y="332656"/>
            <a:ext cx="4108817" cy="400110"/>
          </a:xfrm>
          <a:prstGeom prst="rect">
            <a:avLst/>
          </a:prstGeom>
        </p:spPr>
        <p:txBody>
          <a:bodyPr wrap="none">
            <a:spAutoFit/>
          </a:bodyPr>
          <a:lstStyle/>
          <a:p>
            <a:r>
              <a:rPr lang="en-US" altLang="zh-CN" sz="2000" b="1" dirty="0">
                <a:solidFill>
                  <a:schemeClr val="tx2"/>
                </a:solidFill>
                <a:latin typeface="+mj-lt"/>
              </a:rPr>
              <a:t>High-dimensional similarity methods</a:t>
            </a:r>
            <a:endParaRPr lang="zh-CN" altLang="en-US" sz="2000" b="1" dirty="0">
              <a:solidFill>
                <a:schemeClr val="tx2"/>
              </a:solidFill>
              <a:latin typeface="+mj-lt"/>
            </a:endParaRPr>
          </a:p>
        </p:txBody>
      </p:sp>
      <p:pic>
        <p:nvPicPr>
          <p:cNvPr id="3" name="图片 2" descr="Screen Shot 2016-11-20 at 11.00.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5076056" cy="5616624"/>
          </a:xfrm>
          <a:prstGeom prst="rect">
            <a:avLst/>
          </a:prstGeom>
        </p:spPr>
      </p:pic>
      <p:sp>
        <p:nvSpPr>
          <p:cNvPr id="4" name="矩形 3"/>
          <p:cNvSpPr/>
          <p:nvPr/>
        </p:nvSpPr>
        <p:spPr>
          <a:xfrm>
            <a:off x="3995936" y="2591033"/>
            <a:ext cx="5472608" cy="2062103"/>
          </a:xfrm>
          <a:prstGeom prst="rect">
            <a:avLst/>
          </a:prstGeom>
        </p:spPr>
        <p:txBody>
          <a:bodyPr wrap="square">
            <a:spAutoFit/>
          </a:bodyPr>
          <a:lstStyle/>
          <a:p>
            <a:pPr marL="1143000" lvl="2" indent="-228600">
              <a:spcBef>
                <a:spcPct val="20000"/>
              </a:spcBef>
              <a:buFont typeface="Arial" pitchFamily="34" charset="0"/>
              <a:buChar char="•"/>
            </a:pPr>
            <a:r>
              <a:rPr lang="en-US" altLang="zh-CN" sz="2000" dirty="0"/>
              <a:t>In benchmark calculations</a:t>
            </a:r>
            <a:r>
              <a:rPr lang="en-US" altLang="zh-CN" sz="2000" dirty="0" smtClean="0"/>
              <a:t>,</a:t>
            </a:r>
            <a:r>
              <a:rPr lang="en-US" altLang="zh-CN" sz="2000" dirty="0"/>
              <a:t> </a:t>
            </a:r>
            <a:r>
              <a:rPr lang="en-US" altLang="zh-CN" sz="2000" dirty="0" err="1" smtClean="0"/>
              <a:t>DynaMAD</a:t>
            </a:r>
            <a:r>
              <a:rPr lang="en-US" altLang="zh-CN" sz="2000" dirty="0"/>
              <a:t> </a:t>
            </a:r>
            <a:r>
              <a:rPr lang="en-US" altLang="zh-CN" sz="2000" dirty="0" smtClean="0"/>
              <a:t>recognized </a:t>
            </a:r>
            <a:r>
              <a:rPr lang="en-US" altLang="zh-CN" sz="2000" dirty="0"/>
              <a:t>diverse structures having similar </a:t>
            </a:r>
            <a:r>
              <a:rPr lang="en-US" altLang="zh-CN" sz="2000" dirty="0" smtClean="0"/>
              <a:t>activity</a:t>
            </a:r>
          </a:p>
          <a:p>
            <a:pPr marL="1143000" lvl="2" indent="-228600">
              <a:spcBef>
                <a:spcPct val="20000"/>
              </a:spcBef>
              <a:buFont typeface="Arial" pitchFamily="34" charset="0"/>
              <a:buChar char="•"/>
            </a:pPr>
            <a:r>
              <a:rPr lang="en-US" altLang="zh-CN" sz="2000" dirty="0"/>
              <a:t>E</a:t>
            </a:r>
            <a:r>
              <a:rPr lang="en-US" altLang="zh-CN" sz="2000" dirty="0" smtClean="0"/>
              <a:t>nrichment </a:t>
            </a:r>
            <a:r>
              <a:rPr lang="en-US" altLang="zh-CN" sz="2000" dirty="0"/>
              <a:t>of active compounds in small selection sets </a:t>
            </a:r>
          </a:p>
          <a:p>
            <a:pPr lvl="2">
              <a:spcBef>
                <a:spcPct val="20000"/>
              </a:spcBef>
            </a:pPr>
            <a:endParaRPr lang="zh-CN" altLang="en-US" sz="2000" dirty="0"/>
          </a:p>
        </p:txBody>
      </p:sp>
    </p:spTree>
    <p:extLst>
      <p:ext uri="{BB962C8B-B14F-4D97-AF65-F5344CB8AC3E}">
        <p14:creationId xmlns:p14="http://schemas.microsoft.com/office/powerpoint/2010/main" val="828862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2325</TotalTime>
  <Words>1040</Words>
  <Application>Microsoft Macintosh PowerPoint</Application>
  <PresentationFormat>全屏显示(4:3)</PresentationFormat>
  <Paragraphs>100</Paragraphs>
  <Slides>16</Slides>
  <Notes>4</Notes>
  <HiddenSlides>1</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xin hu</cp:lastModifiedBy>
  <cp:revision>240</cp:revision>
  <dcterms:created xsi:type="dcterms:W3CDTF">2014-04-11T06:43:16Z</dcterms:created>
  <dcterms:modified xsi:type="dcterms:W3CDTF">2016-11-23T08:16:43Z</dcterms:modified>
</cp:coreProperties>
</file>