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2" r:id="rId1"/>
  </p:sldMasterIdLst>
  <p:notesMasterIdLst>
    <p:notesMasterId r:id="rId16"/>
  </p:notesMasterIdLst>
  <p:sldIdLst>
    <p:sldId id="256" r:id="rId2"/>
    <p:sldId id="288" r:id="rId3"/>
    <p:sldId id="270" r:id="rId4"/>
    <p:sldId id="289" r:id="rId5"/>
    <p:sldId id="280" r:id="rId6"/>
    <p:sldId id="281" r:id="rId7"/>
    <p:sldId id="275" r:id="rId8"/>
    <p:sldId id="273" r:id="rId9"/>
    <p:sldId id="271" r:id="rId10"/>
    <p:sldId id="283" r:id="rId11"/>
    <p:sldId id="284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02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نمط فاتح 3 - تميي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7" autoAdjust="0"/>
    <p:restoredTop sz="94660"/>
  </p:normalViewPr>
  <p:slideViewPr>
    <p:cSldViewPr>
      <p:cViewPr>
        <p:scale>
          <a:sx n="100" d="100"/>
          <a:sy n="100" d="100"/>
        </p:scale>
        <p:origin x="-4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C95F-A49F-4C0A-87AB-E04BC04F21CF}" type="datetimeFigureOut">
              <a:rPr lang="en-US" smtClean="0"/>
              <a:t>23-Jan-17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F10A-1D25-4BFB-B00F-18867F9A7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features of chemical space networks.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Emphasizes their statistical characteristics.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Indicates various types of network topologies.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F10A-1D25-4BFB-B00F-18867F9A7F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Degree: how many edges connect to the node?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degree  or average degree given by 2 *edges which here is 5/ all nodes(connection 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unconnection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nodes).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F10A-1D25-4BFB-B00F-18867F9A7F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Clutering</a:t>
            </a:r>
            <a:r>
              <a:rPr lang="en-US" baseline="0" dirty="0" smtClean="0"/>
              <a:t> co-efficient for a graph is the average of the clustering co-efficient of each node. It explains how likely is that two nodes connected form a part of a larger group of highly connected nodes.  A clustering co-efficient for a node explains the fraction of possible interconnections between the neighbors of the node. 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F10A-1D25-4BFB-B00F-18867F9A7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shortest path, or </a:t>
            </a:r>
            <a:r>
              <a:rPr lang="en-US" b="1" dirty="0" smtClean="0"/>
              <a:t>geodesic path</a:t>
            </a:r>
            <a:r>
              <a:rPr lang="en-US" dirty="0" smtClean="0"/>
              <a:t>, between two nodes is a path with the minimum number of edges. 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F10A-1D25-4BFB-B00F-18867F9A7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Max PC corresponds to maximum possible connections between nodes.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F10A-1D25-4BFB-B00F-18867F9A7F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Assortativity</a:t>
            </a:r>
            <a:r>
              <a:rPr lang="en-US" dirty="0" smtClean="0"/>
              <a:t> is a graph metric. It represents to what extent nodes in a network associate with other nodes in the network, being of similar sort or being of opposing sort. </a:t>
            </a:r>
            <a:r>
              <a:rPr lang="en-US" sz="1200" dirty="0" err="1" smtClean="0"/>
              <a:t>Assortativity</a:t>
            </a:r>
            <a:r>
              <a:rPr lang="en-US" sz="1200" dirty="0" smtClean="0"/>
              <a:t> of a network is determined for the degree (number of direct </a:t>
            </a:r>
            <a:r>
              <a:rPr lang="en-US" sz="1200" dirty="0" err="1" smtClean="0"/>
              <a:t>neighbours</a:t>
            </a:r>
            <a:r>
              <a:rPr lang="en-US" sz="1200" dirty="0" smtClean="0"/>
              <a:t>) of the nodes in the network.</a:t>
            </a:r>
            <a:r>
              <a:rPr lang="en-US" dirty="0" smtClean="0"/>
              <a:t> A network is said to be </a:t>
            </a:r>
            <a:r>
              <a:rPr lang="en-US" dirty="0" err="1" smtClean="0"/>
              <a:t>assortative</a:t>
            </a:r>
            <a:r>
              <a:rPr lang="en-US" dirty="0" smtClean="0"/>
              <a:t> when high degree nodes are, on average, connected to other nodes with high degree and low degree nodes are, on average, connected to other nodes with low degree.  Example for </a:t>
            </a:r>
            <a:r>
              <a:rPr lang="en-US" dirty="0" err="1" smtClean="0"/>
              <a:t>assortivity</a:t>
            </a:r>
            <a:r>
              <a:rPr lang="en-US" dirty="0" smtClean="0"/>
              <a:t> is social networks. Example for </a:t>
            </a:r>
            <a:r>
              <a:rPr lang="en-US" dirty="0" err="1" smtClean="0"/>
              <a:t>disassortivity</a:t>
            </a:r>
            <a:r>
              <a:rPr lang="en-US" dirty="0" smtClean="0"/>
              <a:t> is chemical space networks</a:t>
            </a:r>
            <a:r>
              <a:rPr lang="en-US" baseline="0" dirty="0" smtClean="0"/>
              <a:t> or biological networks.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Correlations between nodes of similar degree  reflect  to have higher correlation 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connected nodes will  have low correlation in case if have different degree.</a:t>
            </a:r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F10A-1D25-4BFB-B00F-18867F9A7F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https://www.nas.ewi.tudelft.nl/people/Piet/papers/JCN2015AssortativitySurveyRogier.pdf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F10A-1D25-4BFB-B00F-18867F9A7F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322FE4F-744A-43B5-9623-B462E9E9298E}" type="datetime1">
              <a:rPr lang="ar-SA" smtClean="0"/>
              <a:t>25/04/1438</a:t>
            </a:fld>
            <a:endParaRPr lang="ar-SA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21" name="مستطيل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مستطيل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مستطيل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مستطيل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07F0-8980-4139-8BD3-16E9EC949319}" type="datetime1">
              <a:rPr lang="ar-SA" smtClean="0"/>
              <a:t>25/04/1438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6C2F-FCB2-49AD-AF1D-C3907BB6D9B5}" type="datetime1">
              <a:rPr lang="ar-SA" smtClean="0"/>
              <a:t>25/04/1438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مثلث متساوي الساقين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77C9-BCF3-4D2C-93E3-87A5C0F27268}" type="datetime1">
              <a:rPr lang="ar-SA" smtClean="0"/>
              <a:t>25/04/1438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28943A3-A247-4EBB-8F03-427BA6166767}" type="datetime1">
              <a:rPr lang="ar-SA" smtClean="0"/>
              <a:t>25/04/1438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7" name="مستطيل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مستطيل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1520-CA80-4C01-816C-9C8540B2EFE1}" type="datetime1">
              <a:rPr lang="ar-SA" smtClean="0"/>
              <a:t>25/04/1438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0118-F1A2-4F5F-A3D5-AB972AA8E71C}" type="datetime1">
              <a:rPr lang="ar-SA" smtClean="0"/>
              <a:t>25/04/1438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6E44-C805-40EC-AC2B-61C3AEA4BE7D}" type="datetime1">
              <a:rPr lang="ar-SA" smtClean="0"/>
              <a:t>25/04/1438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6" name="مثلث متساوي الساقين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1EE4-670E-4EA4-8A24-819D6BE90327}" type="datetime1">
              <a:rPr lang="ar-SA" smtClean="0"/>
              <a:t>25/04/1438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5" name="رابط مستقيم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مثلث متساوي الساقين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9FFE-C9B9-4034-81C2-2DC1F50601E8}" type="datetime1">
              <a:rPr lang="ar-SA" smtClean="0"/>
              <a:t>25/04/1438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مثلث متساوي الساقين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عنصر نائب للمحتوى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0A6B-2589-4D8A-88C6-7E010ED39D39}" type="datetime1">
              <a:rPr lang="ar-SA" smtClean="0"/>
              <a:t>25/04/1438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مثلث متساوي الساقين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617F24-93BA-4DD4-936C-F7D511376691}" type="datetime1">
              <a:rPr lang="ar-SA" smtClean="0"/>
              <a:t>25/04/1438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28" name="رابط مستقيم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رابط مستقيم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ثلث متساوي الساقين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47664" y="5219473"/>
            <a:ext cx="6400800" cy="792088"/>
          </a:xfrm>
        </p:spPr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Hanan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Begali</a:t>
            </a:r>
            <a:r>
              <a:rPr lang="de-DE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</a:t>
            </a:fld>
            <a:endParaRPr lang="ar-SA"/>
          </a:p>
        </p:txBody>
      </p:sp>
      <p:sp>
        <p:nvSpPr>
          <p:cNvPr id="4" name="عنصر نائب للمحتوى 2"/>
          <p:cNvSpPr txBox="1">
            <a:spLocks/>
          </p:cNvSpPr>
          <p:nvPr/>
        </p:nvSpPr>
        <p:spPr>
          <a:xfrm>
            <a:off x="457200" y="3717032"/>
            <a:ext cx="8229600" cy="182879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Properties</a:t>
            </a:r>
          </a:p>
          <a:p>
            <a:endParaRPr lang="en-US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Network Density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10</a:t>
            </a:fld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6484965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ratio of observed edges in a network over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Actual connections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=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Maximum possible connections.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  (6/10 )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 0.6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شكل بيضاوي 4"/>
          <p:cNvSpPr/>
          <p:nvPr/>
        </p:nvSpPr>
        <p:spPr>
          <a:xfrm>
            <a:off x="6563072" y="3140968"/>
            <a:ext cx="169168" cy="228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6275040" y="3878172"/>
            <a:ext cx="169168" cy="228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شكل بيضاوي 6"/>
          <p:cNvSpPr/>
          <p:nvPr/>
        </p:nvSpPr>
        <p:spPr>
          <a:xfrm>
            <a:off x="7092280" y="4208512"/>
            <a:ext cx="169168" cy="228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شكل بيضاوي 7"/>
          <p:cNvSpPr/>
          <p:nvPr/>
        </p:nvSpPr>
        <p:spPr>
          <a:xfrm>
            <a:off x="7643192" y="3140968"/>
            <a:ext cx="169168" cy="228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شكل بيضاوي 8"/>
          <p:cNvSpPr/>
          <p:nvPr/>
        </p:nvSpPr>
        <p:spPr>
          <a:xfrm>
            <a:off x="8147248" y="3933056"/>
            <a:ext cx="169168" cy="228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رابط مستقيم 10"/>
          <p:cNvCxnSpPr>
            <a:stCxn id="5" idx="6"/>
            <a:endCxn id="8" idx="2"/>
          </p:cNvCxnSpPr>
          <p:nvPr/>
        </p:nvCxnSpPr>
        <p:spPr>
          <a:xfrm>
            <a:off x="6732240" y="3255268"/>
            <a:ext cx="9109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مستقيم 11"/>
          <p:cNvCxnSpPr>
            <a:stCxn id="6" idx="0"/>
            <a:endCxn id="5" idx="3"/>
          </p:cNvCxnSpPr>
          <p:nvPr/>
        </p:nvCxnSpPr>
        <p:spPr>
          <a:xfrm flipV="1">
            <a:off x="6359624" y="3336090"/>
            <a:ext cx="228222" cy="542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مستقيم 12"/>
          <p:cNvCxnSpPr>
            <a:stCxn id="6" idx="5"/>
            <a:endCxn id="7" idx="2"/>
          </p:cNvCxnSpPr>
          <p:nvPr/>
        </p:nvCxnSpPr>
        <p:spPr>
          <a:xfrm>
            <a:off x="6419434" y="4073294"/>
            <a:ext cx="672846" cy="249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مستقيم 13"/>
          <p:cNvCxnSpPr>
            <a:endCxn id="9" idx="0"/>
          </p:cNvCxnSpPr>
          <p:nvPr/>
        </p:nvCxnSpPr>
        <p:spPr>
          <a:xfrm>
            <a:off x="7804311" y="3340001"/>
            <a:ext cx="427521" cy="593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مستقيم 14"/>
          <p:cNvCxnSpPr/>
          <p:nvPr/>
        </p:nvCxnSpPr>
        <p:spPr>
          <a:xfrm>
            <a:off x="6707466" y="3302612"/>
            <a:ext cx="1464556" cy="630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مستقيم 15"/>
          <p:cNvCxnSpPr>
            <a:stCxn id="7" idx="6"/>
            <a:endCxn id="9" idx="2"/>
          </p:cNvCxnSpPr>
          <p:nvPr/>
        </p:nvCxnSpPr>
        <p:spPr>
          <a:xfrm flipV="1">
            <a:off x="7261448" y="4047356"/>
            <a:ext cx="885800" cy="275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مستقيم 30"/>
          <p:cNvCxnSpPr>
            <a:stCxn id="8" idx="3"/>
            <a:endCxn id="7" idx="7"/>
          </p:cNvCxnSpPr>
          <p:nvPr/>
        </p:nvCxnSpPr>
        <p:spPr>
          <a:xfrm flipH="1">
            <a:off x="7236674" y="3336090"/>
            <a:ext cx="431292" cy="90590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مستقيم 35"/>
          <p:cNvCxnSpPr>
            <a:endCxn id="6" idx="6"/>
          </p:cNvCxnSpPr>
          <p:nvPr/>
        </p:nvCxnSpPr>
        <p:spPr>
          <a:xfrm flipH="1">
            <a:off x="6444208" y="3290020"/>
            <a:ext cx="1211182" cy="70245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مستقيم 37"/>
          <p:cNvCxnSpPr>
            <a:stCxn id="6" idx="6"/>
            <a:endCxn id="9" idx="1"/>
          </p:cNvCxnSpPr>
          <p:nvPr/>
        </p:nvCxnSpPr>
        <p:spPr>
          <a:xfrm flipV="1">
            <a:off x="6444208" y="3966534"/>
            <a:ext cx="1727814" cy="25938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مستقيم 40"/>
          <p:cNvCxnSpPr>
            <a:stCxn id="5" idx="5"/>
            <a:endCxn id="7" idx="0"/>
          </p:cNvCxnSpPr>
          <p:nvPr/>
        </p:nvCxnSpPr>
        <p:spPr>
          <a:xfrm>
            <a:off x="6707466" y="3336090"/>
            <a:ext cx="469398" cy="872422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مستقيم 46"/>
          <p:cNvCxnSpPr/>
          <p:nvPr/>
        </p:nvCxnSpPr>
        <p:spPr>
          <a:xfrm>
            <a:off x="1691680" y="3369568"/>
            <a:ext cx="388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مربع نص 52"/>
          <p:cNvSpPr txBox="1"/>
          <p:nvPr/>
        </p:nvSpPr>
        <p:spPr>
          <a:xfrm>
            <a:off x="6444208" y="4797152"/>
            <a:ext cx="22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PC  = n*( n-1)/2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Assortativity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vs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disassortativity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41493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Assortativity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4774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Disassortativity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11</a:t>
            </a:fld>
            <a:endParaRPr lang="ar-S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79512" y="1772815"/>
            <a:ext cx="4464496" cy="4529929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 to be connected with other nodes with similar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degree. On an average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nodes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are, connected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nodes with high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nodes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are, connected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nodes with low degree. </a:t>
            </a:r>
            <a:endParaRPr lang="de-DE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48200" y="1844824"/>
            <a:ext cx="4038600" cy="43273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network on average, high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more connected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degree nodes or vice versa.</a:t>
            </a:r>
            <a:endParaRPr lang="en-US" sz="2400" dirty="0"/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2" t="2699" r="4037" b="59801"/>
          <a:stretch/>
        </p:blipFill>
        <p:spPr>
          <a:xfrm>
            <a:off x="709060" y="4356944"/>
            <a:ext cx="3611025" cy="1950170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3551" r="56731" b="61790"/>
          <a:stretch/>
        </p:blipFill>
        <p:spPr>
          <a:xfrm>
            <a:off x="5004048" y="3979798"/>
            <a:ext cx="3672408" cy="2297635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5004048" y="3861048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مربع نص 16"/>
          <p:cNvSpPr txBox="1"/>
          <p:nvPr/>
        </p:nvSpPr>
        <p:spPr>
          <a:xfrm>
            <a:off x="5076056" y="6400479"/>
            <a:ext cx="385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openi.nlm.nih.gov/imgs/512/299/3229552/PMC3229552_pone.0028322.g001.png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711528" y="433917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971600" y="6462034"/>
            <a:ext cx="3890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https://www.nas.ewi.tudelft.nl/people/Piet/papers/JCN2015AssortativitySurveyRogier.pdf</a:t>
            </a:r>
          </a:p>
        </p:txBody>
      </p:sp>
    </p:spTree>
    <p:extLst>
      <p:ext uri="{BB962C8B-B14F-4D97-AF65-F5344CB8AC3E}">
        <p14:creationId xmlns:p14="http://schemas.microsoft.com/office/powerpoint/2010/main" val="33211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12</a:t>
            </a:fld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networks 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properties :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Degree.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Length.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Structure.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Density.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Assortativity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disassortativity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13</a:t>
            </a:fld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8964488" cy="49377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t="13474" r="63334" b="72083"/>
          <a:stretch/>
        </p:blipFill>
        <p:spPr>
          <a:xfrm>
            <a:off x="414505" y="1340768"/>
            <a:ext cx="8223766" cy="37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14</a:t>
            </a:fld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1"/>
          </p:nvPr>
        </p:nvSpPr>
        <p:spPr>
          <a:xfrm>
            <a:off x="457200" y="3212976"/>
            <a:ext cx="8229600" cy="15841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:</a:t>
            </a:r>
            <a:endParaRPr lang="en-US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2</a:t>
            </a:fld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Chemical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networks (CSNs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CSNs design.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624168" y="3284984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space networks (CSNs) :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3</a:t>
            </a:fld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5163108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Nodes  represent compounds.</a:t>
            </a: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Edges represent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similarity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شكل بيضاوي 4"/>
          <p:cNvSpPr/>
          <p:nvPr/>
        </p:nvSpPr>
        <p:spPr>
          <a:xfrm>
            <a:off x="6804248" y="2276872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شكل بيضاوي 24"/>
          <p:cNvSpPr/>
          <p:nvPr/>
        </p:nvSpPr>
        <p:spPr>
          <a:xfrm>
            <a:off x="7515944" y="198045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شكل بيضاوي 25"/>
          <p:cNvSpPr/>
          <p:nvPr/>
        </p:nvSpPr>
        <p:spPr>
          <a:xfrm>
            <a:off x="7092280" y="1556792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شكل بيضاوي 26"/>
          <p:cNvSpPr/>
          <p:nvPr/>
        </p:nvSpPr>
        <p:spPr>
          <a:xfrm>
            <a:off x="7380312" y="2636912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شكل بيضاوي 27"/>
          <p:cNvSpPr/>
          <p:nvPr/>
        </p:nvSpPr>
        <p:spPr>
          <a:xfrm>
            <a:off x="7380312" y="3204592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شكل بيضاوي 28"/>
          <p:cNvSpPr/>
          <p:nvPr/>
        </p:nvSpPr>
        <p:spPr>
          <a:xfrm>
            <a:off x="6156176" y="2636912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شكل بيضاوي 29"/>
          <p:cNvSpPr/>
          <p:nvPr/>
        </p:nvSpPr>
        <p:spPr>
          <a:xfrm>
            <a:off x="6444208" y="234888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شكل بيضاوي 30"/>
          <p:cNvSpPr/>
          <p:nvPr/>
        </p:nvSpPr>
        <p:spPr>
          <a:xfrm>
            <a:off x="5796136" y="234888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شكل بيضاوي 31"/>
          <p:cNvSpPr/>
          <p:nvPr/>
        </p:nvSpPr>
        <p:spPr>
          <a:xfrm>
            <a:off x="5292080" y="1908448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شكل بيضاوي 32"/>
          <p:cNvSpPr/>
          <p:nvPr/>
        </p:nvSpPr>
        <p:spPr>
          <a:xfrm>
            <a:off x="6732240" y="270892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شكل بيضاوي 33"/>
          <p:cNvSpPr/>
          <p:nvPr/>
        </p:nvSpPr>
        <p:spPr>
          <a:xfrm>
            <a:off x="6372200" y="3068960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شكل بيضاوي 34"/>
          <p:cNvSpPr/>
          <p:nvPr/>
        </p:nvSpPr>
        <p:spPr>
          <a:xfrm>
            <a:off x="6867872" y="3356992"/>
            <a:ext cx="152400" cy="152400"/>
          </a:xfrm>
          <a:prstGeom prst="ellipse">
            <a:avLst/>
          </a:prstGeom>
          <a:solidFill>
            <a:srgbClr val="02F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شكل بيضاوي 35"/>
          <p:cNvSpPr/>
          <p:nvPr/>
        </p:nvSpPr>
        <p:spPr>
          <a:xfrm>
            <a:off x="5940152" y="3212976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شكل بيضاوي 36"/>
          <p:cNvSpPr/>
          <p:nvPr/>
        </p:nvSpPr>
        <p:spPr>
          <a:xfrm>
            <a:off x="5292080" y="2780928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شكل بيضاوي 37"/>
          <p:cNvSpPr/>
          <p:nvPr/>
        </p:nvSpPr>
        <p:spPr>
          <a:xfrm>
            <a:off x="5724128" y="2924944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شكل بيضاوي 38"/>
          <p:cNvSpPr/>
          <p:nvPr/>
        </p:nvSpPr>
        <p:spPr>
          <a:xfrm>
            <a:off x="6588224" y="1844824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شكل بيضاوي 39"/>
          <p:cNvSpPr/>
          <p:nvPr/>
        </p:nvSpPr>
        <p:spPr>
          <a:xfrm>
            <a:off x="7236296" y="3789040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شكل بيضاوي 40"/>
          <p:cNvSpPr/>
          <p:nvPr/>
        </p:nvSpPr>
        <p:spPr>
          <a:xfrm>
            <a:off x="6804248" y="3861048"/>
            <a:ext cx="152400" cy="152400"/>
          </a:xfrm>
          <a:prstGeom prst="ellipse">
            <a:avLst/>
          </a:prstGeom>
          <a:solidFill>
            <a:srgbClr val="02F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شكل بيضاوي 41"/>
          <p:cNvSpPr/>
          <p:nvPr/>
        </p:nvSpPr>
        <p:spPr>
          <a:xfrm>
            <a:off x="7812360" y="1556792"/>
            <a:ext cx="152400" cy="1524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شكل بيضاوي 42"/>
          <p:cNvSpPr/>
          <p:nvPr/>
        </p:nvSpPr>
        <p:spPr>
          <a:xfrm>
            <a:off x="6228184" y="148478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رابط مستقيم 44"/>
          <p:cNvCxnSpPr>
            <a:stCxn id="42" idx="3"/>
            <a:endCxn id="25" idx="7"/>
          </p:cNvCxnSpPr>
          <p:nvPr/>
        </p:nvCxnSpPr>
        <p:spPr>
          <a:xfrm flipH="1">
            <a:off x="7646026" y="1686874"/>
            <a:ext cx="188652" cy="3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رابط مستقيم 48"/>
          <p:cNvCxnSpPr>
            <a:endCxn id="27" idx="0"/>
          </p:cNvCxnSpPr>
          <p:nvPr/>
        </p:nvCxnSpPr>
        <p:spPr>
          <a:xfrm flipH="1">
            <a:off x="7456512" y="2149624"/>
            <a:ext cx="135632" cy="487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رابط مستقيم 49"/>
          <p:cNvCxnSpPr/>
          <p:nvPr/>
        </p:nvCxnSpPr>
        <p:spPr>
          <a:xfrm>
            <a:off x="7244680" y="1686874"/>
            <a:ext cx="271264" cy="3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رابط مستقيم 50"/>
          <p:cNvCxnSpPr/>
          <p:nvPr/>
        </p:nvCxnSpPr>
        <p:spPr>
          <a:xfrm>
            <a:off x="6953814" y="2378421"/>
            <a:ext cx="426498" cy="32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رابط مستقيم 51"/>
          <p:cNvCxnSpPr/>
          <p:nvPr/>
        </p:nvCxnSpPr>
        <p:spPr>
          <a:xfrm flipH="1">
            <a:off x="7456512" y="2766994"/>
            <a:ext cx="45498" cy="437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رابط مستقيم 52"/>
          <p:cNvCxnSpPr/>
          <p:nvPr/>
        </p:nvCxnSpPr>
        <p:spPr>
          <a:xfrm flipH="1">
            <a:off x="6740624" y="1686874"/>
            <a:ext cx="351656" cy="22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رابط مستقيم 53"/>
          <p:cNvCxnSpPr/>
          <p:nvPr/>
        </p:nvCxnSpPr>
        <p:spPr>
          <a:xfrm flipH="1">
            <a:off x="6596608" y="2343330"/>
            <a:ext cx="229958" cy="77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رابط مستقيم 54"/>
          <p:cNvCxnSpPr>
            <a:stCxn id="39" idx="5"/>
            <a:endCxn id="5" idx="0"/>
          </p:cNvCxnSpPr>
          <p:nvPr/>
        </p:nvCxnSpPr>
        <p:spPr>
          <a:xfrm>
            <a:off x="6718306" y="1974906"/>
            <a:ext cx="157950" cy="30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رابط مستقيم 55"/>
          <p:cNvCxnSpPr>
            <a:endCxn id="33" idx="7"/>
          </p:cNvCxnSpPr>
          <p:nvPr/>
        </p:nvCxnSpPr>
        <p:spPr>
          <a:xfrm flipH="1">
            <a:off x="6862322" y="2426715"/>
            <a:ext cx="5550" cy="30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رابط مستقيم 56"/>
          <p:cNvCxnSpPr>
            <a:endCxn id="31" idx="6"/>
          </p:cNvCxnSpPr>
          <p:nvPr/>
        </p:nvCxnSpPr>
        <p:spPr>
          <a:xfrm flipH="1">
            <a:off x="5948536" y="2408331"/>
            <a:ext cx="491670" cy="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رابط مستقيم 57"/>
          <p:cNvCxnSpPr>
            <a:endCxn id="33" idx="2"/>
          </p:cNvCxnSpPr>
          <p:nvPr/>
        </p:nvCxnSpPr>
        <p:spPr>
          <a:xfrm>
            <a:off x="6541847" y="2501280"/>
            <a:ext cx="190393" cy="28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رابط مستقيم 58"/>
          <p:cNvCxnSpPr>
            <a:endCxn id="29" idx="7"/>
          </p:cNvCxnSpPr>
          <p:nvPr/>
        </p:nvCxnSpPr>
        <p:spPr>
          <a:xfrm flipH="1">
            <a:off x="6286258" y="2489595"/>
            <a:ext cx="188652" cy="16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رابط مستقيم 59"/>
          <p:cNvCxnSpPr>
            <a:endCxn id="37" idx="7"/>
          </p:cNvCxnSpPr>
          <p:nvPr/>
        </p:nvCxnSpPr>
        <p:spPr>
          <a:xfrm flipH="1">
            <a:off x="5422162" y="2489595"/>
            <a:ext cx="373974" cy="313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رابط مستقيم 60"/>
          <p:cNvCxnSpPr>
            <a:endCxn id="29" idx="1"/>
          </p:cNvCxnSpPr>
          <p:nvPr/>
        </p:nvCxnSpPr>
        <p:spPr>
          <a:xfrm>
            <a:off x="5911716" y="2489595"/>
            <a:ext cx="266778" cy="16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رابط مستقيم 61"/>
          <p:cNvCxnSpPr>
            <a:endCxn id="38" idx="7"/>
          </p:cNvCxnSpPr>
          <p:nvPr/>
        </p:nvCxnSpPr>
        <p:spPr>
          <a:xfrm flipH="1">
            <a:off x="5854210" y="2766994"/>
            <a:ext cx="332668" cy="180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رابط مستقيم 62"/>
          <p:cNvCxnSpPr>
            <a:endCxn id="36" idx="1"/>
          </p:cNvCxnSpPr>
          <p:nvPr/>
        </p:nvCxnSpPr>
        <p:spPr>
          <a:xfrm>
            <a:off x="5846828" y="3077344"/>
            <a:ext cx="115642" cy="15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رابط مستقيم 63"/>
          <p:cNvCxnSpPr>
            <a:endCxn id="34" idx="6"/>
          </p:cNvCxnSpPr>
          <p:nvPr/>
        </p:nvCxnSpPr>
        <p:spPr>
          <a:xfrm flipH="1">
            <a:off x="6524600" y="2857128"/>
            <a:ext cx="256063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رابط مستقيم 115"/>
          <p:cNvCxnSpPr/>
          <p:nvPr/>
        </p:nvCxnSpPr>
        <p:spPr>
          <a:xfrm>
            <a:off x="6372200" y="1628800"/>
            <a:ext cx="216024" cy="243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رابط مستقيم 116"/>
          <p:cNvCxnSpPr>
            <a:stCxn id="32" idx="5"/>
            <a:endCxn id="31" idx="1"/>
          </p:cNvCxnSpPr>
          <p:nvPr/>
        </p:nvCxnSpPr>
        <p:spPr>
          <a:xfrm>
            <a:off x="5422162" y="2038530"/>
            <a:ext cx="396292" cy="332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رابط مستقيم 117"/>
          <p:cNvCxnSpPr>
            <a:endCxn id="40" idx="0"/>
          </p:cNvCxnSpPr>
          <p:nvPr/>
        </p:nvCxnSpPr>
        <p:spPr>
          <a:xfrm flipH="1">
            <a:off x="7312496" y="3365376"/>
            <a:ext cx="144016" cy="423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رابط مستقيم 123"/>
          <p:cNvCxnSpPr>
            <a:endCxn id="40" idx="1"/>
          </p:cNvCxnSpPr>
          <p:nvPr/>
        </p:nvCxnSpPr>
        <p:spPr>
          <a:xfrm>
            <a:off x="7020272" y="3509392"/>
            <a:ext cx="238342" cy="30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رابط مستقيم 124"/>
          <p:cNvCxnSpPr/>
          <p:nvPr/>
        </p:nvCxnSpPr>
        <p:spPr>
          <a:xfrm flipH="1">
            <a:off x="6956650" y="3861048"/>
            <a:ext cx="301964" cy="47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space networks (CSNs)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4</a:t>
            </a:fld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496944" cy="451405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structure–activity relationships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Analyze relationships between compounds  (similarity or dissimilarly biological activities). </a:t>
            </a:r>
          </a:p>
          <a:p>
            <a:pPr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properties: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5</a:t>
            </a:fld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7498080" cy="4320480"/>
          </a:xfrm>
        </p:spPr>
        <p:txBody>
          <a:bodyPr/>
          <a:lstStyle/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Degree.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Length.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Structure.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Density.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Assortativity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disassortativity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+mj-lt"/>
              <a:buAutoNum type="arabicParenR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Node Degree :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6</a:t>
            </a:fld>
            <a:endParaRPr lang="ar-SA"/>
          </a:p>
        </p:txBody>
      </p:sp>
      <p:sp>
        <p:nvSpPr>
          <p:cNvPr id="85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02917" y="1208300"/>
            <a:ext cx="6151280" cy="48849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edges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nodes indicate similar biological activity between the compounds.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Degree Distribution : probability 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selected node has exactly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links. P( E 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Average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degree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2*E/N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6354197" y="1394935"/>
            <a:ext cx="14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Degree:5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شكل بيضاوي 4"/>
          <p:cNvSpPr/>
          <p:nvPr/>
        </p:nvSpPr>
        <p:spPr>
          <a:xfrm>
            <a:off x="5836060" y="2410036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شكل بيضاوي 7"/>
          <p:cNvSpPr/>
          <p:nvPr/>
        </p:nvSpPr>
        <p:spPr>
          <a:xfrm>
            <a:off x="5151512" y="2739273"/>
            <a:ext cx="316312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شكل بيضاوي 8"/>
          <p:cNvSpPr/>
          <p:nvPr/>
        </p:nvSpPr>
        <p:spPr>
          <a:xfrm>
            <a:off x="6563072" y="3443258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شكل بيضاوي 9"/>
          <p:cNvSpPr/>
          <p:nvPr/>
        </p:nvSpPr>
        <p:spPr>
          <a:xfrm>
            <a:off x="5004048" y="2276872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شكل بيضاوي 10"/>
          <p:cNvSpPr/>
          <p:nvPr/>
        </p:nvSpPr>
        <p:spPr>
          <a:xfrm>
            <a:off x="5651764" y="1741674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شكل بيضاوي 11"/>
          <p:cNvSpPr/>
          <p:nvPr/>
        </p:nvSpPr>
        <p:spPr>
          <a:xfrm>
            <a:off x="4957192" y="1340768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شكل بيضاوي 12"/>
          <p:cNvSpPr/>
          <p:nvPr/>
        </p:nvSpPr>
        <p:spPr>
          <a:xfrm>
            <a:off x="6465912" y="2143708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شكل بيضاوي 13"/>
          <p:cNvSpPr/>
          <p:nvPr/>
        </p:nvSpPr>
        <p:spPr>
          <a:xfrm>
            <a:off x="7258000" y="1772816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شكل بيضاوي 14"/>
          <p:cNvSpPr/>
          <p:nvPr/>
        </p:nvSpPr>
        <p:spPr>
          <a:xfrm>
            <a:off x="8050088" y="2641416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شكل بيضاوي 15"/>
          <p:cNvSpPr/>
          <p:nvPr/>
        </p:nvSpPr>
        <p:spPr>
          <a:xfrm>
            <a:off x="7978080" y="3333475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شكل بيضاوي 16"/>
          <p:cNvSpPr/>
          <p:nvPr/>
        </p:nvSpPr>
        <p:spPr>
          <a:xfrm>
            <a:off x="7330008" y="3769863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شكل بيضاوي 17"/>
          <p:cNvSpPr/>
          <p:nvPr/>
        </p:nvSpPr>
        <p:spPr>
          <a:xfrm>
            <a:off x="6631774" y="4250449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شكل بيضاوي 18"/>
          <p:cNvSpPr/>
          <p:nvPr/>
        </p:nvSpPr>
        <p:spPr>
          <a:xfrm>
            <a:off x="7733202" y="4337783"/>
            <a:ext cx="194320" cy="1331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شكل بيضاوي 19"/>
          <p:cNvSpPr/>
          <p:nvPr/>
        </p:nvSpPr>
        <p:spPr>
          <a:xfrm>
            <a:off x="6973345" y="2774580"/>
            <a:ext cx="262951" cy="2115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رابط مستقيم 23"/>
          <p:cNvCxnSpPr>
            <a:stCxn id="14" idx="4"/>
            <a:endCxn id="20" idx="7"/>
          </p:cNvCxnSpPr>
          <p:nvPr/>
        </p:nvCxnSpPr>
        <p:spPr>
          <a:xfrm flipH="1">
            <a:off x="7197788" y="1905980"/>
            <a:ext cx="157372" cy="8995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رابط مستقيم 28"/>
          <p:cNvCxnSpPr>
            <a:stCxn id="13" idx="5"/>
            <a:endCxn id="20" idx="1"/>
          </p:cNvCxnSpPr>
          <p:nvPr/>
        </p:nvCxnSpPr>
        <p:spPr>
          <a:xfrm>
            <a:off x="6631774" y="2257371"/>
            <a:ext cx="380079" cy="5481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رابط مستقيم 29"/>
          <p:cNvCxnSpPr>
            <a:stCxn id="20" idx="2"/>
            <a:endCxn id="5" idx="5"/>
          </p:cNvCxnSpPr>
          <p:nvPr/>
        </p:nvCxnSpPr>
        <p:spPr>
          <a:xfrm flipH="1" flipV="1">
            <a:off x="6001922" y="2523699"/>
            <a:ext cx="971423" cy="3566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رابط مستقيم 30"/>
          <p:cNvCxnSpPr>
            <a:stCxn id="20" idx="3"/>
          </p:cNvCxnSpPr>
          <p:nvPr/>
        </p:nvCxnSpPr>
        <p:spPr>
          <a:xfrm flipH="1">
            <a:off x="6707089" y="2955124"/>
            <a:ext cx="304764" cy="5115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رابط مستقيم 31"/>
          <p:cNvCxnSpPr>
            <a:stCxn id="20" idx="6"/>
            <a:endCxn id="16" idx="2"/>
          </p:cNvCxnSpPr>
          <p:nvPr/>
        </p:nvCxnSpPr>
        <p:spPr>
          <a:xfrm>
            <a:off x="7236296" y="2880340"/>
            <a:ext cx="741784" cy="5197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رابط مستقيم 48"/>
          <p:cNvCxnSpPr>
            <a:stCxn id="15" idx="1"/>
          </p:cNvCxnSpPr>
          <p:nvPr/>
        </p:nvCxnSpPr>
        <p:spPr>
          <a:xfrm flipH="1" flipV="1">
            <a:off x="7444177" y="1914668"/>
            <a:ext cx="634369" cy="746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رابط مستقيم 51"/>
          <p:cNvCxnSpPr>
            <a:stCxn id="14" idx="3"/>
            <a:endCxn id="13" idx="6"/>
          </p:cNvCxnSpPr>
          <p:nvPr/>
        </p:nvCxnSpPr>
        <p:spPr>
          <a:xfrm flipH="1">
            <a:off x="6660232" y="1886479"/>
            <a:ext cx="626226" cy="3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رابط مستقيم 53"/>
          <p:cNvCxnSpPr>
            <a:stCxn id="13" idx="1"/>
          </p:cNvCxnSpPr>
          <p:nvPr/>
        </p:nvCxnSpPr>
        <p:spPr>
          <a:xfrm flipH="1" flipV="1">
            <a:off x="5864518" y="1839398"/>
            <a:ext cx="629852" cy="3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رابط مستقيم 57"/>
          <p:cNvCxnSpPr>
            <a:stCxn id="11" idx="1"/>
            <a:endCxn id="12" idx="5"/>
          </p:cNvCxnSpPr>
          <p:nvPr/>
        </p:nvCxnSpPr>
        <p:spPr>
          <a:xfrm flipH="1" flipV="1">
            <a:off x="5123054" y="1454431"/>
            <a:ext cx="557168" cy="306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رابط مستقيم 60"/>
          <p:cNvCxnSpPr>
            <a:stCxn id="11" idx="4"/>
            <a:endCxn id="10" idx="7"/>
          </p:cNvCxnSpPr>
          <p:nvPr/>
        </p:nvCxnSpPr>
        <p:spPr>
          <a:xfrm flipH="1">
            <a:off x="5169910" y="1874838"/>
            <a:ext cx="579014" cy="421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رابط مستقيم 63"/>
          <p:cNvCxnSpPr>
            <a:stCxn id="5" idx="2"/>
            <a:endCxn id="10" idx="6"/>
          </p:cNvCxnSpPr>
          <p:nvPr/>
        </p:nvCxnSpPr>
        <p:spPr>
          <a:xfrm flipH="1" flipV="1">
            <a:off x="5198368" y="2343454"/>
            <a:ext cx="637692" cy="13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رابط مستقيم 69"/>
          <p:cNvCxnSpPr>
            <a:stCxn id="8" idx="0"/>
            <a:endCxn id="5" idx="3"/>
          </p:cNvCxnSpPr>
          <p:nvPr/>
        </p:nvCxnSpPr>
        <p:spPr>
          <a:xfrm flipV="1">
            <a:off x="5309668" y="2523699"/>
            <a:ext cx="554850" cy="21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رابط مستقيم 73"/>
          <p:cNvCxnSpPr>
            <a:stCxn id="17" idx="7"/>
            <a:endCxn id="16" idx="3"/>
          </p:cNvCxnSpPr>
          <p:nvPr/>
        </p:nvCxnSpPr>
        <p:spPr>
          <a:xfrm flipV="1">
            <a:off x="7495870" y="3447138"/>
            <a:ext cx="510668" cy="342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رابط مستقيم 77"/>
          <p:cNvCxnSpPr>
            <a:stCxn id="17" idx="5"/>
            <a:endCxn id="19" idx="1"/>
          </p:cNvCxnSpPr>
          <p:nvPr/>
        </p:nvCxnSpPr>
        <p:spPr>
          <a:xfrm>
            <a:off x="7495870" y="3883526"/>
            <a:ext cx="265790" cy="47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رابط مستقيم 80"/>
          <p:cNvCxnSpPr>
            <a:stCxn id="18" idx="0"/>
            <a:endCxn id="17" idx="3"/>
          </p:cNvCxnSpPr>
          <p:nvPr/>
        </p:nvCxnSpPr>
        <p:spPr>
          <a:xfrm flipV="1">
            <a:off x="6728934" y="3883526"/>
            <a:ext cx="629532" cy="366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Clustering Coefficient(CC):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7</a:t>
            </a:fld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40989" y="1220772"/>
            <a:ext cx="8147248" cy="4937760"/>
          </a:xfrm>
        </p:spPr>
        <p:txBody>
          <a:bodyPr>
            <a:no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node`s neighbors connections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representation: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 -&gt; Node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Node degree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Number of links between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neighbors of V(edges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colored red)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CC(V) =2Nv/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(Kv-1)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CC(A)= (2 * 10)/7 *(7-1)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=10/21 =0.47</a:t>
            </a:r>
          </a:p>
        </p:txBody>
      </p:sp>
      <p:sp>
        <p:nvSpPr>
          <p:cNvPr id="5" name="شكل بيضاوي 4"/>
          <p:cNvSpPr/>
          <p:nvPr/>
        </p:nvSpPr>
        <p:spPr>
          <a:xfrm>
            <a:off x="6732240" y="4175418"/>
            <a:ext cx="288032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8316416" y="5013176"/>
            <a:ext cx="288032" cy="28803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شكل بيضاوي 6"/>
          <p:cNvSpPr/>
          <p:nvPr/>
        </p:nvSpPr>
        <p:spPr>
          <a:xfrm>
            <a:off x="8242386" y="3645024"/>
            <a:ext cx="288032" cy="28803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شكل بيضاوي 7"/>
          <p:cNvSpPr/>
          <p:nvPr/>
        </p:nvSpPr>
        <p:spPr>
          <a:xfrm>
            <a:off x="4932040" y="4365104"/>
            <a:ext cx="288032" cy="28803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شكل بيضاوي 8"/>
          <p:cNvSpPr/>
          <p:nvPr/>
        </p:nvSpPr>
        <p:spPr>
          <a:xfrm>
            <a:off x="5359091" y="3637102"/>
            <a:ext cx="288032" cy="28803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شكل بيضاوي 9"/>
          <p:cNvSpPr/>
          <p:nvPr/>
        </p:nvSpPr>
        <p:spPr>
          <a:xfrm>
            <a:off x="7092280" y="3068960"/>
            <a:ext cx="288032" cy="28803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شكل بيضاوي 10"/>
          <p:cNvSpPr/>
          <p:nvPr/>
        </p:nvSpPr>
        <p:spPr>
          <a:xfrm>
            <a:off x="6588224" y="5517232"/>
            <a:ext cx="288032" cy="28803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شكل بيضاوي 11"/>
          <p:cNvSpPr/>
          <p:nvPr/>
        </p:nvSpPr>
        <p:spPr>
          <a:xfrm>
            <a:off x="5341671" y="5517232"/>
            <a:ext cx="288032" cy="28803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رابط مستقيم 13"/>
          <p:cNvCxnSpPr>
            <a:endCxn id="7" idx="1"/>
          </p:cNvCxnSpPr>
          <p:nvPr/>
        </p:nvCxnSpPr>
        <p:spPr>
          <a:xfrm>
            <a:off x="7380312" y="3212976"/>
            <a:ext cx="904255" cy="4742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رابط مستقيم 14"/>
          <p:cNvCxnSpPr>
            <a:stCxn id="11" idx="6"/>
            <a:endCxn id="6" idx="3"/>
          </p:cNvCxnSpPr>
          <p:nvPr/>
        </p:nvCxnSpPr>
        <p:spPr>
          <a:xfrm flipV="1">
            <a:off x="6876256" y="5259027"/>
            <a:ext cx="1482341" cy="402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رابط مستقيم 15"/>
          <p:cNvCxnSpPr>
            <a:stCxn id="12" idx="6"/>
            <a:endCxn id="11" idx="2"/>
          </p:cNvCxnSpPr>
          <p:nvPr/>
        </p:nvCxnSpPr>
        <p:spPr>
          <a:xfrm>
            <a:off x="5629703" y="5661248"/>
            <a:ext cx="95852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رابط مستقيم 16"/>
          <p:cNvCxnSpPr/>
          <p:nvPr/>
        </p:nvCxnSpPr>
        <p:spPr>
          <a:xfrm>
            <a:off x="5177891" y="4608388"/>
            <a:ext cx="307796" cy="9510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رابط مستقيم 17"/>
          <p:cNvCxnSpPr>
            <a:stCxn id="8" idx="7"/>
            <a:endCxn id="9" idx="3"/>
          </p:cNvCxnSpPr>
          <p:nvPr/>
        </p:nvCxnSpPr>
        <p:spPr>
          <a:xfrm flipV="1">
            <a:off x="5177891" y="3882953"/>
            <a:ext cx="223381" cy="5243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رابط مستقيم 18"/>
          <p:cNvCxnSpPr>
            <a:stCxn id="9" idx="6"/>
            <a:endCxn id="10" idx="2"/>
          </p:cNvCxnSpPr>
          <p:nvPr/>
        </p:nvCxnSpPr>
        <p:spPr>
          <a:xfrm flipV="1">
            <a:off x="5647123" y="3212976"/>
            <a:ext cx="1445157" cy="5681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رابط مستقيم 28"/>
          <p:cNvCxnSpPr/>
          <p:nvPr/>
        </p:nvCxnSpPr>
        <p:spPr>
          <a:xfrm flipH="1" flipV="1">
            <a:off x="8460432" y="3890875"/>
            <a:ext cx="42034" cy="11514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رابط مستقيم 32"/>
          <p:cNvCxnSpPr>
            <a:stCxn id="11" idx="1"/>
            <a:endCxn id="9" idx="5"/>
          </p:cNvCxnSpPr>
          <p:nvPr/>
        </p:nvCxnSpPr>
        <p:spPr>
          <a:xfrm flipH="1" flipV="1">
            <a:off x="5604942" y="3882953"/>
            <a:ext cx="1025463" cy="16764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رابط مستقيم 33"/>
          <p:cNvCxnSpPr>
            <a:stCxn id="7" idx="3"/>
            <a:endCxn id="9" idx="5"/>
          </p:cNvCxnSpPr>
          <p:nvPr/>
        </p:nvCxnSpPr>
        <p:spPr>
          <a:xfrm flipH="1" flipV="1">
            <a:off x="5604942" y="3882953"/>
            <a:ext cx="2679625" cy="79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رابط مستقيم 34"/>
          <p:cNvCxnSpPr>
            <a:endCxn id="10" idx="5"/>
          </p:cNvCxnSpPr>
          <p:nvPr/>
        </p:nvCxnSpPr>
        <p:spPr>
          <a:xfrm flipH="1" flipV="1">
            <a:off x="7338131" y="3314811"/>
            <a:ext cx="1048272" cy="1716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رابط مستقيم 44"/>
          <p:cNvCxnSpPr>
            <a:stCxn id="10" idx="3"/>
            <a:endCxn id="5" idx="0"/>
          </p:cNvCxnSpPr>
          <p:nvPr/>
        </p:nvCxnSpPr>
        <p:spPr>
          <a:xfrm flipH="1">
            <a:off x="6876256" y="3314811"/>
            <a:ext cx="258205" cy="860607"/>
          </a:xfrm>
          <a:prstGeom prst="line">
            <a:avLst/>
          </a:prstGeom>
          <a:ln w="3175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رابط مستقيم 49"/>
          <p:cNvCxnSpPr>
            <a:stCxn id="8" idx="6"/>
            <a:endCxn id="5" idx="2"/>
          </p:cNvCxnSpPr>
          <p:nvPr/>
        </p:nvCxnSpPr>
        <p:spPr>
          <a:xfrm flipV="1">
            <a:off x="5220072" y="4319434"/>
            <a:ext cx="1512168" cy="189686"/>
          </a:xfrm>
          <a:prstGeom prst="line">
            <a:avLst/>
          </a:prstGeom>
          <a:ln w="3175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رابط مستقيم 50"/>
          <p:cNvCxnSpPr>
            <a:stCxn id="5" idx="3"/>
            <a:endCxn id="12" idx="7"/>
          </p:cNvCxnSpPr>
          <p:nvPr/>
        </p:nvCxnSpPr>
        <p:spPr>
          <a:xfrm flipH="1">
            <a:off x="5587522" y="4421269"/>
            <a:ext cx="1186899" cy="1138144"/>
          </a:xfrm>
          <a:prstGeom prst="line">
            <a:avLst/>
          </a:prstGeom>
          <a:ln w="3175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رابط مستقيم 51"/>
          <p:cNvCxnSpPr>
            <a:endCxn id="5" idx="2"/>
          </p:cNvCxnSpPr>
          <p:nvPr/>
        </p:nvCxnSpPr>
        <p:spPr>
          <a:xfrm>
            <a:off x="5664297" y="3882953"/>
            <a:ext cx="1067943" cy="436481"/>
          </a:xfrm>
          <a:prstGeom prst="line">
            <a:avLst/>
          </a:prstGeom>
          <a:ln w="3175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رابط مستقيم 52"/>
          <p:cNvCxnSpPr>
            <a:stCxn id="5" idx="4"/>
          </p:cNvCxnSpPr>
          <p:nvPr/>
        </p:nvCxnSpPr>
        <p:spPr>
          <a:xfrm flipH="1">
            <a:off x="6767878" y="4463450"/>
            <a:ext cx="108378" cy="1123763"/>
          </a:xfrm>
          <a:prstGeom prst="line">
            <a:avLst/>
          </a:prstGeom>
          <a:ln w="3175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رابط مستقيم 53"/>
          <p:cNvCxnSpPr>
            <a:stCxn id="7" idx="3"/>
            <a:endCxn id="5" idx="6"/>
          </p:cNvCxnSpPr>
          <p:nvPr/>
        </p:nvCxnSpPr>
        <p:spPr>
          <a:xfrm flipH="1">
            <a:off x="7020272" y="3890875"/>
            <a:ext cx="1264295" cy="428559"/>
          </a:xfrm>
          <a:prstGeom prst="line">
            <a:avLst/>
          </a:prstGeom>
          <a:ln w="3175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رابط مستقيم 54"/>
          <p:cNvCxnSpPr>
            <a:endCxn id="6" idx="1"/>
          </p:cNvCxnSpPr>
          <p:nvPr/>
        </p:nvCxnSpPr>
        <p:spPr>
          <a:xfrm>
            <a:off x="6978091" y="4369090"/>
            <a:ext cx="1380506" cy="686267"/>
          </a:xfrm>
          <a:prstGeom prst="line">
            <a:avLst/>
          </a:prstGeom>
          <a:ln w="31750">
            <a:solidFill>
              <a:schemeClr val="bg2">
                <a:lumMod val="20000"/>
                <a:lumOff val="80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65183" y="4517722"/>
            <a:ext cx="37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19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Path Length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8</a:t>
            </a:fld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6877325" cy="5018112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path between 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chemical space network(CSN).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شكل بيضاوي 4"/>
          <p:cNvSpPr/>
          <p:nvPr/>
        </p:nvSpPr>
        <p:spPr>
          <a:xfrm>
            <a:off x="4355976" y="2651568"/>
            <a:ext cx="266328" cy="266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7068197" y="3367100"/>
            <a:ext cx="266328" cy="2663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شكل بيضاوي 6"/>
          <p:cNvSpPr/>
          <p:nvPr/>
        </p:nvSpPr>
        <p:spPr>
          <a:xfrm>
            <a:off x="6092552" y="4061404"/>
            <a:ext cx="266328" cy="266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شكل بيضاوي 7"/>
          <p:cNvSpPr/>
          <p:nvPr/>
        </p:nvSpPr>
        <p:spPr>
          <a:xfrm>
            <a:off x="5357994" y="3142781"/>
            <a:ext cx="266328" cy="2663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شكل بيضاوي 8"/>
          <p:cNvSpPr/>
          <p:nvPr/>
        </p:nvSpPr>
        <p:spPr>
          <a:xfrm>
            <a:off x="4661311" y="3500264"/>
            <a:ext cx="266328" cy="266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شكل بيضاوي 9"/>
          <p:cNvSpPr/>
          <p:nvPr/>
        </p:nvSpPr>
        <p:spPr>
          <a:xfrm>
            <a:off x="3657600" y="3748367"/>
            <a:ext cx="266328" cy="2663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شكل بيضاوي 10"/>
          <p:cNvSpPr/>
          <p:nvPr/>
        </p:nvSpPr>
        <p:spPr>
          <a:xfrm>
            <a:off x="4705075" y="4194568"/>
            <a:ext cx="266328" cy="2663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شكل بيضاوي 11"/>
          <p:cNvSpPr/>
          <p:nvPr/>
        </p:nvSpPr>
        <p:spPr>
          <a:xfrm>
            <a:off x="4116734" y="4960403"/>
            <a:ext cx="266328" cy="2663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شكل بيضاوي 12"/>
          <p:cNvSpPr/>
          <p:nvPr/>
        </p:nvSpPr>
        <p:spPr>
          <a:xfrm>
            <a:off x="6167652" y="4960403"/>
            <a:ext cx="266328" cy="2663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شكل بيضاوي 13"/>
          <p:cNvSpPr/>
          <p:nvPr/>
        </p:nvSpPr>
        <p:spPr>
          <a:xfrm>
            <a:off x="5224830" y="4991679"/>
            <a:ext cx="266328" cy="2663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شكل بيضاوي 14"/>
          <p:cNvSpPr/>
          <p:nvPr/>
        </p:nvSpPr>
        <p:spPr>
          <a:xfrm>
            <a:off x="6152282" y="3100772"/>
            <a:ext cx="266328" cy="2663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شكل بيضاوي 15"/>
          <p:cNvSpPr/>
          <p:nvPr/>
        </p:nvSpPr>
        <p:spPr>
          <a:xfrm>
            <a:off x="7812360" y="3953896"/>
            <a:ext cx="266328" cy="2663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رابط مستقيم 17"/>
          <p:cNvCxnSpPr/>
          <p:nvPr/>
        </p:nvCxnSpPr>
        <p:spPr>
          <a:xfrm>
            <a:off x="4499992" y="2878893"/>
            <a:ext cx="211174" cy="621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رابط مستقيم 20"/>
          <p:cNvCxnSpPr>
            <a:endCxn id="7" idx="2"/>
          </p:cNvCxnSpPr>
          <p:nvPr/>
        </p:nvCxnSpPr>
        <p:spPr>
          <a:xfrm flipV="1">
            <a:off x="5013656" y="4194568"/>
            <a:ext cx="1078896" cy="133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رابط مستقيم 21"/>
          <p:cNvCxnSpPr>
            <a:endCxn id="11" idx="0"/>
          </p:cNvCxnSpPr>
          <p:nvPr/>
        </p:nvCxnSpPr>
        <p:spPr>
          <a:xfrm>
            <a:off x="4794475" y="3750718"/>
            <a:ext cx="43764" cy="443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رابط مستقيم 24"/>
          <p:cNvCxnSpPr>
            <a:stCxn id="9" idx="7"/>
          </p:cNvCxnSpPr>
          <p:nvPr/>
        </p:nvCxnSpPr>
        <p:spPr>
          <a:xfrm flipV="1">
            <a:off x="4888636" y="3264911"/>
            <a:ext cx="489082" cy="2743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رابط مستقيم 26"/>
          <p:cNvCxnSpPr>
            <a:stCxn id="8" idx="6"/>
            <a:endCxn id="15" idx="2"/>
          </p:cNvCxnSpPr>
          <p:nvPr/>
        </p:nvCxnSpPr>
        <p:spPr>
          <a:xfrm flipV="1">
            <a:off x="5624322" y="3233936"/>
            <a:ext cx="527960" cy="420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رابط مستقيم 27"/>
          <p:cNvCxnSpPr>
            <a:stCxn id="15" idx="5"/>
            <a:endCxn id="6" idx="2"/>
          </p:cNvCxnSpPr>
          <p:nvPr/>
        </p:nvCxnSpPr>
        <p:spPr>
          <a:xfrm>
            <a:off x="6379607" y="3328097"/>
            <a:ext cx="688590" cy="1721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رابط مستقيم 28"/>
          <p:cNvCxnSpPr>
            <a:stCxn id="7" idx="0"/>
          </p:cNvCxnSpPr>
          <p:nvPr/>
        </p:nvCxnSpPr>
        <p:spPr>
          <a:xfrm flipH="1" flipV="1">
            <a:off x="6197291" y="3367100"/>
            <a:ext cx="28425" cy="6943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رابط مستقيم 29"/>
          <p:cNvCxnSpPr>
            <a:stCxn id="7" idx="6"/>
          </p:cNvCxnSpPr>
          <p:nvPr/>
        </p:nvCxnSpPr>
        <p:spPr>
          <a:xfrm flipV="1">
            <a:off x="6358880" y="3629414"/>
            <a:ext cx="778710" cy="5651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رابط مستقيم 37"/>
          <p:cNvCxnSpPr>
            <a:stCxn id="16" idx="2"/>
            <a:endCxn id="6" idx="5"/>
          </p:cNvCxnSpPr>
          <p:nvPr/>
        </p:nvCxnSpPr>
        <p:spPr>
          <a:xfrm flipH="1" flipV="1">
            <a:off x="7295522" y="3594425"/>
            <a:ext cx="516838" cy="492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رابط مستقيم 40"/>
          <p:cNvCxnSpPr/>
          <p:nvPr/>
        </p:nvCxnSpPr>
        <p:spPr>
          <a:xfrm>
            <a:off x="6228184" y="4288729"/>
            <a:ext cx="75100" cy="710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رابط مستقيم 43"/>
          <p:cNvCxnSpPr>
            <a:endCxn id="14" idx="2"/>
          </p:cNvCxnSpPr>
          <p:nvPr/>
        </p:nvCxnSpPr>
        <p:spPr>
          <a:xfrm>
            <a:off x="4927639" y="4408272"/>
            <a:ext cx="297191" cy="7165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رابط مستقيم 45"/>
          <p:cNvCxnSpPr>
            <a:endCxn id="12" idx="7"/>
          </p:cNvCxnSpPr>
          <p:nvPr/>
        </p:nvCxnSpPr>
        <p:spPr>
          <a:xfrm flipH="1">
            <a:off x="4344059" y="4456323"/>
            <a:ext cx="412866" cy="5430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رابط مستقيم 47"/>
          <p:cNvCxnSpPr>
            <a:stCxn id="10" idx="4"/>
            <a:endCxn id="12" idx="1"/>
          </p:cNvCxnSpPr>
          <p:nvPr/>
        </p:nvCxnSpPr>
        <p:spPr>
          <a:xfrm>
            <a:off x="3790764" y="4014695"/>
            <a:ext cx="364973" cy="9847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مربع نص 50"/>
          <p:cNvSpPr txBox="1"/>
          <p:nvPr/>
        </p:nvSpPr>
        <p:spPr>
          <a:xfrm>
            <a:off x="3941045" y="25205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6418610" y="42591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Community Structure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9</a:t>
            </a:fld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8712968" cy="51621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naturally into groups of nodes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internal connections 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nodes are more likely to be connected if they are both members of the same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less likely to be connected if they do not share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شكل بيضاوي 4"/>
          <p:cNvSpPr/>
          <p:nvPr/>
        </p:nvSpPr>
        <p:spPr>
          <a:xfrm>
            <a:off x="5054352" y="5082271"/>
            <a:ext cx="194320" cy="266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4139952" y="4509120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شكل بيضاوي 6"/>
          <p:cNvSpPr/>
          <p:nvPr/>
        </p:nvSpPr>
        <p:spPr>
          <a:xfrm>
            <a:off x="3275856" y="4642284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شكل بيضاوي 7"/>
          <p:cNvSpPr/>
          <p:nvPr/>
        </p:nvSpPr>
        <p:spPr>
          <a:xfrm>
            <a:off x="3081536" y="5479148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شكل بيضاوي 8"/>
          <p:cNvSpPr/>
          <p:nvPr/>
        </p:nvSpPr>
        <p:spPr>
          <a:xfrm>
            <a:off x="3851920" y="5792421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شكل بيضاوي 9"/>
          <p:cNvSpPr/>
          <p:nvPr/>
        </p:nvSpPr>
        <p:spPr>
          <a:xfrm>
            <a:off x="4499992" y="5612312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شكل بيضاوي 10"/>
          <p:cNvSpPr/>
          <p:nvPr/>
        </p:nvSpPr>
        <p:spPr>
          <a:xfrm>
            <a:off x="5952162" y="4509120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شكل بيضاوي 11"/>
          <p:cNvSpPr/>
          <p:nvPr/>
        </p:nvSpPr>
        <p:spPr>
          <a:xfrm>
            <a:off x="6876256" y="4762605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شكل بيضاوي 12"/>
          <p:cNvSpPr/>
          <p:nvPr/>
        </p:nvSpPr>
        <p:spPr>
          <a:xfrm>
            <a:off x="6649113" y="5570636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رابط مستقيم 14"/>
          <p:cNvCxnSpPr>
            <a:stCxn id="5" idx="2"/>
            <a:endCxn id="6" idx="6"/>
          </p:cNvCxnSpPr>
          <p:nvPr/>
        </p:nvCxnSpPr>
        <p:spPr>
          <a:xfrm flipH="1" flipV="1">
            <a:off x="4334272" y="4642284"/>
            <a:ext cx="720080" cy="57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مستقيم 15"/>
          <p:cNvCxnSpPr/>
          <p:nvPr/>
        </p:nvCxnSpPr>
        <p:spPr>
          <a:xfrm flipH="1">
            <a:off x="4679906" y="5308047"/>
            <a:ext cx="374446" cy="39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مستقيم 16"/>
          <p:cNvCxnSpPr/>
          <p:nvPr/>
        </p:nvCxnSpPr>
        <p:spPr>
          <a:xfrm flipH="1">
            <a:off x="4043683" y="5733256"/>
            <a:ext cx="484767" cy="20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مستقيم 17"/>
          <p:cNvCxnSpPr/>
          <p:nvPr/>
        </p:nvCxnSpPr>
        <p:spPr>
          <a:xfrm flipH="1" flipV="1">
            <a:off x="3250049" y="5678761"/>
            <a:ext cx="572981" cy="24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/>
          <p:cNvCxnSpPr>
            <a:stCxn id="9" idx="6"/>
            <a:endCxn id="6" idx="3"/>
          </p:cNvCxnSpPr>
          <p:nvPr/>
        </p:nvCxnSpPr>
        <p:spPr>
          <a:xfrm flipV="1">
            <a:off x="4046240" y="4736445"/>
            <a:ext cx="122170" cy="118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مستقيم 19"/>
          <p:cNvCxnSpPr/>
          <p:nvPr/>
        </p:nvCxnSpPr>
        <p:spPr>
          <a:xfrm flipH="1">
            <a:off x="3477651" y="4581128"/>
            <a:ext cx="690759" cy="13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/>
          <p:cNvCxnSpPr/>
          <p:nvPr/>
        </p:nvCxnSpPr>
        <p:spPr>
          <a:xfrm flipH="1">
            <a:off x="5248673" y="5224723"/>
            <a:ext cx="596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مستقيم 28"/>
          <p:cNvCxnSpPr>
            <a:stCxn id="11" idx="4"/>
            <a:endCxn id="35" idx="0"/>
          </p:cNvCxnSpPr>
          <p:nvPr/>
        </p:nvCxnSpPr>
        <p:spPr>
          <a:xfrm flipH="1">
            <a:off x="5952162" y="4775448"/>
            <a:ext cx="97160" cy="26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مستقيم 29"/>
          <p:cNvCxnSpPr>
            <a:stCxn id="12" idx="2"/>
          </p:cNvCxnSpPr>
          <p:nvPr/>
        </p:nvCxnSpPr>
        <p:spPr>
          <a:xfrm flipH="1" flipV="1">
            <a:off x="6146483" y="4714902"/>
            <a:ext cx="729773" cy="18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مستقيم 30"/>
          <p:cNvCxnSpPr>
            <a:stCxn id="13" idx="2"/>
            <a:endCxn id="35" idx="5"/>
          </p:cNvCxnSpPr>
          <p:nvPr/>
        </p:nvCxnSpPr>
        <p:spPr>
          <a:xfrm flipH="1" flipV="1">
            <a:off x="6020864" y="5269044"/>
            <a:ext cx="628249" cy="43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رابط مستقيم 31"/>
          <p:cNvCxnSpPr>
            <a:stCxn id="11" idx="5"/>
            <a:endCxn id="13" idx="1"/>
          </p:cNvCxnSpPr>
          <p:nvPr/>
        </p:nvCxnSpPr>
        <p:spPr>
          <a:xfrm>
            <a:off x="6118024" y="4736445"/>
            <a:ext cx="559547" cy="87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مستقيم 32"/>
          <p:cNvCxnSpPr>
            <a:stCxn id="5" idx="2"/>
            <a:endCxn id="8" idx="6"/>
          </p:cNvCxnSpPr>
          <p:nvPr/>
        </p:nvCxnSpPr>
        <p:spPr>
          <a:xfrm flipH="1">
            <a:off x="3275856" y="5215435"/>
            <a:ext cx="1778496" cy="3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شكل بيضاوي 34"/>
          <p:cNvSpPr/>
          <p:nvPr/>
        </p:nvSpPr>
        <p:spPr>
          <a:xfrm>
            <a:off x="5855002" y="5041719"/>
            <a:ext cx="194320" cy="26632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رابط مستقيم 48"/>
          <p:cNvCxnSpPr>
            <a:stCxn id="5" idx="2"/>
            <a:endCxn id="7" idx="5"/>
          </p:cNvCxnSpPr>
          <p:nvPr/>
        </p:nvCxnSpPr>
        <p:spPr>
          <a:xfrm flipH="1" flipV="1">
            <a:off x="3441718" y="4869609"/>
            <a:ext cx="1612634" cy="345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رابط مستقيم 56"/>
          <p:cNvCxnSpPr/>
          <p:nvPr/>
        </p:nvCxnSpPr>
        <p:spPr>
          <a:xfrm>
            <a:off x="5844810" y="4424180"/>
            <a:ext cx="1535502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رابط مستقيم 57"/>
          <p:cNvCxnSpPr/>
          <p:nvPr/>
        </p:nvCxnSpPr>
        <p:spPr>
          <a:xfrm>
            <a:off x="7380312" y="4509120"/>
            <a:ext cx="76200" cy="1431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رابط مستقيم 58"/>
          <p:cNvCxnSpPr/>
          <p:nvPr/>
        </p:nvCxnSpPr>
        <p:spPr>
          <a:xfrm>
            <a:off x="5581796" y="5923775"/>
            <a:ext cx="1874716" cy="1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رابط مستقيم 59"/>
          <p:cNvCxnSpPr/>
          <p:nvPr/>
        </p:nvCxnSpPr>
        <p:spPr>
          <a:xfrm flipV="1">
            <a:off x="5581796" y="4401108"/>
            <a:ext cx="263014" cy="1539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رابط مستقيم 68"/>
          <p:cNvCxnSpPr/>
          <p:nvPr/>
        </p:nvCxnSpPr>
        <p:spPr>
          <a:xfrm>
            <a:off x="2932572" y="4221014"/>
            <a:ext cx="2630925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رابط مستقيم 69"/>
          <p:cNvCxnSpPr/>
          <p:nvPr/>
        </p:nvCxnSpPr>
        <p:spPr>
          <a:xfrm flipV="1">
            <a:off x="5151512" y="4617058"/>
            <a:ext cx="395229" cy="1728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مستقيم 70"/>
          <p:cNvCxnSpPr/>
          <p:nvPr/>
        </p:nvCxnSpPr>
        <p:spPr>
          <a:xfrm flipH="1">
            <a:off x="2554110" y="4221014"/>
            <a:ext cx="378462" cy="1791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رابط مستقيم 71"/>
          <p:cNvCxnSpPr/>
          <p:nvPr/>
        </p:nvCxnSpPr>
        <p:spPr>
          <a:xfrm>
            <a:off x="2520587" y="5949280"/>
            <a:ext cx="2630925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مربع نص 77"/>
          <p:cNvSpPr txBox="1"/>
          <p:nvPr/>
        </p:nvSpPr>
        <p:spPr>
          <a:xfrm>
            <a:off x="1185959" y="4413279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9" name="مربع نص 78"/>
          <p:cNvSpPr txBox="1"/>
          <p:nvPr/>
        </p:nvSpPr>
        <p:spPr>
          <a:xfrm>
            <a:off x="7418412" y="4151838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رابط مستقيم 18"/>
          <p:cNvCxnSpPr/>
          <p:nvPr/>
        </p:nvCxnSpPr>
        <p:spPr>
          <a:xfrm flipV="1">
            <a:off x="3247398" y="4895073"/>
            <a:ext cx="125618" cy="60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مستقيم 18"/>
          <p:cNvCxnSpPr>
            <a:stCxn id="10" idx="2"/>
            <a:endCxn id="7" idx="6"/>
          </p:cNvCxnSpPr>
          <p:nvPr/>
        </p:nvCxnSpPr>
        <p:spPr>
          <a:xfrm flipH="1" flipV="1">
            <a:off x="3470176" y="4775448"/>
            <a:ext cx="1029816" cy="97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صل">
  <a:themeElements>
    <a:clrScheme name="حركة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أصل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صل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690</Words>
  <Application>Microsoft Office PowerPoint</Application>
  <PresentationFormat>عرض على الشاشة (3:4)‏</PresentationFormat>
  <Paragraphs>136</Paragraphs>
  <Slides>14</Slides>
  <Notes>7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5" baseType="lpstr">
      <vt:lpstr>أصل</vt:lpstr>
      <vt:lpstr>عرض تقديمي في PowerPoint</vt:lpstr>
      <vt:lpstr>Overview :</vt:lpstr>
      <vt:lpstr>Chemical space networks (CSNs) :</vt:lpstr>
      <vt:lpstr>Chemical space networks (CSNs) :</vt:lpstr>
      <vt:lpstr>Network properties:</vt:lpstr>
      <vt:lpstr>1) Node Degree :</vt:lpstr>
      <vt:lpstr>2) Clustering Coefficient(CC):</vt:lpstr>
      <vt:lpstr>3) Path Length :</vt:lpstr>
      <vt:lpstr>4) Community Structure :</vt:lpstr>
      <vt:lpstr>5) Network Density :</vt:lpstr>
      <vt:lpstr>6) Assortativity  vs disassortativity:</vt:lpstr>
      <vt:lpstr>Summary:</vt:lpstr>
      <vt:lpstr>References: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Hanan Begali</dc:creator>
  <cp:lastModifiedBy>hanan1</cp:lastModifiedBy>
  <cp:revision>98</cp:revision>
  <dcterms:modified xsi:type="dcterms:W3CDTF">2017-01-23T17:12:54Z</dcterms:modified>
</cp:coreProperties>
</file>