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81" r:id="rId6"/>
    <p:sldId id="284" r:id="rId7"/>
    <p:sldId id="274" r:id="rId8"/>
    <p:sldId id="285" r:id="rId9"/>
    <p:sldId id="277" r:id="rId10"/>
    <p:sldId id="278" r:id="rId11"/>
    <p:sldId id="279" r:id="rId12"/>
    <p:sldId id="280" r:id="rId1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9A"/>
    <a:srgbClr val="96C8EA"/>
    <a:srgbClr val="0096FF"/>
    <a:srgbClr val="87AFF0"/>
    <a:srgbClr val="AEDCFF"/>
    <a:srgbClr val="EA3F33"/>
    <a:srgbClr val="A1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5"/>
    <p:restoredTop sz="87536"/>
  </p:normalViewPr>
  <p:slideViewPr>
    <p:cSldViewPr snapToGrid="0" snapToObjects="1">
      <p:cViewPr>
        <p:scale>
          <a:sx n="159" d="100"/>
          <a:sy n="159" d="100"/>
        </p:scale>
        <p:origin x="64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8346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19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dirty="0" smtClean="0"/>
              <a:t>Molecules with optimal </a:t>
            </a:r>
            <a:r>
              <a:rPr lang="en" sz="1100" dirty="0" err="1" smtClean="0"/>
              <a:t>multitarget</a:t>
            </a:r>
            <a:r>
              <a:rPr lang="en" sz="1100" dirty="0" smtClean="0"/>
              <a:t> activities have the potential of improving efficacy and safety of drugs in the therapy of complex diseases.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conceivable that in the near future rational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polypharmacology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play an increasingly important role in drug discovery.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15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2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47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 smtClean="0"/>
              <a:t>Polypharmacology</a:t>
            </a:r>
            <a:r>
              <a:rPr lang="en" dirty="0" smtClean="0"/>
              <a:t>: Challenges and opportunities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Single vs Multi-target drugs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Design of </a:t>
            </a:r>
            <a:r>
              <a:rPr lang="en" dirty="0" err="1" smtClean="0"/>
              <a:t>multitarget</a:t>
            </a:r>
            <a:r>
              <a:rPr lang="en" dirty="0" smtClean="0"/>
              <a:t> drugs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58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800" dirty="0" smtClean="0">
                <a:solidFill>
                  <a:schemeClr val="dk1"/>
                </a:solidFill>
              </a:rPr>
              <a:t>The desire to develop more e</a:t>
            </a:r>
            <a:r>
              <a:rPr lang="en-US" sz="800" dirty="0" smtClean="0">
                <a:solidFill>
                  <a:schemeClr val="dk1"/>
                </a:solidFill>
              </a:rPr>
              <a:t>f</a:t>
            </a:r>
            <a:r>
              <a:rPr lang="en" sz="800" dirty="0" err="1" smtClean="0">
                <a:solidFill>
                  <a:schemeClr val="dk1"/>
                </a:solidFill>
              </a:rPr>
              <a:t>fective</a:t>
            </a:r>
            <a:r>
              <a:rPr lang="en" sz="800" dirty="0" smtClean="0">
                <a:solidFill>
                  <a:schemeClr val="dk1"/>
                </a:solidFill>
              </a:rPr>
              <a:t> treatment agents for complex disease are pushing drug design towards the multi-target approach.</a:t>
            </a:r>
            <a:r>
              <a:rPr lang="en-US" sz="800" dirty="0" smtClean="0">
                <a:solidFill>
                  <a:srgbClr val="333333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So</a:t>
            </a:r>
            <a:r>
              <a:rPr lang="en-US" baseline="0" dirty="0" smtClean="0">
                <a:solidFill>
                  <a:schemeClr val="dk1"/>
                </a:solidFill>
              </a:rPr>
              <a:t> what is </a:t>
            </a:r>
            <a:r>
              <a:rPr lang="en-US" baseline="0" dirty="0" err="1" smtClean="0">
                <a:solidFill>
                  <a:schemeClr val="dk1"/>
                </a:solidFill>
              </a:rPr>
              <a:t>Polypharmacology</a:t>
            </a:r>
            <a:r>
              <a:rPr lang="en-US" baseline="0" dirty="0" smtClean="0">
                <a:solidFill>
                  <a:schemeClr val="dk1"/>
                </a:solidFill>
              </a:rPr>
              <a:t>? Let’s give a MESH (</a:t>
            </a: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Medical Subject Headings</a:t>
            </a:r>
            <a:r>
              <a:rPr lang="en-US" baseline="0" dirty="0" smtClean="0">
                <a:solidFill>
                  <a:schemeClr val="dk1"/>
                </a:solidFill>
              </a:rPr>
              <a:t>) </a:t>
            </a:r>
            <a:r>
              <a:rPr lang="en-US" baseline="0" dirty="0" err="1" smtClean="0">
                <a:solidFill>
                  <a:schemeClr val="dk1"/>
                </a:solidFill>
              </a:rPr>
              <a:t>defination</a:t>
            </a:r>
            <a:r>
              <a:rPr lang="en-US" baseline="0" dirty="0" smtClean="0">
                <a:solidFill>
                  <a:schemeClr val="dk1"/>
                </a:solidFill>
              </a:rPr>
              <a:t> first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dk1"/>
                </a:solidFill>
              </a:rPr>
              <a:t>	</a:t>
            </a:r>
            <a:endParaRPr lang="en" sz="900" dirty="0" smtClean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lang="en" sz="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" sz="800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91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focused on the development of drugs intended to act against a specific target with high potency and selectivity.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smtClean="0">
                <a:latin typeface="+mn-lt"/>
              </a:rPr>
              <a:t>More effective drugs have multiple targets</a:t>
            </a:r>
            <a:r>
              <a:rPr lang="en-US" sz="1100" baseline="0" dirty="0" smtClean="0">
                <a:latin typeface="+mn-lt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.In this respect, a drug that “hits” multiple sensitive nodes belonging to a network of interacting targets, limit drawbacks arising from the use of a single-target drug or a combination of multiple drugs. </a:t>
            </a: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1100" kern="1200" dirty="0" smtClean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2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 to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 target gene, protein </a:t>
            </a:r>
            <a:r>
              <a:rPr lang="mr-IN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suitable function; Identify the ‘best-binder’ by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vitro- high-throughput screening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2.in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silico- and/or by rational drug design based on the three-dimensional structure of the target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3.provide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lab tests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 technology platform that predicts potential clinical applications.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2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Single-target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drug design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drug candidate molecule binds to its target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better result, we need also action activated by target 2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0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dk1"/>
                </a:solidFill>
              </a:rPr>
              <a:t>3.</a:t>
            </a:r>
            <a:r>
              <a:rPr lang="en" sz="1100" dirty="0" smtClean="0">
                <a:solidFill>
                  <a:schemeClr val="dk1"/>
                </a:solidFill>
              </a:rPr>
              <a:t>The </a:t>
            </a:r>
            <a:r>
              <a:rPr lang="en" sz="1100" dirty="0" smtClean="0">
                <a:solidFill>
                  <a:schemeClr val="dk1"/>
                </a:solidFill>
              </a:rPr>
              <a:t>probability of developing target-based resistance to </a:t>
            </a:r>
            <a:r>
              <a:rPr lang="en" sz="1100" dirty="0" err="1" smtClean="0">
                <a:solidFill>
                  <a:schemeClr val="dk1"/>
                </a:solidFill>
              </a:rPr>
              <a:t>multitarget</a:t>
            </a:r>
            <a:r>
              <a:rPr lang="en" sz="1100" dirty="0" smtClean="0">
                <a:solidFill>
                  <a:schemeClr val="dk1"/>
                </a:solidFill>
              </a:rPr>
              <a:t> drugs is statistically lower than is the probability of developing resistance against single-target drugs.</a:t>
            </a:r>
            <a:r>
              <a:rPr lang="en-US" sz="1100" baseline="0" dirty="0" smtClean="0">
                <a:solidFill>
                  <a:schemeClr val="dk1"/>
                </a:solidFill>
              </a:rPr>
              <a:t> </a:t>
            </a:r>
            <a:endParaRPr lang="en-US" sz="1100" baseline="0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dk1"/>
                </a:solidFill>
              </a:rPr>
              <a:t>4</a:t>
            </a:r>
            <a:r>
              <a:rPr lang="en" sz="1100" dirty="0" smtClean="0">
                <a:solidFill>
                  <a:schemeClr val="dk1"/>
                </a:solidFill>
              </a:rPr>
              <a:t>) The use of drug cocktails often complicates dosing schedules and negatively impacts patient compliance.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marL="457200" lvl="0" indent="-228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 smtClean="0">
                <a:solidFill>
                  <a:schemeClr val="dk1"/>
                </a:solidFill>
              </a:rPr>
              <a:t>						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					 				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lang="en" sz="1100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9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Chemical Genetics -  To Identify targets and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antitargets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 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Chemistry - to optimize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multitarget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for Structural 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 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- To Build target focused compounds’ libraries, using Machine L.,VS to predict bio 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 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 - To rationalize </a:t>
            </a:r>
            <a:r>
              <a:rPr lang="en-US" sz="1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multitarget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 exploring chemical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23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dirty="0" smtClean="0"/>
              <a:t>M</a:t>
            </a:r>
            <a:r>
              <a:rPr lang="en" sz="1100" dirty="0" err="1" smtClean="0"/>
              <a:t>ultitargeted</a:t>
            </a:r>
            <a:r>
              <a:rPr lang="en" sz="1100" dirty="0" smtClean="0"/>
              <a:t> drugs may represent a valuable complement or even alternative to therapeutic regimens based on drug combinations. </a:t>
            </a:r>
            <a:r>
              <a:rPr lang="en-US" sz="1100" baseline="0" dirty="0" smtClean="0"/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major challenge from a medicinal chemistry point of view is the ability to rationally design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multitarget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ligands, especially when the targets of interest are not phylogenetically or structurally related. 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" sz="110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9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350"/>
            </a:lvl2pPr>
            <a:lvl3pPr lvl="2" indent="0" rtl="0">
              <a:spcBef>
                <a:spcPts val="0"/>
              </a:spcBef>
              <a:buNone/>
              <a:defRPr sz="1350"/>
            </a:lvl3pPr>
            <a:lvl4pPr lvl="3" indent="0" rtl="0">
              <a:spcBef>
                <a:spcPts val="0"/>
              </a:spcBef>
              <a:buNone/>
              <a:defRPr sz="1350"/>
            </a:lvl4pPr>
            <a:lvl5pPr lvl="4" indent="0" rtl="0">
              <a:spcBef>
                <a:spcPts val="0"/>
              </a:spcBef>
              <a:buNone/>
              <a:defRPr sz="1350"/>
            </a:lvl5pPr>
            <a:lvl6pPr lvl="5" indent="0" rtl="0">
              <a:spcBef>
                <a:spcPts val="0"/>
              </a:spcBef>
              <a:buNone/>
              <a:defRPr sz="1350"/>
            </a:lvl6pPr>
            <a:lvl7pPr lvl="6" indent="0" rtl="0">
              <a:spcBef>
                <a:spcPts val="0"/>
              </a:spcBef>
              <a:buNone/>
              <a:defRPr sz="1350"/>
            </a:lvl7pPr>
            <a:lvl8pPr lvl="7" indent="0" rtl="0">
              <a:spcBef>
                <a:spcPts val="0"/>
              </a:spcBef>
              <a:buNone/>
              <a:defRPr sz="1350"/>
            </a:lvl8pPr>
            <a:lvl9pPr lvl="8" indent="0" rtl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42900" y="4767262"/>
            <a:ext cx="16002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343150" y="4767262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914900" y="4767262"/>
            <a:ext cx="16002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3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 algn="r"/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0" y="1347537"/>
            <a:ext cx="6858000" cy="1353293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" sz="2250" b="1" dirty="0" err="1">
                <a:solidFill>
                  <a:srgbClr val="002060"/>
                </a:solidFill>
              </a:rPr>
              <a:t>Polypharmacology</a:t>
            </a:r>
            <a:r>
              <a:rPr lang="en" sz="2250" b="1" dirty="0">
                <a:solidFill>
                  <a:srgbClr val="002060"/>
                </a:solidFill>
              </a:rPr>
              <a:t>: </a:t>
            </a:r>
            <a:r>
              <a:rPr lang="en" sz="2250" b="1" dirty="0" smtClean="0">
                <a:solidFill>
                  <a:srgbClr val="002060"/>
                </a:solidFill>
              </a:rPr>
              <a:t>Multi</a:t>
            </a:r>
            <a:r>
              <a:rPr lang="en-US" sz="2250" b="1" dirty="0" smtClean="0">
                <a:solidFill>
                  <a:srgbClr val="002060"/>
                </a:solidFill>
              </a:rPr>
              <a:t>-</a:t>
            </a:r>
            <a:r>
              <a:rPr lang="en" sz="2250" b="1" dirty="0" smtClean="0">
                <a:solidFill>
                  <a:srgbClr val="002060"/>
                </a:solidFill>
              </a:rPr>
              <a:t>target </a:t>
            </a:r>
            <a:r>
              <a:rPr lang="en" sz="2250" b="1" dirty="0">
                <a:solidFill>
                  <a:srgbClr val="002060"/>
                </a:solidFill>
              </a:rPr>
              <a:t>Drugs</a:t>
            </a:r>
          </a:p>
          <a:p>
            <a:endParaRPr sz="1800" dirty="0">
              <a:solidFill>
                <a:srgbClr val="073763"/>
              </a:solidFill>
            </a:endParaRPr>
          </a:p>
          <a:p>
            <a:pPr>
              <a:buSzPct val="45833"/>
            </a:pPr>
            <a:r>
              <a:rPr lang="en" sz="1800" dirty="0" err="1">
                <a:solidFill>
                  <a:srgbClr val="073763"/>
                </a:solidFill>
              </a:rPr>
              <a:t>Chemoinformatics</a:t>
            </a:r>
            <a:r>
              <a:rPr lang="en" sz="1800" dirty="0">
                <a:solidFill>
                  <a:srgbClr val="073763"/>
                </a:solidFill>
              </a:rPr>
              <a:t> Seminar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0" y="2780908"/>
            <a:ext cx="6858000" cy="177700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r"/>
            <a:endParaRPr lang="en-US" sz="1800" dirty="0" smtClean="0">
              <a:solidFill>
                <a:srgbClr val="073763"/>
              </a:solidFill>
            </a:endParaRPr>
          </a:p>
          <a:p>
            <a:pPr algn="r"/>
            <a:endParaRPr lang="en-US" sz="1800" dirty="0">
              <a:solidFill>
                <a:srgbClr val="073763"/>
              </a:solidFill>
            </a:endParaRPr>
          </a:p>
          <a:p>
            <a:pPr algn="r"/>
            <a:r>
              <a:rPr lang="en" sz="1800" dirty="0" smtClean="0">
                <a:solidFill>
                  <a:srgbClr val="073763"/>
                </a:solidFill>
              </a:rPr>
              <a:t>Presented by: </a:t>
            </a:r>
            <a:r>
              <a:rPr lang="en" sz="1800" dirty="0" err="1" smtClean="0">
                <a:solidFill>
                  <a:srgbClr val="073763"/>
                </a:solidFill>
              </a:rPr>
              <a:t>Lilit</a:t>
            </a:r>
            <a:r>
              <a:rPr lang="en" sz="1800" dirty="0" smtClean="0">
                <a:solidFill>
                  <a:srgbClr val="073763"/>
                </a:solidFill>
              </a:rPr>
              <a:t> </a:t>
            </a:r>
            <a:r>
              <a:rPr lang="en" sz="1800" dirty="0" err="1" smtClean="0">
                <a:solidFill>
                  <a:srgbClr val="073763"/>
                </a:solidFill>
              </a:rPr>
              <a:t>Antonyan</a:t>
            </a:r>
            <a:endParaRPr lang="en-US" sz="1800" dirty="0" smtClean="0">
              <a:solidFill>
                <a:srgbClr val="073763"/>
              </a:solidFill>
            </a:endParaRPr>
          </a:p>
          <a:p>
            <a:endParaRPr lang="en-US" sz="1800" dirty="0" smtClean="0">
              <a:solidFill>
                <a:srgbClr val="073763"/>
              </a:solidFill>
            </a:endParaRPr>
          </a:p>
          <a:p>
            <a:endParaRPr lang="en-US" sz="1800" dirty="0">
              <a:solidFill>
                <a:srgbClr val="073763"/>
              </a:solidFill>
            </a:endParaRPr>
          </a:p>
          <a:p>
            <a:r>
              <a:rPr lang="en-US" sz="1800" dirty="0" smtClean="0">
                <a:solidFill>
                  <a:srgbClr val="073763"/>
                </a:solidFill>
              </a:rPr>
              <a:t>29.November.2016</a:t>
            </a:r>
            <a:endParaRPr lang="en" sz="1800" dirty="0">
              <a:solidFill>
                <a:srgbClr val="073763"/>
              </a:solidFill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574276" y="2070155"/>
            <a:ext cx="3447536" cy="0"/>
          </a:xfrm>
          <a:prstGeom prst="line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Conclusion</a:t>
            </a:r>
            <a:endParaRPr lang="en-US" sz="28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8150" lvl="1" indent="-285750">
              <a:spcBef>
                <a:spcPts val="480"/>
              </a:spcBef>
              <a:buFont typeface="LucidaGrande" charset="0"/>
              <a:buChar char="◆"/>
            </a:pPr>
            <a:r>
              <a:rPr lang="en-US" sz="1800" dirty="0" err="1" smtClean="0">
                <a:latin typeface="+mn-lt"/>
              </a:rPr>
              <a:t>Polypharmacology</a:t>
            </a:r>
            <a:r>
              <a:rPr lang="en-US" sz="1800" dirty="0" smtClean="0">
                <a:latin typeface="+mn-lt"/>
              </a:rPr>
              <a:t> is a novel approach in drug design</a:t>
            </a:r>
          </a:p>
          <a:p>
            <a:pPr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  Molecules with multi-target activity improve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Efficiency 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 Safety of drugs</a:t>
            </a:r>
            <a:r>
              <a:rPr lang="en-US" dirty="0" smtClean="0">
                <a:latin typeface="+mn-lt"/>
              </a:rPr>
              <a:t> 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References</a:t>
            </a:r>
            <a:endParaRPr lang="en" sz="2800" dirty="0" err="1" smtClean="0">
              <a:solidFill>
                <a:srgbClr val="073763"/>
              </a:solidFill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+mn-lt"/>
              </a:rPr>
              <a:t>Anighoro</a:t>
            </a:r>
            <a:r>
              <a:rPr lang="en-US" sz="1200" dirty="0">
                <a:latin typeface="+mn-lt"/>
              </a:rPr>
              <a:t> A, </a:t>
            </a:r>
            <a:r>
              <a:rPr lang="en-US" sz="1200" dirty="0" err="1">
                <a:latin typeface="+mn-lt"/>
              </a:rPr>
              <a:t>Bajorath</a:t>
            </a:r>
            <a:r>
              <a:rPr lang="en-US" sz="1200" dirty="0">
                <a:latin typeface="+mn-lt"/>
              </a:rPr>
              <a:t> J, </a:t>
            </a:r>
            <a:r>
              <a:rPr lang="en-US" sz="1200" dirty="0" err="1">
                <a:latin typeface="+mn-lt"/>
              </a:rPr>
              <a:t>Rastelli</a:t>
            </a:r>
            <a:r>
              <a:rPr lang="en-US" sz="1200" dirty="0">
                <a:latin typeface="+mn-lt"/>
              </a:rPr>
              <a:t> G. </a:t>
            </a:r>
            <a:r>
              <a:rPr lang="en-US" sz="1200" dirty="0" smtClean="0">
                <a:latin typeface="+mn-lt"/>
              </a:rPr>
              <a:t>“</a:t>
            </a:r>
            <a:r>
              <a:rPr lang="en-US" sz="1200" dirty="0" err="1" smtClean="0">
                <a:latin typeface="+mn-lt"/>
              </a:rPr>
              <a:t>Polypharmacology</a:t>
            </a:r>
            <a:r>
              <a:rPr lang="en-US" sz="1200" dirty="0">
                <a:latin typeface="+mn-lt"/>
              </a:rPr>
              <a:t>: Challenges and Opportunities in Drug Discovery: </a:t>
            </a:r>
            <a:r>
              <a:rPr lang="en-US" sz="1200" dirty="0" err="1" smtClean="0">
                <a:latin typeface="+mn-lt"/>
              </a:rPr>
              <a:t>Miniperspective</a:t>
            </a:r>
            <a:r>
              <a:rPr lang="en-US" sz="1200" dirty="0" smtClean="0">
                <a:latin typeface="+mn-lt"/>
              </a:rPr>
              <a:t>.” </a:t>
            </a:r>
            <a:r>
              <a:rPr lang="en-US" sz="1200" i="1" dirty="0" smtClean="0">
                <a:latin typeface="+mn-lt"/>
              </a:rPr>
              <a:t>Journal of medicinal chemistry</a:t>
            </a:r>
            <a:r>
              <a:rPr lang="en-US" sz="1200" dirty="0" smtClean="0">
                <a:latin typeface="+mn-lt"/>
              </a:rPr>
              <a:t>. </a:t>
            </a:r>
            <a:r>
              <a:rPr lang="en-US" sz="1200" b="1" dirty="0" smtClean="0">
                <a:latin typeface="+mn-lt"/>
              </a:rPr>
              <a:t>2014</a:t>
            </a:r>
            <a:r>
              <a:rPr lang="en-US" sz="1200" dirty="0" smtClean="0">
                <a:latin typeface="+mn-lt"/>
              </a:rPr>
              <a:t> Jun 25;57(19):7874-87</a:t>
            </a:r>
            <a:r>
              <a:rPr lang="en-US" sz="1200" dirty="0" smtClean="0"/>
              <a:t>.</a:t>
            </a:r>
          </a:p>
          <a:p>
            <a:pPr marL="6096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“</a:t>
            </a:r>
            <a:r>
              <a:rPr lang="en-US" sz="1200" dirty="0" err="1" smtClean="0">
                <a:solidFill>
                  <a:schemeClr val="tx1"/>
                </a:solidFill>
                <a:latin typeface="+mn-lt"/>
              </a:rPr>
              <a:t>Polypharmacology</a:t>
            </a:r>
            <a:r>
              <a:rPr lang="en-US" sz="1200" dirty="0" smtClean="0">
                <a:solidFill>
                  <a:schemeClr val="tx1"/>
                </a:solidFill>
                <a:latin typeface="+mn-lt"/>
              </a:rPr>
              <a:t>”.</a:t>
            </a:r>
            <a:r>
              <a:rPr lang="en" sz="1200" i="1" dirty="0" smtClean="0">
                <a:solidFill>
                  <a:srgbClr val="252525"/>
                </a:solidFill>
                <a:latin typeface="+mn-lt"/>
              </a:rPr>
              <a:t>PubMed</a:t>
            </a:r>
            <a:r>
              <a:rPr lang="en" sz="1200" i="1" dirty="0">
                <a:solidFill>
                  <a:srgbClr val="252525"/>
                </a:solidFill>
                <a:latin typeface="+mn-lt"/>
              </a:rPr>
              <a:t>. </a:t>
            </a:r>
            <a:r>
              <a:rPr lang="en" sz="1200" i="1" dirty="0" err="1">
                <a:solidFill>
                  <a:srgbClr val="252525"/>
                </a:solidFill>
                <a:latin typeface="+mn-lt"/>
              </a:rPr>
              <a:t>MeSH</a:t>
            </a:r>
            <a:r>
              <a:rPr lang="en" sz="1200" dirty="0">
                <a:solidFill>
                  <a:srgbClr val="252525"/>
                </a:solidFill>
                <a:latin typeface="+mn-lt"/>
              </a:rPr>
              <a:t>. Retrieved </a:t>
            </a:r>
            <a:r>
              <a:rPr lang="en" sz="1200" b="1" dirty="0">
                <a:solidFill>
                  <a:srgbClr val="252525"/>
                </a:solidFill>
                <a:latin typeface="+mn-lt"/>
              </a:rPr>
              <a:t>2015</a:t>
            </a:r>
            <a:r>
              <a:rPr lang="en" sz="1200" dirty="0">
                <a:solidFill>
                  <a:srgbClr val="252525"/>
                </a:solidFill>
                <a:latin typeface="+mn-lt"/>
              </a:rPr>
              <a:t>. Access date: </a:t>
            </a:r>
            <a:r>
              <a:rPr lang="en" sz="1200" dirty="0" smtClean="0">
                <a:solidFill>
                  <a:srgbClr val="252525"/>
                </a:solidFill>
                <a:latin typeface="+mn-lt"/>
              </a:rPr>
              <a:t>20.11.2016</a:t>
            </a:r>
            <a:endParaRPr lang="en-US" sz="1200" dirty="0" smtClean="0">
              <a:latin typeface="+mn-lt"/>
            </a:endParaRPr>
          </a:p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+mn-lt"/>
              </a:rPr>
              <a:t>Csermely</a:t>
            </a:r>
            <a:r>
              <a:rPr lang="en-US" sz="1200" dirty="0">
                <a:latin typeface="+mn-lt"/>
              </a:rPr>
              <a:t> P, </a:t>
            </a:r>
            <a:r>
              <a:rPr lang="en-US" sz="1200" dirty="0" err="1">
                <a:latin typeface="+mn-lt"/>
              </a:rPr>
              <a:t>Agoston</a:t>
            </a:r>
            <a:r>
              <a:rPr lang="en-US" sz="1200" dirty="0">
                <a:latin typeface="+mn-lt"/>
              </a:rPr>
              <a:t> V, </a:t>
            </a:r>
            <a:r>
              <a:rPr lang="en-US" sz="1200" dirty="0" err="1">
                <a:latin typeface="+mn-lt"/>
              </a:rPr>
              <a:t>Pongor</a:t>
            </a:r>
            <a:r>
              <a:rPr lang="en-US" sz="1200" dirty="0">
                <a:latin typeface="+mn-lt"/>
              </a:rPr>
              <a:t> S. </a:t>
            </a:r>
            <a:r>
              <a:rPr lang="en-US" sz="1200" dirty="0" smtClean="0">
                <a:latin typeface="+mn-lt"/>
              </a:rPr>
              <a:t>“The </a:t>
            </a:r>
            <a:r>
              <a:rPr lang="en-US" sz="1200" dirty="0">
                <a:latin typeface="+mn-lt"/>
              </a:rPr>
              <a:t>efficiency of multi-target drugs: the network approach might help drug design</a:t>
            </a:r>
            <a:r>
              <a:rPr lang="en-US" sz="1200" dirty="0" smtClean="0">
                <a:latin typeface="+mn-lt"/>
              </a:rPr>
              <a:t>.” </a:t>
            </a:r>
            <a:r>
              <a:rPr lang="en-US" sz="1200" i="1" dirty="0">
                <a:latin typeface="+mn-lt"/>
              </a:rPr>
              <a:t>Trends in pharmacological sciences</a:t>
            </a:r>
            <a:r>
              <a:rPr lang="en-US" sz="1200" dirty="0">
                <a:latin typeface="+mn-lt"/>
              </a:rPr>
              <a:t>. </a:t>
            </a:r>
            <a:r>
              <a:rPr lang="en-US" sz="1200" b="1" dirty="0">
                <a:latin typeface="+mn-lt"/>
              </a:rPr>
              <a:t>2005</a:t>
            </a:r>
            <a:r>
              <a:rPr lang="en-US" sz="1200" dirty="0">
                <a:latin typeface="+mn-lt"/>
              </a:rPr>
              <a:t> Apr 30;26(4):178-82</a:t>
            </a:r>
            <a:r>
              <a:rPr lang="en-US" sz="1200" dirty="0" smtClean="0">
                <a:latin typeface="+mn-lt"/>
              </a:rPr>
              <a:t>.</a:t>
            </a:r>
          </a:p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+mn-lt"/>
              </a:rPr>
              <a:t>Sikazwe</a:t>
            </a:r>
            <a:r>
              <a:rPr lang="en-US" sz="1200" dirty="0">
                <a:latin typeface="+mn-lt"/>
              </a:rPr>
              <a:t> D. </a:t>
            </a:r>
            <a:r>
              <a:rPr lang="en-US" sz="1200" dirty="0" smtClean="0">
                <a:latin typeface="+mn-lt"/>
              </a:rPr>
              <a:t>“The </a:t>
            </a:r>
            <a:r>
              <a:rPr lang="en-US" sz="1200" dirty="0">
                <a:latin typeface="+mn-lt"/>
              </a:rPr>
              <a:t>Multi-Target Drug Design Era is Here, Consider it</a:t>
            </a:r>
            <a:r>
              <a:rPr lang="en-US" sz="1200" dirty="0" smtClean="0">
                <a:latin typeface="+mn-lt"/>
              </a:rPr>
              <a:t>.” </a:t>
            </a:r>
            <a:r>
              <a:rPr lang="en-US" sz="1200" i="1" dirty="0">
                <a:latin typeface="+mn-lt"/>
              </a:rPr>
              <a:t>Drug Designing: Open Access. </a:t>
            </a:r>
            <a:r>
              <a:rPr lang="en-US" sz="1200" b="1" dirty="0">
                <a:latin typeface="+mn-lt"/>
              </a:rPr>
              <a:t>2012</a:t>
            </a:r>
            <a:r>
              <a:rPr lang="en-US" sz="1200" dirty="0">
                <a:latin typeface="+mn-lt"/>
              </a:rPr>
              <a:t> Aug </a:t>
            </a:r>
            <a:r>
              <a:rPr lang="en-US" sz="1200" dirty="0" smtClean="0">
                <a:latin typeface="+mn-lt"/>
              </a:rPr>
              <a:t>16.</a:t>
            </a:r>
          </a:p>
          <a:p>
            <a:pPr marL="6096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" sz="1200" dirty="0">
                <a:solidFill>
                  <a:srgbClr val="252525"/>
                </a:solidFill>
                <a:latin typeface="+mn-lt"/>
              </a:rPr>
              <a:t>Reddy, A. Srinivas; Zhang, </a:t>
            </a:r>
            <a:r>
              <a:rPr lang="en" sz="1200" dirty="0" err="1">
                <a:solidFill>
                  <a:srgbClr val="252525"/>
                </a:solidFill>
                <a:latin typeface="+mn-lt"/>
              </a:rPr>
              <a:t>Shuxing</a:t>
            </a:r>
            <a:r>
              <a:rPr lang="en" sz="1200" dirty="0">
                <a:solidFill>
                  <a:srgbClr val="252525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rgbClr val="252525"/>
                </a:solidFill>
                <a:latin typeface="+mn-lt"/>
              </a:rPr>
              <a:t>”</a:t>
            </a:r>
            <a:r>
              <a:rPr lang="en-US" sz="1200" dirty="0" err="1" smtClean="0">
                <a:solidFill>
                  <a:srgbClr val="252525"/>
                </a:solidFill>
                <a:latin typeface="+mn-lt"/>
              </a:rPr>
              <a:t>Polypharmacology</a:t>
            </a:r>
            <a:r>
              <a:rPr lang="en-US" sz="1200" dirty="0" smtClean="0">
                <a:solidFill>
                  <a:srgbClr val="252525"/>
                </a:solidFill>
                <a:latin typeface="+mn-lt"/>
              </a:rPr>
              <a:t>: drug discovery for the future.”</a:t>
            </a:r>
            <a:r>
              <a:rPr lang="en" sz="1200" dirty="0" smtClean="0">
                <a:solidFill>
                  <a:srgbClr val="252525"/>
                </a:solidFill>
                <a:latin typeface="+mn-lt"/>
              </a:rPr>
              <a:t> </a:t>
            </a:r>
            <a:r>
              <a:rPr lang="en" sz="1200" i="1" dirty="0" smtClean="0">
                <a:solidFill>
                  <a:srgbClr val="252525"/>
                </a:solidFill>
                <a:latin typeface="+mn-lt"/>
              </a:rPr>
              <a:t>Expert </a:t>
            </a:r>
            <a:r>
              <a:rPr lang="en" sz="1200" i="1" dirty="0">
                <a:solidFill>
                  <a:srgbClr val="252525"/>
                </a:solidFill>
                <a:latin typeface="+mn-lt"/>
              </a:rPr>
              <a:t>Rev </a:t>
            </a:r>
            <a:r>
              <a:rPr lang="en" sz="1200" i="1" dirty="0" err="1">
                <a:solidFill>
                  <a:srgbClr val="252525"/>
                </a:solidFill>
                <a:latin typeface="+mn-lt"/>
              </a:rPr>
              <a:t>Clin</a:t>
            </a:r>
            <a:r>
              <a:rPr lang="en" sz="1200" i="1" dirty="0">
                <a:solidFill>
                  <a:srgbClr val="252525"/>
                </a:solidFill>
                <a:latin typeface="+mn-lt"/>
              </a:rPr>
              <a:t> </a:t>
            </a:r>
            <a:r>
              <a:rPr lang="en" sz="1200" i="1" dirty="0" err="1">
                <a:solidFill>
                  <a:srgbClr val="252525"/>
                </a:solidFill>
                <a:latin typeface="+mn-lt"/>
              </a:rPr>
              <a:t>Pharmacol</a:t>
            </a:r>
            <a:r>
              <a:rPr lang="en" sz="1200" dirty="0">
                <a:solidFill>
                  <a:srgbClr val="252525"/>
                </a:solidFill>
                <a:latin typeface="+mn-lt"/>
              </a:rPr>
              <a:t>. </a:t>
            </a:r>
            <a:r>
              <a:rPr lang="en" sz="1200" b="1" dirty="0">
                <a:solidFill>
                  <a:srgbClr val="252525"/>
                </a:solidFill>
                <a:latin typeface="+mn-lt"/>
              </a:rPr>
              <a:t>2013</a:t>
            </a:r>
            <a:r>
              <a:rPr lang="en" sz="1200" dirty="0">
                <a:solidFill>
                  <a:srgbClr val="252525"/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rgbClr val="252525"/>
                </a:solidFill>
                <a:latin typeface="+mn-lt"/>
              </a:rPr>
              <a:t>6.</a:t>
            </a:r>
            <a:r>
              <a:rPr lang="en" sz="1200" dirty="0" smtClean="0">
                <a:solidFill>
                  <a:srgbClr val="252525"/>
                </a:solidFill>
                <a:latin typeface="+mn-lt"/>
              </a:rPr>
              <a:t>1: </a:t>
            </a:r>
            <a:r>
              <a:rPr lang="en" sz="1200" dirty="0">
                <a:solidFill>
                  <a:srgbClr val="252525"/>
                </a:solidFill>
                <a:latin typeface="+mn-lt"/>
              </a:rPr>
              <a:t>41–47. </a:t>
            </a:r>
            <a:endParaRPr lang="en-US" sz="1200" dirty="0" smtClean="0">
              <a:solidFill>
                <a:srgbClr val="252525"/>
              </a:solidFill>
              <a:latin typeface="+mn-lt"/>
            </a:endParaRPr>
          </a:p>
          <a:p>
            <a:pPr marL="6096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 err="1">
                <a:latin typeface="+mn-lt"/>
              </a:rPr>
              <a:t>Boran</a:t>
            </a:r>
            <a:r>
              <a:rPr lang="en-US" sz="1200" dirty="0">
                <a:latin typeface="+mn-lt"/>
              </a:rPr>
              <a:t> AD, </a:t>
            </a:r>
            <a:r>
              <a:rPr lang="en-US" sz="1200" dirty="0" err="1">
                <a:latin typeface="+mn-lt"/>
              </a:rPr>
              <a:t>Iyengar</a:t>
            </a:r>
            <a:r>
              <a:rPr lang="en-US" sz="1200" dirty="0">
                <a:latin typeface="+mn-lt"/>
              </a:rPr>
              <a:t> R. </a:t>
            </a:r>
            <a:r>
              <a:rPr lang="en-US" sz="1200" dirty="0" smtClean="0">
                <a:latin typeface="+mn-lt"/>
              </a:rPr>
              <a:t>“Systems </a:t>
            </a:r>
            <a:r>
              <a:rPr lang="en-US" sz="1200" dirty="0">
                <a:latin typeface="+mn-lt"/>
              </a:rPr>
              <a:t>approaches to </a:t>
            </a:r>
            <a:r>
              <a:rPr lang="en-US" sz="1200" dirty="0" err="1">
                <a:latin typeface="+mn-lt"/>
              </a:rPr>
              <a:t>polypharmacology</a:t>
            </a:r>
            <a:r>
              <a:rPr lang="en-US" sz="1200" dirty="0">
                <a:latin typeface="+mn-lt"/>
              </a:rPr>
              <a:t> and drug discovery</a:t>
            </a:r>
            <a:r>
              <a:rPr lang="en-US" sz="1200" dirty="0" smtClean="0">
                <a:latin typeface="+mn-lt"/>
              </a:rPr>
              <a:t>.” </a:t>
            </a:r>
            <a:r>
              <a:rPr lang="en-US" sz="1200" i="1" dirty="0">
                <a:latin typeface="+mn-lt"/>
              </a:rPr>
              <a:t>Current opinion in drug discovery &amp; development. </a:t>
            </a:r>
            <a:r>
              <a:rPr lang="en-US" sz="1200" b="1" dirty="0">
                <a:latin typeface="+mn-lt"/>
              </a:rPr>
              <a:t>2010</a:t>
            </a:r>
            <a:r>
              <a:rPr lang="en-US" sz="1200" dirty="0">
                <a:latin typeface="+mn-lt"/>
              </a:rPr>
              <a:t> May;13(3):297.</a:t>
            </a:r>
            <a:endParaRPr lang="en" sz="1200" dirty="0">
              <a:solidFill>
                <a:srgbClr val="252525"/>
              </a:solidFill>
              <a:latin typeface="+mn-lt"/>
            </a:endParaRPr>
          </a:p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endParaRPr lang="en-US" sz="1200" dirty="0" smtClean="0">
              <a:latin typeface="+mn-lt"/>
            </a:endParaRPr>
          </a:p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endParaRPr lang="en-US" sz="1200" dirty="0">
              <a:latin typeface="+mn-lt"/>
            </a:endParaRPr>
          </a:p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endParaRPr lang="en-US" sz="1200" dirty="0" smtClean="0"/>
          </a:p>
          <a:p>
            <a:pPr marL="609600" indent="-457200">
              <a:lnSpc>
                <a:spcPct val="100000"/>
              </a:lnSpc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169404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5A9A"/>
                </a:solidFill>
              </a:rPr>
              <a:t>Thank you </a:t>
            </a:r>
            <a:endParaRPr lang="en-US" sz="3600" dirty="0">
              <a:solidFill>
                <a:srgbClr val="005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sz="2800" dirty="0">
                <a:solidFill>
                  <a:srgbClr val="073763"/>
                </a:solidFill>
                <a:latin typeface="+mj-lt"/>
              </a:rPr>
              <a:t>Overview</a:t>
            </a:r>
            <a:endParaRPr lang="en-US" sz="28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Polypharmacology</a:t>
            </a:r>
            <a:endParaRPr lang="en-US" sz="1800" dirty="0" smtClean="0">
              <a:latin typeface="+mn-lt"/>
            </a:endParaRP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 Single-target Drug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esign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 Multi-target Drug </a:t>
            </a:r>
            <a:r>
              <a:rPr lang="en-US" sz="1600" dirty="0">
                <a:latin typeface="+mn-lt"/>
              </a:rPr>
              <a:t>D</a:t>
            </a:r>
            <a:r>
              <a:rPr lang="en-US" sz="1600" dirty="0" smtClean="0">
                <a:latin typeface="+mn-lt"/>
              </a:rPr>
              <a:t>esign</a:t>
            </a:r>
            <a:endParaRPr lang="en-US" sz="1600" dirty="0">
              <a:latin typeface="+mn-lt"/>
            </a:endParaRPr>
          </a:p>
          <a:p>
            <a:pPr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 Single- vs Multi-target </a:t>
            </a:r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rug </a:t>
            </a:r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esign</a:t>
            </a:r>
          </a:p>
          <a:p>
            <a:pPr>
              <a:buFont typeface="LucidaGrande" charset="0"/>
              <a:buChar char="◆"/>
            </a:pPr>
            <a:r>
              <a:rPr lang="en-US" sz="16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Challenges and Opportunities </a:t>
            </a:r>
            <a:endParaRPr lang="en-US" sz="1800" dirty="0">
              <a:latin typeface="+mn-lt"/>
            </a:endParaRPr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Introduction</a:t>
            </a:r>
            <a:endParaRPr lang="en-US" sz="2800" dirty="0"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900" y="1491916"/>
            <a:ext cx="3490875" cy="3102734"/>
          </a:xfrm>
        </p:spPr>
        <p:txBody>
          <a:bodyPr/>
          <a:lstStyle/>
          <a:p>
            <a:pPr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 What is </a:t>
            </a:r>
            <a:r>
              <a:rPr lang="en-US" sz="1800" dirty="0" err="1" smtClean="0">
                <a:latin typeface="+mn-lt"/>
              </a:rPr>
              <a:t>polypharmacology</a:t>
            </a:r>
            <a:r>
              <a:rPr lang="en-US" sz="1800" dirty="0" smtClean="0">
                <a:latin typeface="+mn-lt"/>
              </a:rPr>
              <a:t>?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>
                <a:latin typeface="+mn-lt"/>
              </a:rPr>
              <a:t>Design of pharmaceutical agents acting on multiple targets</a:t>
            </a:r>
          </a:p>
          <a:p>
            <a:pPr lvl="1">
              <a:buFont typeface="Arial" charset="0"/>
              <a:buChar char="•"/>
            </a:pPr>
            <a:r>
              <a:rPr lang="en-US" sz="1500" dirty="0" smtClean="0">
                <a:latin typeface="+mn-lt"/>
              </a:rPr>
              <a:t>Study for multi-target drugs</a:t>
            </a:r>
          </a:p>
          <a:p>
            <a:pPr lvl="1">
              <a:buFont typeface="Arial" charset="0"/>
              <a:buChar char="•"/>
            </a:pPr>
            <a:endParaRPr lang="en-US" sz="1500" dirty="0">
              <a:latin typeface="+mn-lt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" b="-1"/>
          <a:stretch/>
        </p:blipFill>
        <p:spPr>
          <a:xfrm>
            <a:off x="3833775" y="1419726"/>
            <a:ext cx="3024225" cy="2288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4276" y="4557909"/>
            <a:ext cx="4458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Anighoro</a:t>
            </a:r>
            <a:r>
              <a:rPr lang="en-US" sz="800" dirty="0"/>
              <a:t> A, </a:t>
            </a:r>
            <a:r>
              <a:rPr lang="en-US" sz="800" dirty="0" err="1"/>
              <a:t>Bajorath</a:t>
            </a:r>
            <a:r>
              <a:rPr lang="en-US" sz="800" dirty="0"/>
              <a:t> J, </a:t>
            </a:r>
            <a:r>
              <a:rPr lang="en-US" sz="800" dirty="0" err="1"/>
              <a:t>Rastelli</a:t>
            </a:r>
            <a:r>
              <a:rPr lang="en-US" sz="800" dirty="0"/>
              <a:t> G. “</a:t>
            </a:r>
            <a:r>
              <a:rPr lang="en-US" sz="800" dirty="0" err="1"/>
              <a:t>Polypharmacology</a:t>
            </a:r>
            <a:r>
              <a:rPr lang="en-US" sz="800" dirty="0"/>
              <a:t>: Challenges and Opportunities in Drug Discovery: </a:t>
            </a:r>
            <a:r>
              <a:rPr lang="en-US" sz="800" dirty="0" err="1"/>
              <a:t>Miniperspective</a:t>
            </a:r>
            <a:r>
              <a:rPr lang="en-US" sz="800" dirty="0"/>
              <a:t>.” </a:t>
            </a:r>
            <a:r>
              <a:rPr lang="en-US" sz="800" i="1" dirty="0"/>
              <a:t>Journal of medicinal chemistry</a:t>
            </a:r>
            <a:r>
              <a:rPr lang="en-US" sz="800" dirty="0"/>
              <a:t>. </a:t>
            </a:r>
            <a:r>
              <a:rPr lang="en-US" sz="800" b="1" dirty="0"/>
              <a:t>2014</a:t>
            </a:r>
            <a:r>
              <a:rPr lang="en-US" sz="800" dirty="0"/>
              <a:t> Jun 25;57(19):7874-87.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Goal</a:t>
            </a:r>
            <a:endParaRPr lang="en-US" sz="28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2900" y="1200150"/>
            <a:ext cx="6172200" cy="3394500"/>
          </a:xfrm>
        </p:spPr>
        <p:txBody>
          <a:bodyPr/>
          <a:lstStyle/>
          <a:p>
            <a:pPr>
              <a:lnSpc>
                <a:spcPct val="150000"/>
              </a:lnSpc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Complex diseases - complex therapeutic approaches</a:t>
            </a:r>
          </a:p>
          <a:p>
            <a:pPr>
              <a:lnSpc>
                <a:spcPct val="150000"/>
              </a:lnSpc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Design of a single drug molecule able to simultaneously and specifically interact with multiple targets</a:t>
            </a:r>
          </a:p>
          <a:p>
            <a:pPr>
              <a:lnSpc>
                <a:spcPct val="150000"/>
              </a:lnSpc>
              <a:buFont typeface="LucidaGrande" charset="0"/>
              <a:buChar char="◆"/>
            </a:pPr>
            <a:r>
              <a:rPr lang="en-US" sz="1800" dirty="0" smtClean="0">
                <a:latin typeface="+mn-lt"/>
              </a:rPr>
              <a:t>Limitation of drawback arising from single-target therapy</a:t>
            </a:r>
            <a:endParaRPr lang="en-US" sz="1800" dirty="0">
              <a:latin typeface="+mn-lt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Current </a:t>
            </a:r>
            <a:r>
              <a:rPr lang="en-US" sz="2800" dirty="0">
                <a:solidFill>
                  <a:srgbClr val="073763"/>
                </a:solidFill>
                <a:latin typeface="+mj-lt"/>
              </a:rPr>
              <a:t>Drug Design </a:t>
            </a:r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Strategies</a:t>
            </a:r>
            <a:endParaRPr lang="en-US" sz="2800" dirty="0">
              <a:latin typeface="+mj-lt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85523" y="1302235"/>
            <a:ext cx="1655545" cy="731520"/>
          </a:xfrm>
          <a:prstGeom prst="roundRect">
            <a:avLst/>
          </a:prstGeom>
          <a:solidFill>
            <a:srgbClr val="96C8E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vitro </a:t>
            </a:r>
          </a:p>
          <a:p>
            <a:pPr algn="ctr"/>
            <a:r>
              <a:rPr lang="en-US" dirty="0" smtClean="0"/>
              <a:t>(chemical library)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012129" y="1302235"/>
            <a:ext cx="1655545" cy="731520"/>
          </a:xfrm>
          <a:prstGeom prst="roundRect">
            <a:avLst/>
          </a:prstGeom>
          <a:solidFill>
            <a:srgbClr val="96C8E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</a:t>
            </a:r>
            <a:r>
              <a:rPr lang="en-US" dirty="0"/>
              <a:t>s</a:t>
            </a:r>
            <a:r>
              <a:rPr lang="en-US" dirty="0" smtClean="0"/>
              <a:t>ilico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12" idx="1"/>
          </p:cNvCxnSpPr>
          <p:nvPr/>
        </p:nvCxnSpPr>
        <p:spPr>
          <a:xfrm>
            <a:off x="2541068" y="1667995"/>
            <a:ext cx="1471061" cy="0"/>
          </a:xfrm>
          <a:prstGeom prst="straightConnector1">
            <a:avLst/>
          </a:prstGeom>
          <a:ln w="22225">
            <a:solidFill>
              <a:srgbClr val="005A9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1713296" y="2033755"/>
            <a:ext cx="895150" cy="670944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3830855" y="2033755"/>
            <a:ext cx="1009047" cy="670944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8446" y="2521819"/>
            <a:ext cx="1222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Lab tests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3219651" y="2860373"/>
            <a:ext cx="4812" cy="460343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59530" y="3329384"/>
            <a:ext cx="1920241" cy="554520"/>
          </a:xfrm>
          <a:prstGeom prst="roundRect">
            <a:avLst/>
          </a:prstGeom>
          <a:solidFill>
            <a:srgbClr val="96C8E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target identification 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0800000" flipH="1">
            <a:off x="2259530" y="2732618"/>
            <a:ext cx="348916" cy="930936"/>
          </a:xfrm>
          <a:prstGeom prst="bentConnector3">
            <a:avLst>
              <a:gd name="adj1" fmla="val -65517"/>
            </a:avLst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40"/>
          <p:cNvSpPr>
            <a:spLocks noGrp="1"/>
          </p:cNvSpPr>
          <p:nvPr>
            <p:ph type="body" idx="1"/>
          </p:nvPr>
        </p:nvSpPr>
        <p:spPr>
          <a:xfrm>
            <a:off x="342899" y="1017725"/>
            <a:ext cx="3020325" cy="3473296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Single-target drug </a:t>
            </a:r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esign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idx="2"/>
          </p:nvPr>
        </p:nvSpPr>
        <p:spPr>
          <a:xfrm>
            <a:off x="3607876" y="1060467"/>
            <a:ext cx="3016350" cy="3508408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Multi-target </a:t>
            </a:r>
            <a:r>
              <a:rPr lang="en-US" sz="1600" dirty="0">
                <a:solidFill>
                  <a:schemeClr val="tx1"/>
                </a:solidFill>
              </a:rPr>
              <a:t>drug design</a:t>
            </a:r>
          </a:p>
          <a:p>
            <a:endParaRPr lang="en-US" dirty="0"/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60966" y="1472394"/>
            <a:ext cx="1924106" cy="452155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Drug Candidate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58129" y="2401975"/>
            <a:ext cx="1094373" cy="269989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1700836" y="1915895"/>
            <a:ext cx="4480" cy="486080"/>
          </a:xfrm>
          <a:prstGeom prst="straightConnector1">
            <a:avLst/>
          </a:prstGeom>
          <a:ln w="22225">
            <a:solidFill>
              <a:srgbClr val="005A9A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68356" y="3135024"/>
            <a:ext cx="1309323" cy="377317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Desired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1705316" y="2671964"/>
            <a:ext cx="0" cy="461296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47285" y="3947528"/>
            <a:ext cx="1151467" cy="438143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2"/>
            <a:endCxn id="36" idx="0"/>
          </p:cNvCxnSpPr>
          <p:nvPr/>
        </p:nvCxnSpPr>
        <p:spPr>
          <a:xfrm>
            <a:off x="1723018" y="3512341"/>
            <a:ext cx="1" cy="435187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327324" y="1472395"/>
            <a:ext cx="1924106" cy="452155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Drug Candidate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870124" y="2435828"/>
            <a:ext cx="1094373" cy="269989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4417311" y="1922367"/>
            <a:ext cx="371257" cy="511279"/>
          </a:xfrm>
          <a:prstGeom prst="straightConnector1">
            <a:avLst/>
          </a:prstGeom>
          <a:ln w="22225">
            <a:solidFill>
              <a:srgbClr val="005A9A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560309" y="2433646"/>
            <a:ext cx="1094373" cy="269989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Target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748748" y="1924549"/>
            <a:ext cx="358748" cy="509097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851172" y="3168013"/>
            <a:ext cx="1309323" cy="377317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Desired 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5" idx="2"/>
          </p:cNvCxnSpPr>
          <p:nvPr/>
        </p:nvCxnSpPr>
        <p:spPr>
          <a:xfrm>
            <a:off x="4417311" y="2705817"/>
            <a:ext cx="0" cy="461296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107496" y="2705817"/>
            <a:ext cx="0" cy="462196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4691965" y="3955803"/>
            <a:ext cx="1197957" cy="438142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667153" y="3542529"/>
            <a:ext cx="563809" cy="413274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390788" y="3561068"/>
            <a:ext cx="537333" cy="397208"/>
          </a:xfrm>
          <a:prstGeom prst="straightConnector1">
            <a:avLst/>
          </a:prstGeom>
          <a:ln w="22225">
            <a:solidFill>
              <a:srgbClr val="005A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350925" y="3168013"/>
            <a:ext cx="1309323" cy="386461"/>
          </a:xfrm>
          <a:prstGeom prst="roundRect">
            <a:avLst/>
          </a:prstGeom>
          <a:solidFill>
            <a:srgbClr val="96C8E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Desired Action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7" name="Title 3"/>
          <p:cNvSpPr txBox="1">
            <a:spLocks/>
          </p:cNvSpPr>
          <p:nvPr/>
        </p:nvSpPr>
        <p:spPr>
          <a:xfrm>
            <a:off x="342899" y="338556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 smtClean="0">
                <a:solidFill>
                  <a:srgbClr val="073763"/>
                </a:solidFill>
                <a:latin typeface="+mj-lt"/>
              </a:rPr>
              <a:t>Single</a:t>
            </a:r>
            <a:r>
              <a:rPr lang="en-US" dirty="0" smtClean="0">
                <a:solidFill>
                  <a:srgbClr val="073763"/>
                </a:solidFill>
                <a:latin typeface="+mj-lt"/>
              </a:rPr>
              <a:t>-</a:t>
            </a:r>
            <a:r>
              <a:rPr lang="en" dirty="0" smtClean="0">
                <a:solidFill>
                  <a:srgbClr val="073763"/>
                </a:solidFill>
                <a:latin typeface="+mj-lt"/>
              </a:rPr>
              <a:t> vs Multi</a:t>
            </a:r>
            <a:r>
              <a:rPr lang="en-US" dirty="0" smtClean="0">
                <a:solidFill>
                  <a:srgbClr val="073763"/>
                </a:solidFill>
                <a:latin typeface="+mj-lt"/>
              </a:rPr>
              <a:t>-</a:t>
            </a:r>
            <a:r>
              <a:rPr lang="en" dirty="0" smtClean="0">
                <a:solidFill>
                  <a:srgbClr val="073763"/>
                </a:solidFill>
                <a:latin typeface="+mj-lt"/>
              </a:rPr>
              <a:t>target </a:t>
            </a:r>
            <a:r>
              <a:rPr lang="en-US" dirty="0" smtClean="0">
                <a:solidFill>
                  <a:srgbClr val="073763"/>
                </a:solidFill>
                <a:latin typeface="+mj-lt"/>
              </a:rPr>
              <a:t>D</a:t>
            </a:r>
            <a:r>
              <a:rPr lang="en" dirty="0" smtClean="0">
                <a:solidFill>
                  <a:srgbClr val="073763"/>
                </a:solidFill>
                <a:latin typeface="+mj-lt"/>
              </a:rPr>
              <a:t>rugs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5958" y="4018547"/>
            <a:ext cx="73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+mn-lt"/>
                <a:ea typeface="Arial Rounded MT Bold" charset="0"/>
                <a:cs typeface="Arial Rounded MT Bold" charset="0"/>
              </a:rPr>
              <a:t>Better</a:t>
            </a:r>
            <a:endParaRPr lang="en-US" dirty="0">
              <a:solidFill>
                <a:srgbClr val="FF0000"/>
              </a:solidFill>
              <a:latin typeface="+mn-lt"/>
              <a:ea typeface="Arial Rounded MT Bold" charset="0"/>
              <a:cs typeface="Arial Rounded MT Bold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48219" y="1922367"/>
            <a:ext cx="358748" cy="5090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07495" y="2705367"/>
            <a:ext cx="0" cy="462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390260" y="3561068"/>
            <a:ext cx="537333" cy="3972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06448" y="3309250"/>
            <a:ext cx="30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205978"/>
            <a:ext cx="6312424" cy="857400"/>
          </a:xfrm>
        </p:spPr>
        <p:txBody>
          <a:bodyPr/>
          <a:lstStyle/>
          <a:p>
            <a:pPr algn="l"/>
            <a:r>
              <a:rPr lang="en" sz="2800" dirty="0" smtClean="0">
                <a:solidFill>
                  <a:srgbClr val="073763"/>
                </a:solidFill>
                <a:latin typeface="+mj-lt"/>
              </a:rPr>
              <a:t>Single</a:t>
            </a:r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-</a:t>
            </a:r>
            <a:r>
              <a:rPr lang="en" sz="2800" dirty="0" smtClean="0">
                <a:solidFill>
                  <a:srgbClr val="073763"/>
                </a:solidFill>
                <a:latin typeface="+mj-lt"/>
              </a:rPr>
              <a:t> </a:t>
            </a:r>
            <a:r>
              <a:rPr lang="en" sz="2800" dirty="0">
                <a:solidFill>
                  <a:srgbClr val="073763"/>
                </a:solidFill>
                <a:latin typeface="+mj-lt"/>
              </a:rPr>
              <a:t>vs </a:t>
            </a:r>
            <a:r>
              <a:rPr lang="en" sz="2800" dirty="0" smtClean="0">
                <a:solidFill>
                  <a:srgbClr val="073763"/>
                </a:solidFill>
                <a:latin typeface="+mj-lt"/>
              </a:rPr>
              <a:t>Multi</a:t>
            </a:r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-</a:t>
            </a:r>
            <a:r>
              <a:rPr lang="en" sz="2800" dirty="0" smtClean="0">
                <a:solidFill>
                  <a:srgbClr val="073763"/>
                </a:solidFill>
                <a:latin typeface="+mj-lt"/>
              </a:rPr>
              <a:t>target </a:t>
            </a:r>
            <a:r>
              <a:rPr lang="en-US" sz="2800" dirty="0">
                <a:solidFill>
                  <a:srgbClr val="073763"/>
                </a:solidFill>
                <a:latin typeface="+mj-lt"/>
              </a:rPr>
              <a:t>D</a:t>
            </a:r>
            <a:r>
              <a:rPr lang="en" sz="2800" dirty="0" smtClean="0">
                <a:solidFill>
                  <a:srgbClr val="073763"/>
                </a:solidFill>
                <a:latin typeface="+mj-lt"/>
              </a:rPr>
              <a:t>rugs</a:t>
            </a:r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 (cont.)</a:t>
            </a:r>
            <a:endParaRPr lang="en-US" sz="2800" dirty="0">
              <a:latin typeface="+mj-lt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29874"/>
              </p:ext>
            </p:extLst>
          </p:nvPr>
        </p:nvGraphicFramePr>
        <p:xfrm>
          <a:off x="342900" y="1250098"/>
          <a:ext cx="6105034" cy="30147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52517"/>
                <a:gridCol w="3052517"/>
              </a:tblGrid>
              <a:tr h="6540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Single-target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Multi-target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8EA"/>
                    </a:solidFill>
                  </a:tcPr>
                </a:tc>
              </a:tr>
              <a:tr h="5904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One</a:t>
                      </a:r>
                      <a:r>
                        <a:rPr lang="en-US" sz="1400" baseline="0" dirty="0" smtClean="0"/>
                        <a:t> drug - one receptor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One drug 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multiple receptors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40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Reduced efficiency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Efficiency</a:t>
                      </a:r>
                      <a:r>
                        <a:rPr lang="en" sz="1400" dirty="0" smtClean="0">
                          <a:solidFill>
                            <a:schemeClr val="dk1"/>
                          </a:solidFill>
                        </a:rPr>
                        <a:t> against advanced-stage diseases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4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Drug resistance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Reduced target based resistance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4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Decreased quality of life</a:t>
                      </a:r>
                      <a:r>
                        <a:rPr lang="en-US" sz="1400" baseline="0" dirty="0" smtClean="0"/>
                        <a:t> for patients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Probable</a:t>
                      </a:r>
                      <a:r>
                        <a:rPr lang="en-US" sz="1400" baseline="0" dirty="0" smtClean="0"/>
                        <a:t> v</a:t>
                      </a:r>
                      <a:r>
                        <a:rPr lang="en-US" sz="1400" dirty="0" smtClean="0"/>
                        <a:t>aluable therapy for patients</a:t>
                      </a:r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5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073763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esign of Multi-target Drugs</a:t>
            </a:r>
            <a:endParaRPr lang="en-US" sz="2800" dirty="0">
              <a:latin typeface="+mj-lt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59122" y="2073251"/>
            <a:ext cx="1604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Multi-target Drug</a:t>
            </a:r>
            <a:endParaRPr lang="en-US" sz="1500" dirty="0"/>
          </a:p>
        </p:txBody>
      </p:sp>
      <p:sp>
        <p:nvSpPr>
          <p:cNvPr id="5" name="Delay 4"/>
          <p:cNvSpPr/>
          <p:nvPr/>
        </p:nvSpPr>
        <p:spPr>
          <a:xfrm>
            <a:off x="3261380" y="2378645"/>
            <a:ext cx="575176" cy="48232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lay 11"/>
          <p:cNvSpPr/>
          <p:nvPr/>
        </p:nvSpPr>
        <p:spPr>
          <a:xfrm rot="10800000">
            <a:off x="2676511" y="2380227"/>
            <a:ext cx="575176" cy="482329"/>
          </a:xfrm>
          <a:prstGeom prst="flowChartDela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707" y="1457598"/>
            <a:ext cx="194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Chemical Genetics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2501" y="3340696"/>
            <a:ext cx="2350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Computational Methods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149530" y="3402922"/>
            <a:ext cx="141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SAR Analysis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149530" y="1460296"/>
            <a:ext cx="1883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Medical Chemistry</a:t>
            </a:r>
            <a:endParaRPr lang="en-US" sz="1600" dirty="0"/>
          </a:p>
        </p:txBody>
      </p:sp>
      <p:sp>
        <p:nvSpPr>
          <p:cNvPr id="11" name="Left-Right Arrow 10"/>
          <p:cNvSpPr/>
          <p:nvPr/>
        </p:nvSpPr>
        <p:spPr>
          <a:xfrm>
            <a:off x="2705587" y="3328698"/>
            <a:ext cx="1130969" cy="338554"/>
          </a:xfrm>
          <a:prstGeom prst="leftRightArrow">
            <a:avLst/>
          </a:prstGeom>
          <a:solidFill>
            <a:srgbClr val="005A9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2686203" y="1516747"/>
            <a:ext cx="1130969" cy="338554"/>
          </a:xfrm>
          <a:prstGeom prst="leftRightArrow">
            <a:avLst/>
          </a:prstGeom>
          <a:solidFill>
            <a:srgbClr val="005A9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5400000">
            <a:off x="4356580" y="2410174"/>
            <a:ext cx="1130969" cy="338554"/>
          </a:xfrm>
          <a:prstGeom prst="leftRightArrow">
            <a:avLst/>
          </a:prstGeom>
          <a:solidFill>
            <a:srgbClr val="005A9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5400000">
            <a:off x="968862" y="2469459"/>
            <a:ext cx="1130969" cy="338554"/>
          </a:xfrm>
          <a:prstGeom prst="leftRightArrow">
            <a:avLst/>
          </a:prstGeom>
          <a:solidFill>
            <a:srgbClr val="005A9A"/>
          </a:solidFill>
          <a:ln>
            <a:solidFill>
              <a:srgbClr val="00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073763"/>
                </a:solidFill>
                <a:latin typeface="+mj-lt"/>
              </a:rPr>
              <a:t>Challenges</a:t>
            </a:r>
            <a:endParaRPr lang="en-US" sz="28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2900" y="1209445"/>
            <a:ext cx="6172200" cy="3385205"/>
          </a:xfrm>
        </p:spPr>
        <p:txBody>
          <a:bodyPr/>
          <a:lstStyle/>
          <a:p>
            <a:pPr>
              <a:lnSpc>
                <a:spcPct val="100000"/>
              </a:lnSpc>
              <a:buFont typeface="LucidaGrande" charset="0"/>
              <a:buChar char="◆"/>
            </a:pPr>
            <a:r>
              <a:rPr lang="en-US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Design multi-target ligands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 Using of desired </a:t>
            </a:r>
            <a:r>
              <a:rPr lang="en-US" sz="1600" dirty="0" err="1" smtClean="0">
                <a:latin typeface="+mn-lt"/>
              </a:rPr>
              <a:t>polypharmacology</a:t>
            </a:r>
            <a:r>
              <a:rPr lang="en-US" sz="1600" dirty="0" smtClean="0">
                <a:latin typeface="+mn-lt"/>
              </a:rPr>
              <a:t> profile</a:t>
            </a:r>
          </a:p>
          <a:p>
            <a:pPr lvl="2">
              <a:lnSpc>
                <a:spcPct val="100000"/>
              </a:lnSpc>
              <a:buFont typeface="Wingdings" charset="2"/>
              <a:buChar char="§"/>
            </a:pPr>
            <a:r>
              <a:rPr lang="en-US" sz="1400" dirty="0" smtClean="0">
                <a:latin typeface="+mn-lt"/>
              </a:rPr>
              <a:t> Transforming them into drug candidates</a:t>
            </a:r>
          </a:p>
          <a:p>
            <a:pPr>
              <a:lnSpc>
                <a:spcPct val="100000"/>
              </a:lnSpc>
              <a:buFont typeface="LucidaGrande" charset="0"/>
              <a:buChar char="◆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Design multi-target ligands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17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If the targets are not phylogenetically related</a:t>
            </a: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 If the targets are not structurally related</a:t>
            </a:r>
          </a:p>
          <a:p>
            <a:pPr lvl="2">
              <a:buFont typeface="Wingdings" charset="2"/>
              <a:buChar char="§"/>
            </a:pPr>
            <a:endParaRPr lang="en-US" sz="1400" dirty="0" smtClean="0">
              <a:latin typeface="+mn-lt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4491021"/>
            <a:ext cx="6858000" cy="9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18501" b="18696"/>
          <a:stretch/>
        </p:blipFill>
        <p:spPr>
          <a:xfrm>
            <a:off x="6033155" y="4637988"/>
            <a:ext cx="824845" cy="5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logo.png"/>
          <p:cNvPicPr preferRelativeResize="0"/>
          <p:nvPr/>
        </p:nvPicPr>
        <p:blipFill rotWithShape="1">
          <a:blip r:embed="rId4">
            <a:alphaModFix/>
          </a:blip>
          <a:srcRect t="10249" r="3707" b="37802"/>
          <a:stretch/>
        </p:blipFill>
        <p:spPr>
          <a:xfrm>
            <a:off x="0" y="4557909"/>
            <a:ext cx="1574276" cy="585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42900" y="895546"/>
            <a:ext cx="6172200" cy="1885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832</Words>
  <Application>Microsoft Macintosh PowerPoint</Application>
  <PresentationFormat>Custom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LucidaGrande</vt:lpstr>
      <vt:lpstr>Mangal</vt:lpstr>
      <vt:lpstr>Wingdings</vt:lpstr>
      <vt:lpstr>simple-light-2</vt:lpstr>
      <vt:lpstr>Polypharmacology: Multi-target Drugs  Chemoinformatics Seminar</vt:lpstr>
      <vt:lpstr>Overview</vt:lpstr>
      <vt:lpstr>Introduction</vt:lpstr>
      <vt:lpstr>Goal</vt:lpstr>
      <vt:lpstr>Current Drug Design Strategies</vt:lpstr>
      <vt:lpstr>PowerPoint Presentation</vt:lpstr>
      <vt:lpstr>Single- vs Multi-target Drugs (cont.)</vt:lpstr>
      <vt:lpstr>Design of Multi-target Drugs</vt:lpstr>
      <vt:lpstr>Challenges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Polypharmacology: Multitarget Drugs  Chemoinformatics Seminar</dc:title>
  <cp:lastModifiedBy>Microsoft Office User</cp:lastModifiedBy>
  <cp:revision>67</cp:revision>
  <dcterms:modified xsi:type="dcterms:W3CDTF">2017-01-10T11:08:54Z</dcterms:modified>
</cp:coreProperties>
</file>