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handoutMasterIdLst>
    <p:handoutMasterId r:id="rId20"/>
  </p:handoutMasterIdLst>
  <p:sldIdLst>
    <p:sldId id="256" r:id="rId3"/>
    <p:sldId id="257" r:id="rId4"/>
    <p:sldId id="302" r:id="rId5"/>
    <p:sldId id="313" r:id="rId6"/>
    <p:sldId id="307" r:id="rId7"/>
    <p:sldId id="285" r:id="rId8"/>
    <p:sldId id="305" r:id="rId9"/>
    <p:sldId id="303" r:id="rId10"/>
    <p:sldId id="308" r:id="rId11"/>
    <p:sldId id="309" r:id="rId12"/>
    <p:sldId id="311" r:id="rId13"/>
    <p:sldId id="310" r:id="rId14"/>
    <p:sldId id="316" r:id="rId15"/>
    <p:sldId id="314" r:id="rId16"/>
    <p:sldId id="312" r:id="rId17"/>
    <p:sldId id="283"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 id="1" name="randa" initials="r"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070" autoAdjust="0"/>
  </p:normalViewPr>
  <p:slideViewPr>
    <p:cSldViewPr snapToGrid="0">
      <p:cViewPr varScale="1">
        <p:scale>
          <a:sx n="54" d="100"/>
          <a:sy n="54" d="100"/>
        </p:scale>
        <p:origin x="138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E88A72B8-9F57-4ED7-8DAE-48642E38E914}" type="datetimeFigureOut">
              <a:rPr lang="en-GB" smtClean="0"/>
              <a:pPr/>
              <a:t>05/12/2016</a:t>
            </a:fld>
            <a:endParaRPr lang="en-GB"/>
          </a:p>
        </p:txBody>
      </p:sp>
      <p:sp>
        <p:nvSpPr>
          <p:cNvPr id="4"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F05F6119-875E-4F46-ABF4-E110DE290EFC}" type="slidenum">
              <a:rPr lang="en-GB" smtClean="0"/>
              <a:pPr/>
              <a:t>‹#›</a:t>
            </a:fld>
            <a:endParaRPr lang="en-GB"/>
          </a:p>
        </p:txBody>
      </p:sp>
    </p:spTree>
    <p:extLst>
      <p:ext uri="{BB962C8B-B14F-4D97-AF65-F5344CB8AC3E}">
        <p14:creationId xmlns:p14="http://schemas.microsoft.com/office/powerpoint/2010/main" val="31446897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Click to edit the notes format</a:t>
            </a:r>
            <a:endParaRPr/>
          </a:p>
        </p:txBody>
      </p:sp>
      <p:sp>
        <p:nvSpPr>
          <p:cNvPr id="82" name="PlaceHolder 2"/>
          <p:cNvSpPr>
            <a:spLocks noGrp="1"/>
          </p:cNvSpPr>
          <p:nvPr>
            <p:ph type="hdr"/>
          </p:nvPr>
        </p:nvSpPr>
        <p:spPr>
          <a:xfrm>
            <a:off x="0" y="0"/>
            <a:ext cx="3280680" cy="534240"/>
          </a:xfrm>
          <a:prstGeom prst="rect">
            <a:avLst/>
          </a:prstGeom>
        </p:spPr>
        <p:txBody>
          <a:bodyPr lIns="0" tIns="0" rIns="0" bIns="0"/>
          <a:lstStyle/>
          <a:p>
            <a:r>
              <a:rPr lang="en-US" sz="1400">
                <a:latin typeface="Times New Roman"/>
              </a:rPr>
              <a:t>&lt;header&gt;</a:t>
            </a:r>
            <a:endParaRPr/>
          </a:p>
        </p:txBody>
      </p:sp>
      <p:sp>
        <p:nvSpPr>
          <p:cNvPr id="83" name="PlaceHolder 3"/>
          <p:cNvSpPr>
            <a:spLocks noGrp="1"/>
          </p:cNvSpPr>
          <p:nvPr>
            <p:ph type="dt"/>
          </p:nvPr>
        </p:nvSpPr>
        <p:spPr>
          <a:xfrm>
            <a:off x="4278960" y="0"/>
            <a:ext cx="3280680" cy="534240"/>
          </a:xfrm>
          <a:prstGeom prst="rect">
            <a:avLst/>
          </a:prstGeom>
        </p:spPr>
        <p:txBody>
          <a:bodyPr lIns="0" tIns="0" rIns="0" bIns="0"/>
          <a:lstStyle/>
          <a:p>
            <a:pPr algn="r"/>
            <a:r>
              <a:rPr lang="en-US" sz="1400">
                <a:latin typeface="Times New Roman"/>
              </a:rPr>
              <a:t>&lt;date/time&gt;</a:t>
            </a:r>
            <a:endParaRPr/>
          </a:p>
        </p:txBody>
      </p:sp>
      <p:sp>
        <p:nvSpPr>
          <p:cNvPr id="84" name="PlaceHolder 4"/>
          <p:cNvSpPr>
            <a:spLocks noGrp="1"/>
          </p:cNvSpPr>
          <p:nvPr>
            <p:ph type="ftr"/>
          </p:nvPr>
        </p:nvSpPr>
        <p:spPr>
          <a:xfrm>
            <a:off x="0" y="10157400"/>
            <a:ext cx="3280680" cy="534240"/>
          </a:xfrm>
          <a:prstGeom prst="rect">
            <a:avLst/>
          </a:prstGeom>
        </p:spPr>
        <p:txBody>
          <a:bodyPr lIns="0" tIns="0" rIns="0" bIns="0" anchor="b"/>
          <a:lstStyle/>
          <a:p>
            <a:r>
              <a:rPr lang="en-US" sz="1400">
                <a:latin typeface="Times New Roman"/>
              </a:rPr>
              <a:t>&lt;footer&gt;</a:t>
            </a:r>
            <a:endParaRPr/>
          </a:p>
        </p:txBody>
      </p:sp>
      <p:sp>
        <p:nvSpPr>
          <p:cNvPr id="85" name="PlaceHolder 5"/>
          <p:cNvSpPr>
            <a:spLocks noGrp="1"/>
          </p:cNvSpPr>
          <p:nvPr>
            <p:ph type="sldNum"/>
          </p:nvPr>
        </p:nvSpPr>
        <p:spPr>
          <a:xfrm>
            <a:off x="4278960" y="10157400"/>
            <a:ext cx="3280680" cy="534240"/>
          </a:xfrm>
          <a:prstGeom prst="rect">
            <a:avLst/>
          </a:prstGeom>
        </p:spPr>
        <p:txBody>
          <a:bodyPr lIns="0" tIns="0" rIns="0" bIns="0" anchor="b"/>
          <a:lstStyle/>
          <a:p>
            <a:pPr algn="r"/>
            <a:fld id="{990E7642-BC08-4BCC-AAA4-78C0956FE52F}" type="slidenum">
              <a:rPr lang="en-US" sz="1400">
                <a:latin typeface="Times New Roman"/>
              </a:rPr>
              <a:pPr algn="r"/>
              <a:t>‹#›</a:t>
            </a:fld>
            <a:endParaRPr/>
          </a:p>
        </p:txBody>
      </p:sp>
    </p:spTree>
    <p:extLst>
      <p:ext uri="{BB962C8B-B14F-4D97-AF65-F5344CB8AC3E}">
        <p14:creationId xmlns:p14="http://schemas.microsoft.com/office/powerpoint/2010/main" val="12784406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Demyelinating_disease" TargetMode="External"/><Relationship Id="rId7" Type="http://schemas.openxmlformats.org/officeDocument/2006/relationships/hyperlink" Target="https://en.wikipedia.org/wiki/Spinal_cord"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Human_brain" TargetMode="External"/><Relationship Id="rId5" Type="http://schemas.openxmlformats.org/officeDocument/2006/relationships/hyperlink" Target="https://en.wikipedia.org/wiki/Neurons" TargetMode="External"/><Relationship Id="rId4" Type="http://schemas.openxmlformats.org/officeDocument/2006/relationships/hyperlink" Target="https://en.wikipedia.org/wiki/Myelin_sheath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type="body"/>
          </p:nvPr>
        </p:nvSpPr>
        <p:spPr>
          <a:xfrm>
            <a:off x="756000" y="5078520"/>
            <a:ext cx="6046200" cy="4809960"/>
          </a:xfrm>
          <a:prstGeom prst="rect">
            <a:avLst/>
          </a:prstGeom>
        </p:spPr>
        <p:txBody>
          <a:bodyPr lIns="0" tIns="0" rIns="0" bIns="0"/>
          <a:lstStyle/>
          <a:p>
            <a:r>
              <a:rPr lang="en-US" sz="2000">
                <a:latin typeface="Arial"/>
              </a:rPr>
              <a:t>randa</a:t>
            </a:r>
            <a:endParaRPr/>
          </a:p>
        </p:txBody>
      </p:sp>
    </p:spTree>
    <p:extLst>
      <p:ext uri="{BB962C8B-B14F-4D97-AF65-F5344CB8AC3E}">
        <p14:creationId xmlns:p14="http://schemas.microsoft.com/office/powerpoint/2010/main" val="137073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10</a:t>
            </a:fld>
            <a:endParaRPr lang="en-US"/>
          </a:p>
        </p:txBody>
      </p:sp>
    </p:spTree>
    <p:extLst>
      <p:ext uri="{BB962C8B-B14F-4D97-AF65-F5344CB8AC3E}">
        <p14:creationId xmlns:p14="http://schemas.microsoft.com/office/powerpoint/2010/main" val="345350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404040"/>
                </a:solidFill>
                <a:latin typeface="Calibri Light" panose="020F0302020204030204" pitchFamily="34" charset="0"/>
              </a:rPr>
              <a:t>Screening of drugs against proteins that are known to mediate SE</a:t>
            </a:r>
            <a:r>
              <a:rPr lang="en-GB" sz="1200" baseline="0" dirty="0" smtClean="0">
                <a:solidFill>
                  <a:srgbClr val="404040"/>
                </a:solidFill>
                <a:latin typeface="Calibri Light" panose="020F03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it is important to note that the size of the human proteome and the only partial understanding of its functional spectrum do currently not permit complete, or even nearly complete, off-target screening.</a:t>
            </a:r>
            <a:endParaRPr lang="en-GB" sz="1200" dirty="0" smtClean="0">
              <a:solidFill>
                <a:srgbClr val="404040"/>
              </a:solidFill>
              <a:latin typeface="Calibri Light" panose="020F0302020204030204" pitchFamily="34" charset="0"/>
            </a:endParaRPr>
          </a:p>
          <a:p>
            <a:endParaRPr lang="en-GB" sz="1200" b="0" i="0" u="none" strike="noStrike" kern="1200" baseline="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11</a:t>
            </a:fld>
            <a:endParaRPr lang="en-US"/>
          </a:p>
        </p:txBody>
      </p:sp>
    </p:spTree>
    <p:extLst>
      <p:ext uri="{BB962C8B-B14F-4D97-AF65-F5344CB8AC3E}">
        <p14:creationId xmlns:p14="http://schemas.microsoft.com/office/powerpoint/2010/main" val="2816939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drug used to treat migraine targeting serotonin receptors 5-HT-1B and 5- HT-1D, is responsible for increased pain sensitivity (hyperesthesia) as a consequence of binding to the off-target 5-HT-7 (26% sequence identity with 5-HT-1B and 5-HT-1D).</a:t>
            </a:r>
            <a:endParaRPr lang="en-GB" dirty="0"/>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12</a:t>
            </a:fld>
            <a:endParaRPr lang="en-US"/>
          </a:p>
        </p:txBody>
      </p:sp>
    </p:spTree>
    <p:extLst>
      <p:ext uri="{BB962C8B-B14F-4D97-AF65-F5344CB8AC3E}">
        <p14:creationId xmlns:p14="http://schemas.microsoft.com/office/powerpoint/2010/main" val="1954843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drug used to treat migraine targeting serotonin receptors 5-HT-1B and 5- HT-1D, is responsible for increased pain sensitivity (hyperesthesia) as a consequence of binding to the off-target 5-HT-7 (26% sequence identity with 5-HT-1B and 5-HT-1D).</a:t>
            </a:r>
            <a:endParaRPr lang="en-GB" dirty="0"/>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13</a:t>
            </a:fld>
            <a:endParaRPr lang="en-US"/>
          </a:p>
        </p:txBody>
      </p:sp>
    </p:spTree>
    <p:extLst>
      <p:ext uri="{BB962C8B-B14F-4D97-AF65-F5344CB8AC3E}">
        <p14:creationId xmlns:p14="http://schemas.microsoft.com/office/powerpoint/2010/main" val="3100458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404040"/>
                </a:solidFill>
              </a:rPr>
              <a:t>Similar homology of target  and off-targets leads to activity against off-targets</a:t>
            </a:r>
          </a:p>
          <a:p>
            <a:endParaRPr lang="en-GB" dirty="0"/>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14</a:t>
            </a:fld>
            <a:endParaRPr lang="en-US"/>
          </a:p>
        </p:txBody>
      </p:sp>
    </p:spTree>
    <p:extLst>
      <p:ext uri="{BB962C8B-B14F-4D97-AF65-F5344CB8AC3E}">
        <p14:creationId xmlns:p14="http://schemas.microsoft.com/office/powerpoint/2010/main" val="3365606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15</a:t>
            </a:fld>
            <a:endParaRPr lang="en-US"/>
          </a:p>
        </p:txBody>
      </p:sp>
    </p:spTree>
    <p:extLst>
      <p:ext uri="{BB962C8B-B14F-4D97-AF65-F5344CB8AC3E}">
        <p14:creationId xmlns:p14="http://schemas.microsoft.com/office/powerpoint/2010/main" val="3797981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16</a:t>
            </a:fld>
            <a:endParaRPr lang="en-US"/>
          </a:p>
        </p:txBody>
      </p:sp>
    </p:spTree>
    <p:extLst>
      <p:ext uri="{BB962C8B-B14F-4D97-AF65-F5344CB8AC3E}">
        <p14:creationId xmlns:p14="http://schemas.microsoft.com/office/powerpoint/2010/main" val="349967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2</a:t>
            </a:fld>
            <a:endParaRPr lang="en-US"/>
          </a:p>
        </p:txBody>
      </p:sp>
    </p:spTree>
    <p:extLst>
      <p:ext uri="{BB962C8B-B14F-4D97-AF65-F5344CB8AC3E}">
        <p14:creationId xmlns:p14="http://schemas.microsoft.com/office/powerpoint/2010/main" val="3679407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85750" indent="-285750">
              <a:buFont typeface="Courier New" panose="02070309020205020404" pitchFamily="49" charset="0"/>
              <a:buChar char="o"/>
            </a:pPr>
            <a:r>
              <a:rPr lang="en-GB" sz="1200" kern="1200" dirty="0" smtClean="0">
                <a:solidFill>
                  <a:srgbClr val="404040"/>
                </a:solidFill>
                <a:latin typeface="Calibri Light" panose="020F0302020204030204" pitchFamily="34" charset="0"/>
                <a:ea typeface="+mn-ea"/>
                <a:cs typeface="+mn-cs"/>
              </a:rPr>
              <a:t>More</a:t>
            </a:r>
            <a:r>
              <a:rPr lang="en-GB" sz="1200" kern="1200" baseline="0" dirty="0" smtClean="0">
                <a:solidFill>
                  <a:srgbClr val="404040"/>
                </a:solidFill>
                <a:latin typeface="Calibri Light" panose="020F0302020204030204" pitchFamily="34" charset="0"/>
                <a:ea typeface="+mn-ea"/>
                <a:cs typeface="+mn-cs"/>
              </a:rPr>
              <a:t> side effects and tissue toxicity</a:t>
            </a:r>
          </a:p>
          <a:p>
            <a:pPr marL="285750" indent="-285750">
              <a:buFont typeface="Courier New" panose="02070309020205020404" pitchFamily="49" charset="0"/>
              <a:buChar char="o"/>
            </a:pPr>
            <a:r>
              <a:rPr lang="en-GB" sz="1200" b="1" i="0" kern="1200" dirty="0" smtClean="0">
                <a:solidFill>
                  <a:schemeClr val="tx1"/>
                </a:solidFill>
                <a:effectLst/>
                <a:latin typeface="+mn-lt"/>
                <a:ea typeface="+mn-ea"/>
                <a:cs typeface="+mn-cs"/>
              </a:rPr>
              <a:t>Drug resistance</a:t>
            </a:r>
            <a:r>
              <a:rPr lang="en-GB" sz="1200" b="0" i="0" kern="1200" dirty="0" smtClean="0">
                <a:solidFill>
                  <a:schemeClr val="tx1"/>
                </a:solidFill>
                <a:effectLst/>
                <a:latin typeface="+mn-lt"/>
                <a:ea typeface="+mn-ea"/>
                <a:cs typeface="+mn-cs"/>
              </a:rPr>
              <a:t> is the reduction in effectiveness of a </a:t>
            </a:r>
            <a:r>
              <a:rPr lang="en-GB" sz="1200" b="1" i="0" kern="1200" dirty="0" smtClean="0">
                <a:solidFill>
                  <a:schemeClr val="tx1"/>
                </a:solidFill>
                <a:effectLst/>
                <a:latin typeface="+mn-lt"/>
                <a:ea typeface="+mn-ea"/>
                <a:cs typeface="+mn-cs"/>
              </a:rPr>
              <a:t>drug</a:t>
            </a:r>
            <a:r>
              <a:rPr lang="en-GB" sz="1200" b="0" i="0" kern="1200" dirty="0" smtClean="0">
                <a:solidFill>
                  <a:schemeClr val="tx1"/>
                </a:solidFill>
                <a:effectLst/>
                <a:latin typeface="+mn-lt"/>
                <a:ea typeface="+mn-ea"/>
                <a:cs typeface="+mn-cs"/>
              </a:rPr>
              <a:t> </a:t>
            </a:r>
            <a:endParaRPr lang="en-GB" sz="1200" kern="1200" baseline="0" dirty="0" smtClean="0">
              <a:solidFill>
                <a:srgbClr val="404040"/>
              </a:solidFill>
              <a:latin typeface="Calibri Light" panose="020F0302020204030204" pitchFamily="34" charset="0"/>
              <a:ea typeface="+mn-ea"/>
              <a:cs typeface="+mn-cs"/>
            </a:endParaRPr>
          </a:p>
          <a:p>
            <a:pPr marL="457200" indent="-457200">
              <a:buFont typeface="Courier New" panose="02070309020205020404" pitchFamily="49" charset="0"/>
              <a:buChar char="o"/>
            </a:pPr>
            <a:r>
              <a:rPr lang="en-GB" sz="1200" kern="1200" baseline="0" dirty="0" smtClean="0">
                <a:solidFill>
                  <a:srgbClr val="404040"/>
                </a:solidFill>
                <a:latin typeface="Calibri Light" panose="020F0302020204030204" pitchFamily="34" charset="0"/>
                <a:ea typeface="+mn-ea"/>
                <a:cs typeface="+mn-cs"/>
              </a:rPr>
              <a:t>Combination drug : </a:t>
            </a:r>
            <a:r>
              <a:rPr lang="en-GB" sz="1200" b="0" i="0" u="none" strike="noStrike" kern="1200" baseline="0" dirty="0" smtClean="0">
                <a:solidFill>
                  <a:schemeClr val="tx1"/>
                </a:solidFill>
                <a:latin typeface="+mn-lt"/>
                <a:ea typeface="+mn-ea"/>
                <a:cs typeface="+mn-cs"/>
              </a:rPr>
              <a:t>specific drug combinations  ,</a:t>
            </a:r>
            <a:r>
              <a:rPr lang="en-GB" sz="1200" dirty="0" smtClean="0">
                <a:solidFill>
                  <a:srgbClr val="404040"/>
                </a:solidFill>
                <a:latin typeface="Calibri Light" panose="020F0302020204030204" pitchFamily="34" charset="0"/>
              </a:rPr>
              <a:t> Acting on same target </a:t>
            </a:r>
            <a:r>
              <a:rPr lang="en-GB" sz="1200" baseline="0" dirty="0" smtClean="0">
                <a:solidFill>
                  <a:srgbClr val="404040"/>
                </a:solidFill>
                <a:latin typeface="Calibri Light" panose="020F0302020204030204" pitchFamily="34" charset="0"/>
              </a:rPr>
              <a:t> or </a:t>
            </a:r>
            <a:r>
              <a:rPr lang="de-DE" sz="1200" dirty="0" smtClean="0">
                <a:solidFill>
                  <a:srgbClr val="404040"/>
                </a:solidFill>
                <a:latin typeface="Calibri Light" panose="020F0302020204030204" pitchFamily="34" charset="0"/>
              </a:rPr>
              <a:t>Acting on different pathways </a:t>
            </a:r>
          </a:p>
          <a:p>
            <a:pPr marL="285750" indent="-285750">
              <a:buFont typeface="Courier New" panose="02070309020205020404" pitchFamily="49" charset="0"/>
              <a:buChar char="o"/>
            </a:pPr>
            <a:endParaRPr lang="en-GB" sz="1200" kern="1200" baseline="0" dirty="0" smtClean="0">
              <a:solidFill>
                <a:srgbClr val="404040"/>
              </a:solidFill>
              <a:latin typeface="Calibri Light" panose="020F0302020204030204" pitchFamily="34" charset="0"/>
              <a:ea typeface="+mn-ea"/>
              <a:cs typeface="+mn-cs"/>
            </a:endParaRPr>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3</a:t>
            </a:fld>
            <a:endParaRPr lang="en-US"/>
          </a:p>
        </p:txBody>
      </p:sp>
    </p:spTree>
    <p:extLst>
      <p:ext uri="{BB962C8B-B14F-4D97-AF65-F5344CB8AC3E}">
        <p14:creationId xmlns:p14="http://schemas.microsoft.com/office/powerpoint/2010/main" val="3750262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404040"/>
                </a:solidFill>
                <a:latin typeface="Calibri Light" panose="020F0302020204030204" pitchFamily="34" charset="0"/>
              </a:rPr>
              <a:t>Diabetes</a:t>
            </a:r>
            <a:r>
              <a:rPr lang="en-GB" sz="1200" baseline="0" dirty="0" smtClean="0">
                <a:solidFill>
                  <a:srgbClr val="404040"/>
                </a:solidFill>
                <a:latin typeface="Calibri Light" panose="020F0302020204030204" pitchFamily="34" charset="0"/>
              </a:rPr>
              <a:t> mellitus type 2 , high sugar levels due to </a:t>
            </a:r>
            <a:r>
              <a:rPr lang="en-GB" sz="1200" b="0" i="0" kern="1200" dirty="0" smtClean="0">
                <a:solidFill>
                  <a:schemeClr val="tx1"/>
                </a:solidFill>
                <a:effectLst/>
                <a:latin typeface="+mn-lt"/>
                <a:ea typeface="+mn-ea"/>
                <a:cs typeface="+mn-cs"/>
              </a:rPr>
              <a:t>your body does not use insulin properly. This is called insulin resistance</a:t>
            </a:r>
            <a:endParaRPr lang="en-GB" sz="1200" dirty="0" smtClean="0">
              <a:solidFill>
                <a:srgbClr val="404040"/>
              </a:solidFill>
              <a:latin typeface="Calibri Light" panose="020F0302020204030204" pitchFamily="34" charset="0"/>
            </a:endParaRPr>
          </a:p>
          <a:p>
            <a:r>
              <a:rPr lang="en-GB" dirty="0" smtClean="0"/>
              <a:t> 3 drugs</a:t>
            </a:r>
            <a:endParaRPr lang="en-GB" dirty="0"/>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4</a:t>
            </a:fld>
            <a:endParaRPr lang="en-US"/>
          </a:p>
        </p:txBody>
      </p:sp>
    </p:spTree>
    <p:extLst>
      <p:ext uri="{BB962C8B-B14F-4D97-AF65-F5344CB8AC3E}">
        <p14:creationId xmlns:p14="http://schemas.microsoft.com/office/powerpoint/2010/main" val="116955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MS), a complex central nervous system (CNS) inflammatory Disease,</a:t>
            </a:r>
            <a:r>
              <a:rPr lang="en-GB" sz="1200" b="0" i="0" kern="1200" dirty="0" smtClean="0">
                <a:solidFill>
                  <a:schemeClr val="tx1"/>
                </a:solidFill>
                <a:effectLst/>
                <a:latin typeface="+mn-lt"/>
                <a:ea typeface="+mn-ea"/>
                <a:cs typeface="+mn-cs"/>
              </a:rPr>
              <a:t>  is a </a:t>
            </a:r>
            <a:r>
              <a:rPr lang="en-GB" sz="1200" b="0" i="0" u="none" strike="noStrike" kern="1200" dirty="0" smtClean="0">
                <a:solidFill>
                  <a:schemeClr val="tx1"/>
                </a:solidFill>
                <a:effectLst/>
                <a:latin typeface="+mn-lt"/>
                <a:ea typeface="+mn-ea"/>
                <a:cs typeface="+mn-cs"/>
                <a:hlinkClick r:id="rId3" tooltip="Demyelinating disease"/>
              </a:rPr>
              <a:t>demyelinating disease</a:t>
            </a:r>
            <a:r>
              <a:rPr lang="en-GB" sz="1200" b="0" i="0" kern="1200" dirty="0" smtClean="0">
                <a:solidFill>
                  <a:schemeClr val="tx1"/>
                </a:solidFill>
                <a:effectLst/>
                <a:latin typeface="+mn-lt"/>
                <a:ea typeface="+mn-ea"/>
                <a:cs typeface="+mn-cs"/>
              </a:rPr>
              <a:t> in which the </a:t>
            </a:r>
            <a:r>
              <a:rPr lang="en-GB" sz="1200" b="0" i="0" u="none" strike="noStrike" kern="1200" dirty="0" smtClean="0">
                <a:solidFill>
                  <a:schemeClr val="tx1"/>
                </a:solidFill>
                <a:effectLst/>
                <a:latin typeface="+mn-lt"/>
                <a:ea typeface="+mn-ea"/>
                <a:cs typeface="+mn-cs"/>
                <a:hlinkClick r:id="rId4" tooltip="Myelin sheaths"/>
              </a:rPr>
              <a:t>insulating covers</a:t>
            </a:r>
            <a:r>
              <a:rPr lang="en-GB" sz="1200" b="0" i="0" kern="1200" dirty="0" smtClean="0">
                <a:solidFill>
                  <a:schemeClr val="tx1"/>
                </a:solidFill>
                <a:effectLst/>
                <a:latin typeface="+mn-lt"/>
                <a:ea typeface="+mn-ea"/>
                <a:cs typeface="+mn-cs"/>
              </a:rPr>
              <a:t> of </a:t>
            </a:r>
            <a:r>
              <a:rPr lang="en-GB" sz="1200" b="0" i="0" u="none" strike="noStrike" kern="1200" dirty="0" smtClean="0">
                <a:solidFill>
                  <a:schemeClr val="tx1"/>
                </a:solidFill>
                <a:effectLst/>
                <a:latin typeface="+mn-lt"/>
                <a:ea typeface="+mn-ea"/>
                <a:cs typeface="+mn-cs"/>
                <a:hlinkClick r:id="rId5" tooltip="Neurons"/>
              </a:rPr>
              <a:t>nerve cells</a:t>
            </a:r>
            <a:r>
              <a:rPr lang="en-GB" sz="1200" b="0" i="0" kern="1200" dirty="0" smtClean="0">
                <a:solidFill>
                  <a:schemeClr val="tx1"/>
                </a:solidFill>
                <a:effectLst/>
                <a:latin typeface="+mn-lt"/>
                <a:ea typeface="+mn-ea"/>
                <a:cs typeface="+mn-cs"/>
              </a:rPr>
              <a:t> in the </a:t>
            </a:r>
            <a:r>
              <a:rPr lang="en-GB" sz="1200" b="0" i="0" u="none" strike="noStrike" kern="1200" dirty="0" smtClean="0">
                <a:solidFill>
                  <a:schemeClr val="tx1"/>
                </a:solidFill>
                <a:effectLst/>
                <a:latin typeface="+mn-lt"/>
                <a:ea typeface="+mn-ea"/>
                <a:cs typeface="+mn-cs"/>
                <a:hlinkClick r:id="rId6" tooltip="Human brain"/>
              </a:rPr>
              <a:t>brain</a:t>
            </a:r>
            <a:r>
              <a:rPr lang="en-GB" sz="1200" b="0" i="0" kern="1200" dirty="0" smtClean="0">
                <a:solidFill>
                  <a:schemeClr val="tx1"/>
                </a:solidFill>
                <a:effectLst/>
                <a:latin typeface="+mn-lt"/>
                <a:ea typeface="+mn-ea"/>
                <a:cs typeface="+mn-cs"/>
              </a:rPr>
              <a:t> and </a:t>
            </a:r>
            <a:r>
              <a:rPr lang="en-GB" sz="1200" b="0" i="0" u="none" strike="noStrike" kern="1200" dirty="0" smtClean="0">
                <a:solidFill>
                  <a:schemeClr val="tx1"/>
                </a:solidFill>
                <a:effectLst/>
                <a:latin typeface="+mn-lt"/>
                <a:ea typeface="+mn-ea"/>
                <a:cs typeface="+mn-cs"/>
                <a:hlinkClick r:id="rId7" tooltip="Spinal cord"/>
              </a:rPr>
              <a:t>spinal </a:t>
            </a:r>
            <a:r>
              <a:rPr lang="en-GB" sz="1200" b="0" i="0" u="none" strike="noStrike" kern="1200" dirty="0" err="1" smtClean="0">
                <a:solidFill>
                  <a:schemeClr val="tx1"/>
                </a:solidFill>
                <a:effectLst/>
                <a:latin typeface="+mn-lt"/>
                <a:ea typeface="+mn-ea"/>
                <a:cs typeface="+mn-cs"/>
                <a:hlinkClick r:id="rId7" tooltip="Spinal cord"/>
              </a:rPr>
              <a:t>cord</a:t>
            </a:r>
            <a:r>
              <a:rPr lang="en-GB" sz="1200" b="0" i="0" kern="1200" dirty="0" err="1" smtClean="0">
                <a:solidFill>
                  <a:schemeClr val="tx1"/>
                </a:solidFill>
                <a:effectLst/>
                <a:latin typeface="+mn-lt"/>
                <a:ea typeface="+mn-ea"/>
                <a:cs typeface="+mn-cs"/>
              </a:rPr>
              <a:t>are</a:t>
            </a:r>
            <a:r>
              <a:rPr lang="en-GB" sz="1200" b="0" i="0" kern="1200" dirty="0" smtClean="0">
                <a:solidFill>
                  <a:schemeClr val="tx1"/>
                </a:solidFill>
                <a:effectLst/>
                <a:latin typeface="+mn-lt"/>
                <a:ea typeface="+mn-ea"/>
                <a:cs typeface="+mn-cs"/>
              </a:rPr>
              <a:t> damaged</a:t>
            </a:r>
            <a:endParaRPr lang="en-GB"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404040"/>
                </a:solidFill>
              </a:rPr>
              <a:t>Less effective combination therapy</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However, the advantages of</a:t>
            </a:r>
          </a:p>
          <a:p>
            <a:r>
              <a:rPr lang="en-GB" sz="1200" b="0" i="0" u="none" strike="noStrike" kern="1200" baseline="0" dirty="0" smtClean="0">
                <a:solidFill>
                  <a:schemeClr val="tx1"/>
                </a:solidFill>
                <a:latin typeface="+mn-lt"/>
                <a:ea typeface="+mn-ea"/>
                <a:cs typeface="+mn-cs"/>
              </a:rPr>
              <a:t>combination therapy in MS are still a matter of debate, as</a:t>
            </a:r>
          </a:p>
          <a:p>
            <a:r>
              <a:rPr lang="en-GB" sz="1200" b="0" i="0" u="none" strike="noStrike" kern="1200" baseline="0" dirty="0" smtClean="0">
                <a:solidFill>
                  <a:schemeClr val="tx1"/>
                </a:solidFill>
                <a:latin typeface="+mn-lt"/>
                <a:ea typeface="+mn-ea"/>
                <a:cs typeface="+mn-cs"/>
              </a:rPr>
              <a:t>adverse effects of individual drugs can be additive or even</a:t>
            </a:r>
          </a:p>
          <a:p>
            <a:r>
              <a:rPr lang="en-GB" sz="1200" b="0" i="0" u="none" strike="noStrike" kern="1200" baseline="0" dirty="0" smtClean="0">
                <a:solidFill>
                  <a:schemeClr val="tx1"/>
                </a:solidFill>
                <a:latin typeface="+mn-lt"/>
                <a:ea typeface="+mn-ea"/>
                <a:cs typeface="+mn-cs"/>
              </a:rPr>
              <a:t>synergistic, and drugs might interfere with each other, thereby</a:t>
            </a:r>
          </a:p>
          <a:p>
            <a:r>
              <a:rPr lang="en-GB" sz="1200" b="0" i="0" u="none" strike="noStrike" kern="1200" baseline="0" dirty="0" smtClean="0">
                <a:solidFill>
                  <a:schemeClr val="tx1"/>
                </a:solidFill>
                <a:latin typeface="+mn-lt"/>
                <a:ea typeface="+mn-ea"/>
                <a:cs typeface="+mn-cs"/>
              </a:rPr>
              <a:t>reducing efficacy.</a:t>
            </a:r>
          </a:p>
          <a:p>
            <a:endParaRPr lang="en-GB"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404040"/>
                </a:solidFill>
                <a:latin typeface="Calibri Light" panose="020F0302020204030204" pitchFamily="34" charset="0"/>
              </a:rPr>
              <a:t>debate if combination therapy is better for MS patients</a:t>
            </a:r>
          </a:p>
          <a:p>
            <a:endParaRPr lang="en-GB" sz="1200" dirty="0">
              <a:solidFill>
                <a:srgbClr val="404040"/>
              </a:solidFill>
              <a:latin typeface="Calibri Light" panose="020F0302020204030204" pitchFamily="34" charset="0"/>
            </a:endParaRPr>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5</a:t>
            </a:fld>
            <a:endParaRPr lang="en-US"/>
          </a:p>
        </p:txBody>
      </p:sp>
    </p:spTree>
    <p:extLst>
      <p:ext uri="{BB962C8B-B14F-4D97-AF65-F5344CB8AC3E}">
        <p14:creationId xmlns:p14="http://schemas.microsoft.com/office/powerpoint/2010/main" val="229749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6</a:t>
            </a:fld>
            <a:endParaRPr lang="en-US"/>
          </a:p>
        </p:txBody>
      </p:sp>
    </p:spTree>
    <p:extLst>
      <p:ext uri="{BB962C8B-B14F-4D97-AF65-F5344CB8AC3E}">
        <p14:creationId xmlns:p14="http://schemas.microsoft.com/office/powerpoint/2010/main" val="486799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85750" indent="-285750">
              <a:buFont typeface="Courier New" panose="02070309020205020404" pitchFamily="49" charset="0"/>
              <a:buChar char="o"/>
            </a:pPr>
            <a:r>
              <a:rPr lang="en-GB" sz="1200" kern="1200" baseline="0" dirty="0" smtClean="0">
                <a:solidFill>
                  <a:srgbClr val="404040"/>
                </a:solidFill>
                <a:latin typeface="Calibri Light" panose="020F0302020204030204" pitchFamily="34" charset="0"/>
                <a:ea typeface="+mn-ea"/>
                <a:cs typeface="+mn-cs"/>
              </a:rPr>
              <a:t>Dosing schedule which </a:t>
            </a:r>
            <a:r>
              <a:rPr lang="en-GB" sz="1200" b="0" i="0" u="none" strike="noStrike" kern="1200" baseline="0" dirty="0" smtClean="0">
                <a:solidFill>
                  <a:schemeClr val="tx1"/>
                </a:solidFill>
                <a:latin typeface="+mn-lt"/>
                <a:ea typeface="+mn-ea"/>
                <a:cs typeface="+mn-cs"/>
              </a:rPr>
              <a:t>negatively impacts patient compliance</a:t>
            </a:r>
          </a:p>
          <a:p>
            <a:r>
              <a:rPr lang="en-GB" sz="1200" b="0" i="0" u="none" strike="noStrike" kern="1200" baseline="0" dirty="0" smtClean="0">
                <a:solidFill>
                  <a:schemeClr val="tx1"/>
                </a:solidFill>
                <a:latin typeface="+mn-lt"/>
                <a:ea typeface="+mn-ea"/>
                <a:cs typeface="+mn-cs"/>
              </a:rPr>
              <a:t>-In addition to the principal considerations above, problems may also arise when two drugs that are candidates for combination therapy are being developed by different pharma companies because regulatory and intellectual property issues may delay clinical trials of these investigational drug combinations.</a:t>
            </a:r>
          </a:p>
          <a:p>
            <a:pPr marL="285750" indent="-285750">
              <a:buFont typeface="Courier New" panose="02070309020205020404" pitchFamily="49" charset="0"/>
              <a:buChar char="o"/>
            </a:pPr>
            <a:endParaRPr lang="en-GB" sz="1200" kern="1200" baseline="0" dirty="0" smtClean="0">
              <a:solidFill>
                <a:srgbClr val="404040"/>
              </a:solidFill>
              <a:latin typeface="Calibri Light" panose="020F0302020204030204" pitchFamily="34" charset="0"/>
              <a:ea typeface="+mn-ea"/>
              <a:cs typeface="+mn-cs"/>
            </a:endParaRPr>
          </a:p>
          <a:p>
            <a:pPr marL="285750" indent="-285750">
              <a:buFont typeface="Courier New" panose="02070309020205020404" pitchFamily="49" charset="0"/>
              <a:buChar char="o"/>
            </a:pPr>
            <a:r>
              <a:rPr lang="en-GB" sz="1200" kern="1200" baseline="0" dirty="0" smtClean="0">
                <a:solidFill>
                  <a:srgbClr val="404040"/>
                </a:solidFill>
                <a:latin typeface="Calibri Light" panose="020F0302020204030204" pitchFamily="34" charset="0"/>
                <a:ea typeface="+mn-ea"/>
                <a:cs typeface="+mn-cs"/>
              </a:rPr>
              <a:t>Multitarget drug </a:t>
            </a:r>
          </a:p>
          <a:p>
            <a:pPr marL="171450" indent="-171450">
              <a:buFontTx/>
              <a:buChar char="-"/>
            </a:pPr>
            <a:r>
              <a:rPr lang="en-GB" sz="1200" b="0" i="0" u="none" strike="noStrike" kern="1200" baseline="0" dirty="0" smtClean="0">
                <a:solidFill>
                  <a:schemeClr val="tx1"/>
                </a:solidFill>
                <a:latin typeface="+mn-lt"/>
                <a:ea typeface="+mn-ea"/>
                <a:cs typeface="+mn-cs"/>
              </a:rPr>
              <a:t>A molecule that acts simultaneously on multiple targets often shows superior efficacy against advanced-stage diseases, compared to compounds with high specificity for a single target.</a:t>
            </a:r>
          </a:p>
          <a:p>
            <a:r>
              <a:rPr lang="en-GB" sz="1200" b="0" i="0" u="none" strike="noStrike" kern="1200" baseline="0" dirty="0" smtClean="0">
                <a:solidFill>
                  <a:schemeClr val="tx1"/>
                </a:solidFill>
                <a:latin typeface="+mn-lt"/>
                <a:ea typeface="+mn-ea"/>
                <a:cs typeface="+mn-cs"/>
              </a:rPr>
              <a:t>-single molecule with dual activity may have a more predictable pharmacokinetic profile (</a:t>
            </a:r>
            <a:r>
              <a:rPr lang="en-GB" sz="1200" b="0" i="0" kern="1200" dirty="0" smtClean="0">
                <a:solidFill>
                  <a:schemeClr val="tx1"/>
                </a:solidFill>
                <a:effectLst/>
                <a:latin typeface="+mn-lt"/>
                <a:ea typeface="+mn-ea"/>
                <a:cs typeface="+mn-cs"/>
              </a:rPr>
              <a:t>absorption, distribution, </a:t>
            </a:r>
            <a:r>
              <a:rPr lang="en-GB" sz="1200" b="0" i="0" kern="1200" dirty="0" err="1" smtClean="0">
                <a:solidFill>
                  <a:schemeClr val="tx1"/>
                </a:solidFill>
                <a:effectLst/>
                <a:latin typeface="+mn-lt"/>
                <a:ea typeface="+mn-ea"/>
                <a:cs typeface="+mn-cs"/>
              </a:rPr>
              <a:t>metabo</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lism</a:t>
            </a:r>
            <a:r>
              <a:rPr lang="en-GB" sz="1200" b="0" i="0" kern="1200" dirty="0" smtClean="0">
                <a:solidFill>
                  <a:schemeClr val="tx1"/>
                </a:solidFill>
                <a:effectLst/>
                <a:latin typeface="+mn-lt"/>
                <a:ea typeface="+mn-ea"/>
                <a:cs typeface="+mn-cs"/>
              </a:rPr>
              <a:t>, and excretion)</a:t>
            </a:r>
            <a:r>
              <a:rPr lang="en-GB" sz="1200" b="0" i="0" u="none" strike="noStrike" kern="1200" baseline="0" dirty="0" smtClean="0">
                <a:solidFill>
                  <a:schemeClr val="tx1"/>
                </a:solidFill>
                <a:latin typeface="+mn-lt"/>
                <a:ea typeface="+mn-ea"/>
                <a:cs typeface="+mn-cs"/>
              </a:rPr>
              <a:t>compared to multiple molecules administered in combination. Therefore, it may display a superior pharmacokinetic (PK) and safety profile</a:t>
            </a:r>
          </a:p>
          <a:p>
            <a:r>
              <a:rPr lang="en-GB" sz="1200" b="0" i="0" u="none" strike="noStrike" kern="1200" baseline="0" dirty="0" smtClean="0">
                <a:solidFill>
                  <a:schemeClr val="tx1"/>
                </a:solidFill>
                <a:latin typeface="+mn-lt"/>
                <a:ea typeface="+mn-ea"/>
                <a:cs typeface="+mn-cs"/>
              </a:rPr>
              <a:t>-Experience is showing that acute and delayed toxicities may be higher in drug combinations, especially when combining drugs that are not particularly selective.</a:t>
            </a:r>
            <a:endParaRPr lang="en-GB" sz="1200" kern="1200" baseline="0" dirty="0" smtClean="0">
              <a:solidFill>
                <a:srgbClr val="404040"/>
              </a:solidFill>
              <a:latin typeface="Calibri Light" panose="020F0302020204030204" pitchFamily="34" charset="0"/>
              <a:ea typeface="+mn-ea"/>
              <a:cs typeface="+mn-cs"/>
            </a:endParaRPr>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7</a:t>
            </a:fld>
            <a:endParaRPr lang="en-US"/>
          </a:p>
        </p:txBody>
      </p:sp>
    </p:spTree>
    <p:extLst>
      <p:ext uri="{BB962C8B-B14F-4D97-AF65-F5344CB8AC3E}">
        <p14:creationId xmlns:p14="http://schemas.microsoft.com/office/powerpoint/2010/main" val="11745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Could multitarget ligands be inherently more prone to side effects and adverse reactions? Adverse reactions are a major concern for drug safety</a:t>
            </a:r>
          </a:p>
          <a:p>
            <a:r>
              <a:rPr lang="en-GB" sz="1200" b="0" i="0" u="none" strike="noStrike" kern="1200" baseline="0" dirty="0" smtClean="0">
                <a:solidFill>
                  <a:schemeClr val="tx1"/>
                </a:solidFill>
                <a:latin typeface="+mn-lt"/>
                <a:ea typeface="+mn-ea"/>
                <a:cs typeface="+mn-cs"/>
              </a:rPr>
              <a:t>Challenging situations arise when primary and </a:t>
            </a:r>
            <a:r>
              <a:rPr lang="en-GB" sz="1200" b="0" i="0" u="none" strike="noStrike" kern="1200" baseline="0" dirty="0" err="1" smtClean="0">
                <a:solidFill>
                  <a:schemeClr val="tx1"/>
                </a:solidFill>
                <a:latin typeface="+mn-lt"/>
                <a:ea typeface="+mn-ea"/>
                <a:cs typeface="+mn-cs"/>
              </a:rPr>
              <a:t>antitargets</a:t>
            </a:r>
            <a:r>
              <a:rPr lang="en-GB" sz="1200" b="0" i="0" u="none" strike="noStrike" kern="1200" baseline="0" dirty="0" smtClean="0">
                <a:solidFill>
                  <a:schemeClr val="tx1"/>
                </a:solidFill>
                <a:latin typeface="+mn-lt"/>
                <a:ea typeface="+mn-ea"/>
                <a:cs typeface="+mn-cs"/>
              </a:rPr>
              <a:t> share significant homology because it will be harder to achieve the desired selectivity in cases where primary and </a:t>
            </a:r>
            <a:r>
              <a:rPr lang="en-GB" sz="1200" b="0" i="0" u="none" strike="noStrike" kern="1200" baseline="0" dirty="0" err="1" smtClean="0">
                <a:solidFill>
                  <a:schemeClr val="tx1"/>
                </a:solidFill>
                <a:latin typeface="+mn-lt"/>
                <a:ea typeface="+mn-ea"/>
                <a:cs typeface="+mn-cs"/>
              </a:rPr>
              <a:t>antitargets</a:t>
            </a:r>
            <a:r>
              <a:rPr lang="en-GB" sz="1200" b="0" i="0" u="none" strike="noStrike" kern="1200" baseline="0" dirty="0" smtClean="0">
                <a:solidFill>
                  <a:schemeClr val="tx1"/>
                </a:solidFill>
                <a:latin typeface="+mn-lt"/>
                <a:ea typeface="+mn-ea"/>
                <a:cs typeface="+mn-cs"/>
              </a:rPr>
              <a:t> are closely related.</a:t>
            </a:r>
          </a:p>
          <a:p>
            <a:endParaRPr lang="en-GB" sz="1200" b="0" i="0" u="none" strike="noStrike" kern="1200" baseline="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8</a:t>
            </a:fld>
            <a:endParaRPr lang="en-US"/>
          </a:p>
        </p:txBody>
      </p:sp>
    </p:spTree>
    <p:extLst>
      <p:ext uri="{BB962C8B-B14F-4D97-AF65-F5344CB8AC3E}">
        <p14:creationId xmlns:p14="http://schemas.microsoft.com/office/powerpoint/2010/main" val="4261152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404040"/>
                </a:solidFill>
              </a:rPr>
              <a:t>Share 31%  sequence identity</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CA II inhibition may cause a series of relevant adverse reactions such as constipation, </a:t>
            </a:r>
            <a:r>
              <a:rPr lang="en-GB" sz="1200" b="0" i="0" u="none" strike="noStrike" kern="1200" baseline="0" dirty="0" err="1" smtClean="0">
                <a:solidFill>
                  <a:schemeClr val="tx1"/>
                </a:solidFill>
                <a:latin typeface="+mn-lt"/>
                <a:ea typeface="+mn-ea"/>
                <a:cs typeface="+mn-cs"/>
              </a:rPr>
              <a:t>diarrhea</a:t>
            </a:r>
            <a:r>
              <a:rPr lang="en-GB" sz="1200" b="0" i="0" u="none" strike="noStrike" kern="1200" baseline="0" dirty="0" smtClean="0">
                <a:solidFill>
                  <a:schemeClr val="tx1"/>
                </a:solidFill>
                <a:latin typeface="+mn-lt"/>
                <a:ea typeface="+mn-ea"/>
                <a:cs typeface="+mn-cs"/>
              </a:rPr>
              <a:t>, eye irritation, watering, blurred vision, and taste changes</a:t>
            </a:r>
          </a:p>
          <a:p>
            <a:r>
              <a:rPr lang="en-GB" sz="1200" b="0" i="0" u="none" strike="noStrike" kern="1200" baseline="0" dirty="0" smtClean="0">
                <a:solidFill>
                  <a:schemeClr val="tx1"/>
                </a:solidFill>
                <a:latin typeface="+mn-lt"/>
                <a:ea typeface="+mn-ea"/>
                <a:cs typeface="+mn-cs"/>
              </a:rPr>
              <a:t>In this case, a difference of only three residues in the active site has been identified as a key feature exploitable for selectivity.</a:t>
            </a:r>
            <a:endParaRPr lang="en-GB" dirty="0"/>
          </a:p>
        </p:txBody>
      </p:sp>
      <p:sp>
        <p:nvSpPr>
          <p:cNvPr id="4" name="Slide Number Placeholder 3"/>
          <p:cNvSpPr>
            <a:spLocks noGrp="1"/>
          </p:cNvSpPr>
          <p:nvPr>
            <p:ph type="sldNum" idx="10"/>
          </p:nvPr>
        </p:nvSpPr>
        <p:spPr/>
        <p:txBody>
          <a:bodyPr/>
          <a:lstStyle/>
          <a:p>
            <a:pPr algn="r"/>
            <a:fld id="{990E7642-BC08-4BCC-AAA4-78C0956FE52F}" type="slidenum">
              <a:rPr lang="en-US" sz="1400" smtClean="0">
                <a:latin typeface="Times New Roman"/>
              </a:rPr>
              <a:pPr algn="r"/>
              <a:t>9</a:t>
            </a:fld>
            <a:endParaRPr lang="en-US"/>
          </a:p>
        </p:txBody>
      </p:sp>
    </p:spTree>
    <p:extLst>
      <p:ext uri="{BB962C8B-B14F-4D97-AF65-F5344CB8AC3E}">
        <p14:creationId xmlns:p14="http://schemas.microsoft.com/office/powerpoint/2010/main" val="24882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3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40" name="Picture 39"/>
          <p:cNvPicPr/>
          <p:nvPr/>
        </p:nvPicPr>
        <p:blipFill>
          <a:blip r:embed="rId2" cstate="print"/>
          <a:stretch>
            <a:fillRect/>
          </a:stretch>
        </p:blipFill>
        <p:spPr>
          <a:xfrm>
            <a:off x="3602880" y="1604520"/>
            <a:ext cx="4984920" cy="3977280"/>
          </a:xfrm>
          <a:prstGeom prst="rect">
            <a:avLst/>
          </a:prstGeom>
          <a:ln>
            <a:noFill/>
          </a:ln>
        </p:spPr>
      </p:pic>
      <p:pic>
        <p:nvPicPr>
          <p:cNvPr id="41" name="Picture 40"/>
          <p:cNvPicPr/>
          <p:nvPr/>
        </p:nvPicPr>
        <p:blipFill>
          <a:blip r:embed="rId2" cstate="print"/>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8"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8"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9"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9"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74"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75"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78"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9" name="Picture 78"/>
          <p:cNvPicPr/>
          <p:nvPr/>
        </p:nvPicPr>
        <p:blipFill>
          <a:blip r:embed="rId2" cstate="print"/>
          <a:stretch>
            <a:fillRect/>
          </a:stretch>
        </p:blipFill>
        <p:spPr>
          <a:xfrm>
            <a:off x="3602880" y="1604520"/>
            <a:ext cx="4984920" cy="3977280"/>
          </a:xfrm>
          <a:prstGeom prst="rect">
            <a:avLst/>
          </a:prstGeom>
          <a:ln>
            <a:noFill/>
          </a:ln>
        </p:spPr>
      </p:pic>
      <p:pic>
        <p:nvPicPr>
          <p:cNvPr id="80" name="Picture 79"/>
          <p:cNvPicPr/>
          <p:nvPr/>
        </p:nvPicPr>
        <p:blipFill>
          <a:blip r:embed="rId2" cstate="print"/>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2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a:off x="0" y="6400800"/>
            <a:ext cx="12187080" cy="452160"/>
          </a:xfrm>
          <a:prstGeom prst="rect">
            <a:avLst/>
          </a:prstGeom>
          <a:solidFill>
            <a:srgbClr val="63A537"/>
          </a:solidFill>
          <a:ln w="15840">
            <a:noFill/>
          </a:ln>
        </p:spPr>
      </p:sp>
      <p:sp>
        <p:nvSpPr>
          <p:cNvPr id="9" name="CustomShape 2"/>
          <p:cNvSpPr/>
          <p:nvPr/>
        </p:nvSpPr>
        <p:spPr>
          <a:xfrm>
            <a:off x="0" y="6334200"/>
            <a:ext cx="12187080" cy="61560"/>
          </a:xfrm>
          <a:prstGeom prst="rect">
            <a:avLst/>
          </a:prstGeom>
          <a:solidFill>
            <a:srgbClr val="99CB38"/>
          </a:solidFill>
          <a:ln w="15840">
            <a:noFill/>
          </a:ln>
        </p:spPr>
      </p:sp>
      <p:sp>
        <p:nvSpPr>
          <p:cNvPr id="2" name="Line 3"/>
          <p:cNvSpPr/>
          <p:nvPr/>
        </p:nvSpPr>
        <p:spPr>
          <a:xfrm>
            <a:off x="1193400" y="1737720"/>
            <a:ext cx="9966960" cy="0"/>
          </a:xfrm>
          <a:prstGeom prst="line">
            <a:avLst/>
          </a:prstGeom>
          <a:ln w="6480">
            <a:solidFill>
              <a:srgbClr val="808080"/>
            </a:solidFill>
            <a:round/>
          </a:ln>
        </p:spPr>
      </p:sp>
      <p:sp>
        <p:nvSpPr>
          <p:cNvPr id="3" name="CustomShape 4"/>
          <p:cNvSpPr/>
          <p:nvPr/>
        </p:nvSpPr>
        <p:spPr>
          <a:xfrm>
            <a:off x="3240" y="6400800"/>
            <a:ext cx="12183840" cy="452160"/>
          </a:xfrm>
          <a:prstGeom prst="rect">
            <a:avLst/>
          </a:prstGeom>
          <a:solidFill>
            <a:srgbClr val="63A537"/>
          </a:solidFill>
          <a:ln w="15840">
            <a:noFill/>
          </a:ln>
        </p:spPr>
      </p:sp>
      <p:sp>
        <p:nvSpPr>
          <p:cNvPr id="4" name="CustomShape 5"/>
          <p:cNvSpPr/>
          <p:nvPr/>
        </p:nvSpPr>
        <p:spPr>
          <a:xfrm>
            <a:off x="0" y="6334200"/>
            <a:ext cx="12183840" cy="59040"/>
          </a:xfrm>
          <a:prstGeom prst="rect">
            <a:avLst/>
          </a:prstGeom>
          <a:solidFill>
            <a:srgbClr val="99CB38"/>
          </a:solidFill>
          <a:ln w="15840">
            <a:noFill/>
          </a:ln>
        </p:spPr>
      </p:sp>
      <p:sp>
        <p:nvSpPr>
          <p:cNvPr id="5" name="Line 6"/>
          <p:cNvSpPr/>
          <p:nvPr/>
        </p:nvSpPr>
        <p:spPr>
          <a:xfrm>
            <a:off x="1207440" y="4343400"/>
            <a:ext cx="9875520" cy="0"/>
          </a:xfrm>
          <a:prstGeom prst="line">
            <a:avLst/>
          </a:prstGeom>
          <a:ln w="6480">
            <a:solidFill>
              <a:srgbClr val="808080"/>
            </a:solidFill>
            <a:round/>
          </a:ln>
        </p:spPr>
      </p:sp>
      <p:sp>
        <p:nvSpPr>
          <p:cNvPr id="6" name="PlaceHolder 7"/>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7" name="PlaceHolder 8"/>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6400800"/>
            <a:ext cx="12187080" cy="452160"/>
          </a:xfrm>
          <a:prstGeom prst="rect">
            <a:avLst/>
          </a:prstGeom>
          <a:solidFill>
            <a:srgbClr val="63A537"/>
          </a:solidFill>
          <a:ln w="15840">
            <a:noFill/>
          </a:ln>
        </p:spPr>
      </p:sp>
      <p:sp>
        <p:nvSpPr>
          <p:cNvPr id="43" name="CustomShape 2"/>
          <p:cNvSpPr/>
          <p:nvPr/>
        </p:nvSpPr>
        <p:spPr>
          <a:xfrm>
            <a:off x="0" y="6334200"/>
            <a:ext cx="12187080" cy="61560"/>
          </a:xfrm>
          <a:prstGeom prst="rect">
            <a:avLst/>
          </a:prstGeom>
          <a:solidFill>
            <a:srgbClr val="99CB38"/>
          </a:solidFill>
          <a:ln w="15840">
            <a:noFill/>
          </a:ln>
        </p:spPr>
      </p:sp>
      <p:sp>
        <p:nvSpPr>
          <p:cNvPr id="44" name="Line 3"/>
          <p:cNvSpPr/>
          <p:nvPr/>
        </p:nvSpPr>
        <p:spPr>
          <a:xfrm>
            <a:off x="1193400" y="1737720"/>
            <a:ext cx="9966960" cy="0"/>
          </a:xfrm>
          <a:prstGeom prst="line">
            <a:avLst/>
          </a:prstGeom>
          <a:ln w="6480">
            <a:solidFill>
              <a:srgbClr val="808080"/>
            </a:solidFill>
            <a:round/>
          </a:ln>
        </p:spPr>
      </p:sp>
      <p:sp>
        <p:nvSpPr>
          <p:cNvPr id="45"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46" name="PlaceHolder 5"/>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097280" y="200160"/>
            <a:ext cx="10053360" cy="4066920"/>
          </a:xfrm>
          <a:prstGeom prst="rect">
            <a:avLst/>
          </a:prstGeom>
          <a:noFill/>
          <a:ln>
            <a:noFill/>
          </a:ln>
        </p:spPr>
        <p:txBody>
          <a:bodyPr lIns="90000" tIns="45000" rIns="90000" bIns="45000" anchor="b"/>
          <a:lstStyle/>
          <a:p>
            <a:pPr algn="ctr"/>
            <a:r>
              <a:rPr lang="de-DE" sz="4000" dirty="0" smtClean="0">
                <a:latin typeface="+mj-lt"/>
              </a:rPr>
              <a:t>Polypharmacology:</a:t>
            </a:r>
            <a:endParaRPr lang="en-GB" sz="4000" dirty="0" smtClean="0">
              <a:latin typeface="+mj-lt"/>
            </a:endParaRPr>
          </a:p>
          <a:p>
            <a:pPr algn="ctr"/>
            <a:r>
              <a:rPr lang="en-GB" sz="4000" dirty="0" smtClean="0">
                <a:latin typeface="+mj-lt"/>
              </a:rPr>
              <a:t>Combination therapy vs multitarget drug </a:t>
            </a:r>
            <a:endParaRPr sz="4000" dirty="0">
              <a:latin typeface="+mj-lt"/>
            </a:endParaRPr>
          </a:p>
        </p:txBody>
      </p:sp>
      <p:sp>
        <p:nvSpPr>
          <p:cNvPr id="87" name="CustomShape 2"/>
          <p:cNvSpPr/>
          <p:nvPr/>
        </p:nvSpPr>
        <p:spPr>
          <a:xfrm>
            <a:off x="1097280" y="4884345"/>
            <a:ext cx="10053360" cy="1137960"/>
          </a:xfrm>
          <a:prstGeom prst="rect">
            <a:avLst/>
          </a:prstGeom>
          <a:noFill/>
          <a:ln>
            <a:noFill/>
          </a:ln>
        </p:spPr>
        <p:txBody>
          <a:bodyPr lIns="90000" tIns="45000" rIns="90000" bIns="45000"/>
          <a:lstStyle/>
          <a:p>
            <a:pPr algn="ctr">
              <a:lnSpc>
                <a:spcPct val="100000"/>
              </a:lnSpc>
            </a:pPr>
            <a:r>
              <a:rPr lang="en-US" sz="2400" dirty="0" smtClean="0">
                <a:solidFill>
                  <a:srgbClr val="455F51"/>
                </a:solidFill>
                <a:latin typeface="+mj-lt"/>
              </a:rPr>
              <a:t>Presented by </a:t>
            </a:r>
          </a:p>
          <a:p>
            <a:pPr algn="ctr">
              <a:lnSpc>
                <a:spcPct val="100000"/>
              </a:lnSpc>
            </a:pPr>
            <a:r>
              <a:rPr lang="en-US" sz="2400" dirty="0" err="1" smtClean="0">
                <a:solidFill>
                  <a:srgbClr val="455F51"/>
                </a:solidFill>
                <a:latin typeface="+mj-lt"/>
              </a:rPr>
              <a:t>Randa</a:t>
            </a:r>
            <a:r>
              <a:rPr lang="en-US" sz="2400" dirty="0" smtClean="0">
                <a:solidFill>
                  <a:srgbClr val="455F51"/>
                </a:solidFill>
                <a:latin typeface="+mj-lt"/>
              </a:rPr>
              <a:t> </a:t>
            </a:r>
            <a:r>
              <a:rPr lang="en-US" sz="2400" dirty="0" err="1" smtClean="0">
                <a:solidFill>
                  <a:srgbClr val="455F51"/>
                </a:solidFill>
                <a:latin typeface="+mj-lt"/>
              </a:rPr>
              <a:t>Elshawadfy</a:t>
            </a:r>
            <a:r>
              <a:rPr lang="en-US" sz="2400" dirty="0" smtClean="0">
                <a:solidFill>
                  <a:srgbClr val="455F51"/>
                </a:solidFill>
                <a:latin typeface="+mj-lt"/>
              </a:rPr>
              <a:t> </a:t>
            </a:r>
            <a:endParaRPr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en-GB" sz="4500" dirty="0">
                <a:solidFill>
                  <a:srgbClr val="404040"/>
                </a:solidFill>
                <a:latin typeface="+mj-lt"/>
              </a:rPr>
              <a:t>Activity against off-targets solutions</a:t>
            </a:r>
          </a:p>
        </p:txBody>
      </p:sp>
      <p:sp>
        <p:nvSpPr>
          <p:cNvPr id="89" name="CustomShape 2"/>
          <p:cNvSpPr/>
          <p:nvPr/>
        </p:nvSpPr>
        <p:spPr>
          <a:xfrm>
            <a:off x="1097280" y="1845720"/>
            <a:ext cx="10053360" cy="4018320"/>
          </a:xfrm>
          <a:prstGeom prst="rect">
            <a:avLst/>
          </a:prstGeom>
          <a:noFill/>
          <a:ln>
            <a:noFill/>
          </a:ln>
        </p:spPr>
        <p:txBody>
          <a:bodyPr lIns="0" tIns="45000" rIns="0" bIns="45000"/>
          <a:lstStyle/>
          <a:p>
            <a:endParaRPr lang="de-DE" sz="2800" dirty="0">
              <a:solidFill>
                <a:srgbClr val="404040"/>
              </a:solidFill>
            </a:endParaRPr>
          </a:p>
          <a:p>
            <a:pPr marL="457200" indent="-457200">
              <a:buFont typeface="Courier New" panose="02070309020205020404" pitchFamily="49" charset="0"/>
              <a:buChar char="o"/>
            </a:pPr>
            <a:r>
              <a:rPr lang="en-GB" sz="2700" dirty="0" smtClean="0">
                <a:solidFill>
                  <a:srgbClr val="404040"/>
                </a:solidFill>
              </a:rPr>
              <a:t>Screening of drugs against proteins</a:t>
            </a:r>
          </a:p>
          <a:p>
            <a:endParaRPr lang="en-GB" sz="2700" dirty="0">
              <a:solidFill>
                <a:srgbClr val="404040"/>
              </a:solidFill>
            </a:endParaRPr>
          </a:p>
          <a:p>
            <a:pPr marL="457200" indent="-457200">
              <a:buFont typeface="Courier New" panose="02070309020205020404" pitchFamily="49" charset="0"/>
              <a:buChar char="o"/>
            </a:pPr>
            <a:r>
              <a:rPr lang="en-GB" sz="2700" dirty="0" smtClean="0">
                <a:solidFill>
                  <a:srgbClr val="404040"/>
                </a:solidFill>
              </a:rPr>
              <a:t>Predictive models</a:t>
            </a:r>
            <a:endParaRPr lang="en-GB" sz="2700" dirty="0">
              <a:solidFill>
                <a:srgbClr val="404040"/>
              </a:solidFill>
            </a:endParaRPr>
          </a:p>
          <a:p>
            <a:pPr marL="457200" indent="-457200">
              <a:buFont typeface="Courier New" panose="02070309020205020404" pitchFamily="49" charset="0"/>
              <a:buChar char="o"/>
            </a:pPr>
            <a:endParaRPr lang="en-GB"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de-DE" sz="2800" dirty="0">
              <a:solidFill>
                <a:srgbClr val="404040"/>
              </a:solidFill>
              <a:latin typeface="Calibri Light" panose="020F0302020204030204" pitchFamily="34" charset="0"/>
            </a:endParaRPr>
          </a:p>
          <a:p>
            <a:r>
              <a:rPr lang="en-GB" dirty="0" smtClean="0"/>
              <a:t> </a:t>
            </a:r>
            <a:endParaRPr sz="2800" dirty="0">
              <a:solidFill>
                <a:srgbClr val="404040"/>
              </a:solidFill>
              <a:latin typeface="Calibri Light" panose="020F0302020204030204" pitchFamily="34" charset="0"/>
            </a:endParaRPr>
          </a:p>
        </p:txBody>
      </p:sp>
    </p:spTree>
    <p:extLst>
      <p:ext uri="{BB962C8B-B14F-4D97-AF65-F5344CB8AC3E}">
        <p14:creationId xmlns:p14="http://schemas.microsoft.com/office/powerpoint/2010/main" val="35134708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en-GB" sz="4500" dirty="0">
                <a:solidFill>
                  <a:srgbClr val="404040"/>
                </a:solidFill>
                <a:latin typeface="+mj-lt"/>
              </a:rPr>
              <a:t>First: Screening of drugs</a:t>
            </a:r>
          </a:p>
        </p:txBody>
      </p:sp>
      <p:sp>
        <p:nvSpPr>
          <p:cNvPr id="89" name="CustomShape 2"/>
          <p:cNvSpPr/>
          <p:nvPr/>
        </p:nvSpPr>
        <p:spPr>
          <a:xfrm>
            <a:off x="1097280" y="1845720"/>
            <a:ext cx="10053360" cy="4018320"/>
          </a:xfrm>
          <a:prstGeom prst="rect">
            <a:avLst/>
          </a:prstGeom>
          <a:noFill/>
          <a:ln>
            <a:noFill/>
          </a:ln>
        </p:spPr>
        <p:txBody>
          <a:bodyPr lIns="0" tIns="45000" rIns="0" bIns="45000"/>
          <a:lstStyle/>
          <a:p>
            <a:endParaRPr lang="en-GB"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r>
              <a:rPr lang="en-GB" sz="2600" dirty="0" smtClean="0">
                <a:solidFill>
                  <a:srgbClr val="404040"/>
                </a:solidFill>
              </a:rPr>
              <a:t>Problem: </a:t>
            </a:r>
          </a:p>
          <a:p>
            <a:pPr marL="457200" indent="-457200">
              <a:buFont typeface="Courier New" panose="02070309020205020404" pitchFamily="49" charset="0"/>
              <a:buChar char="o"/>
            </a:pPr>
            <a:endParaRPr lang="en-GB" sz="2600" dirty="0" smtClean="0">
              <a:solidFill>
                <a:srgbClr val="404040"/>
              </a:solidFill>
            </a:endParaRPr>
          </a:p>
          <a:p>
            <a:pPr marL="1371600" lvl="2" indent="-457200">
              <a:buFont typeface="Arial" panose="020B0604020202020204" pitchFamily="34" charset="0"/>
              <a:buChar char="•"/>
            </a:pPr>
            <a:r>
              <a:rPr lang="en-GB" sz="2600" dirty="0" smtClean="0">
                <a:solidFill>
                  <a:srgbClr val="404040"/>
                </a:solidFill>
              </a:rPr>
              <a:t>Size of human proteome</a:t>
            </a:r>
          </a:p>
          <a:p>
            <a:pPr marL="1371600" lvl="2" indent="-457200">
              <a:buFont typeface="Arial" panose="020B0604020202020204" pitchFamily="34" charset="0"/>
              <a:buChar char="•"/>
            </a:pPr>
            <a:endParaRPr lang="en-GB" sz="2600" dirty="0" smtClean="0">
              <a:solidFill>
                <a:srgbClr val="404040"/>
              </a:solidFill>
            </a:endParaRPr>
          </a:p>
          <a:p>
            <a:pPr marL="1371600" lvl="2" indent="-457200">
              <a:buFont typeface="Arial" panose="020B0604020202020204" pitchFamily="34" charset="0"/>
              <a:buChar char="•"/>
            </a:pPr>
            <a:r>
              <a:rPr lang="en-GB" sz="2600" dirty="0" smtClean="0">
                <a:solidFill>
                  <a:srgbClr val="404040"/>
                </a:solidFill>
              </a:rPr>
              <a:t>Partial understanding of functional regions</a:t>
            </a:r>
          </a:p>
          <a:p>
            <a:pPr marL="1371600" lvl="2" indent="-457200">
              <a:buFont typeface="Arial" panose="020B0604020202020204" pitchFamily="34" charset="0"/>
              <a:buChar char="•"/>
            </a:pPr>
            <a:endParaRPr lang="en-GB" sz="2600" dirty="0" smtClean="0">
              <a:solidFill>
                <a:srgbClr val="404040"/>
              </a:solidFill>
            </a:endParaRPr>
          </a:p>
          <a:p>
            <a:pPr marL="1371600" lvl="2" indent="-457200">
              <a:buFont typeface="Arial" panose="020B0604020202020204" pitchFamily="34" charset="0"/>
              <a:buChar char="•"/>
            </a:pPr>
            <a:r>
              <a:rPr lang="en-GB" sz="2600" dirty="0" smtClean="0">
                <a:solidFill>
                  <a:srgbClr val="404040"/>
                </a:solidFill>
              </a:rPr>
              <a:t>Post-translational modifications</a:t>
            </a:r>
          </a:p>
          <a:p>
            <a:pPr marL="1371600" lvl="2" indent="-457200">
              <a:buFont typeface="Courier New" panose="02070309020205020404" pitchFamily="49" charset="0"/>
              <a:buChar char="o"/>
            </a:pPr>
            <a:endParaRPr lang="en-GB" sz="2800" dirty="0" smtClean="0">
              <a:solidFill>
                <a:srgbClr val="404040"/>
              </a:solidFill>
            </a:endParaRPr>
          </a:p>
          <a:p>
            <a:pPr marL="457200" indent="-457200">
              <a:buFont typeface="Courier New" panose="02070309020205020404" pitchFamily="49" charset="0"/>
              <a:buChar char="o"/>
            </a:pPr>
            <a:endParaRPr lang="en-GB" sz="2800" dirty="0">
              <a:solidFill>
                <a:srgbClr val="404040"/>
              </a:solidFill>
            </a:endParaRPr>
          </a:p>
          <a:p>
            <a:pPr marL="457200" indent="-457200">
              <a:buFont typeface="Courier New" panose="02070309020205020404" pitchFamily="49" charset="0"/>
              <a:buChar char="o"/>
            </a:pPr>
            <a:endParaRPr lang="en-GB" sz="2800" dirty="0">
              <a:solidFill>
                <a:srgbClr val="404040"/>
              </a:solidFill>
            </a:endParaRPr>
          </a:p>
          <a:p>
            <a:pPr marL="457200" indent="-457200">
              <a:buFont typeface="Courier New" panose="02070309020205020404" pitchFamily="49" charset="0"/>
              <a:buChar char="o"/>
            </a:pPr>
            <a:endParaRPr lang="de-DE" sz="2800" dirty="0">
              <a:solidFill>
                <a:srgbClr val="404040"/>
              </a:solidFill>
              <a:latin typeface="Calibri Light" panose="020F0302020204030204" pitchFamily="34" charset="0"/>
            </a:endParaRPr>
          </a:p>
          <a:p>
            <a:r>
              <a:rPr lang="en-GB" dirty="0" smtClean="0"/>
              <a:t> </a:t>
            </a:r>
            <a:endParaRPr sz="2800" dirty="0">
              <a:solidFill>
                <a:srgbClr val="404040"/>
              </a:solidFill>
              <a:latin typeface="Calibri Light" panose="020F0302020204030204" pitchFamily="34" charset="0"/>
            </a:endParaRPr>
          </a:p>
        </p:txBody>
      </p:sp>
    </p:spTree>
    <p:extLst>
      <p:ext uri="{BB962C8B-B14F-4D97-AF65-F5344CB8AC3E}">
        <p14:creationId xmlns:p14="http://schemas.microsoft.com/office/powerpoint/2010/main" val="23232345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en-GB" sz="4500" dirty="0">
                <a:solidFill>
                  <a:srgbClr val="404040"/>
                </a:solidFill>
                <a:latin typeface="+mj-lt"/>
              </a:rPr>
              <a:t>Second: Predictive models</a:t>
            </a:r>
          </a:p>
        </p:txBody>
      </p:sp>
      <p:sp>
        <p:nvSpPr>
          <p:cNvPr id="89" name="CustomShape 2"/>
          <p:cNvSpPr/>
          <p:nvPr/>
        </p:nvSpPr>
        <p:spPr>
          <a:xfrm>
            <a:off x="1097280" y="1845720"/>
            <a:ext cx="7675489" cy="4018320"/>
          </a:xfrm>
          <a:prstGeom prst="rect">
            <a:avLst/>
          </a:prstGeom>
          <a:noFill/>
          <a:ln>
            <a:noFill/>
          </a:ln>
        </p:spPr>
        <p:txBody>
          <a:bodyPr lIns="0" tIns="45000" rIns="0" bIns="45000"/>
          <a:lstStyle/>
          <a:p>
            <a:endParaRPr lang="de-DE"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r>
              <a:rPr lang="en-GB" sz="2600" dirty="0" smtClean="0">
                <a:solidFill>
                  <a:srgbClr val="404040"/>
                </a:solidFill>
              </a:rPr>
              <a:t>Known drug-target and drug-side effects data</a:t>
            </a:r>
          </a:p>
          <a:p>
            <a:pPr marL="457200" indent="-457200">
              <a:buFont typeface="Courier New" panose="02070309020205020404" pitchFamily="49" charset="0"/>
              <a:buChar char="o"/>
            </a:pPr>
            <a:endParaRPr lang="en-GB" sz="2600" dirty="0">
              <a:solidFill>
                <a:srgbClr val="404040"/>
              </a:solidFill>
            </a:endParaRPr>
          </a:p>
          <a:p>
            <a:pPr marL="457200" indent="-457200">
              <a:buFont typeface="Courier New" panose="02070309020205020404" pitchFamily="49" charset="0"/>
              <a:buChar char="o"/>
            </a:pPr>
            <a:r>
              <a:rPr lang="en-GB" sz="2600" dirty="0" smtClean="0">
                <a:solidFill>
                  <a:srgbClr val="404040"/>
                </a:solidFill>
              </a:rPr>
              <a:t>Predicts new drug-side effects relations</a:t>
            </a:r>
          </a:p>
          <a:p>
            <a:pPr marL="457200" indent="-457200">
              <a:buFont typeface="Courier New" panose="02070309020205020404" pitchFamily="49" charset="0"/>
              <a:buChar char="o"/>
            </a:pPr>
            <a:endParaRPr lang="en-GB" sz="2600" dirty="0">
              <a:solidFill>
                <a:srgbClr val="404040"/>
              </a:solidFill>
            </a:endParaRPr>
          </a:p>
          <a:p>
            <a:pPr marL="457200" indent="-457200">
              <a:buFont typeface="Courier New" panose="02070309020205020404" pitchFamily="49" charset="0"/>
              <a:buChar char="o"/>
            </a:pPr>
            <a:endParaRPr lang="en-GB" sz="2600" dirty="0" smtClean="0">
              <a:solidFill>
                <a:srgbClr val="404040"/>
              </a:solidFill>
            </a:endParaRPr>
          </a:p>
          <a:p>
            <a:pPr lvl="1"/>
            <a:endParaRPr lang="en-GB" sz="2400" dirty="0">
              <a:solidFill>
                <a:srgbClr val="404040"/>
              </a:solidFill>
            </a:endParaRPr>
          </a:p>
          <a:p>
            <a:pPr marL="457200" indent="-457200">
              <a:buFont typeface="Courier New" panose="02070309020205020404" pitchFamily="49" charset="0"/>
              <a:buChar char="o"/>
            </a:pPr>
            <a:endParaRPr lang="en-GB" sz="2400" dirty="0">
              <a:solidFill>
                <a:srgbClr val="404040"/>
              </a:solidFill>
            </a:endParaRPr>
          </a:p>
          <a:p>
            <a:pPr marL="457200" indent="-457200">
              <a:buFont typeface="Courier New" panose="02070309020205020404" pitchFamily="49" charset="0"/>
              <a:buChar char="o"/>
            </a:pPr>
            <a:endParaRPr lang="en-GB" sz="2400" dirty="0">
              <a:solidFill>
                <a:srgbClr val="404040"/>
              </a:solidFill>
            </a:endParaRPr>
          </a:p>
          <a:p>
            <a:pPr marL="457200" indent="-457200">
              <a:buFont typeface="Courier New" panose="02070309020205020404" pitchFamily="49" charset="0"/>
              <a:buChar char="o"/>
            </a:pPr>
            <a:endParaRPr lang="en-GB" sz="2400" dirty="0" smtClean="0">
              <a:solidFill>
                <a:srgbClr val="404040"/>
              </a:solidFill>
            </a:endParaRPr>
          </a:p>
          <a:p>
            <a:endParaRPr lang="en-GB"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en-GB" sz="2800" dirty="0" smtClean="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en-GB"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en-GB"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de-DE" sz="2800" dirty="0">
              <a:solidFill>
                <a:srgbClr val="404040"/>
              </a:solidFill>
              <a:latin typeface="Calibri Light" panose="020F0302020204030204" pitchFamily="34" charset="0"/>
            </a:endParaRPr>
          </a:p>
          <a:p>
            <a:r>
              <a:rPr lang="en-GB" dirty="0" smtClean="0"/>
              <a:t> </a:t>
            </a:r>
            <a:endParaRPr sz="2800" dirty="0">
              <a:solidFill>
                <a:srgbClr val="404040"/>
              </a:solidFill>
              <a:latin typeface="Calibri Light" panose="020F0302020204030204" pitchFamily="34" charset="0"/>
            </a:endParaRPr>
          </a:p>
        </p:txBody>
      </p:sp>
    </p:spTree>
    <p:extLst>
      <p:ext uri="{BB962C8B-B14F-4D97-AF65-F5344CB8AC3E}">
        <p14:creationId xmlns:p14="http://schemas.microsoft.com/office/powerpoint/2010/main" val="3559222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en-GB" sz="4500" dirty="0" smtClean="0">
                <a:solidFill>
                  <a:srgbClr val="404040"/>
                </a:solidFill>
                <a:latin typeface="+mj-lt"/>
              </a:rPr>
              <a:t>Example</a:t>
            </a:r>
            <a:endParaRPr lang="en-GB" sz="4500" dirty="0">
              <a:solidFill>
                <a:srgbClr val="404040"/>
              </a:solidFill>
              <a:latin typeface="+mj-lt"/>
            </a:endParaRPr>
          </a:p>
        </p:txBody>
      </p:sp>
      <p:sp>
        <p:nvSpPr>
          <p:cNvPr id="89" name="CustomShape 2"/>
          <p:cNvSpPr/>
          <p:nvPr/>
        </p:nvSpPr>
        <p:spPr>
          <a:xfrm>
            <a:off x="1097280" y="1845720"/>
            <a:ext cx="7791603" cy="4018320"/>
          </a:xfrm>
          <a:prstGeom prst="rect">
            <a:avLst/>
          </a:prstGeom>
          <a:noFill/>
          <a:ln>
            <a:noFill/>
          </a:ln>
        </p:spPr>
        <p:txBody>
          <a:bodyPr lIns="0" tIns="45000" rIns="0" bIns="45000"/>
          <a:lstStyle/>
          <a:p>
            <a:endParaRPr lang="de-DE"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r>
              <a:rPr lang="en-GB" sz="2500" dirty="0">
                <a:solidFill>
                  <a:srgbClr val="404040"/>
                </a:solidFill>
              </a:rPr>
              <a:t>Zolmitriptan target serotonin receptors 5-HT-1B and 5-HT-1D</a:t>
            </a:r>
          </a:p>
          <a:p>
            <a:pPr marL="457200" indent="-457200">
              <a:buFont typeface="Courier New" panose="02070309020205020404" pitchFamily="49" charset="0"/>
              <a:buChar char="o"/>
            </a:pPr>
            <a:endParaRPr lang="en-GB" sz="2500" dirty="0">
              <a:solidFill>
                <a:srgbClr val="404040"/>
              </a:solidFill>
            </a:endParaRPr>
          </a:p>
          <a:p>
            <a:pPr marL="457200" indent="-457200">
              <a:buFont typeface="Courier New" panose="02070309020205020404" pitchFamily="49" charset="0"/>
              <a:buChar char="o"/>
            </a:pPr>
            <a:r>
              <a:rPr lang="en-GB" sz="2500" dirty="0" smtClean="0">
                <a:solidFill>
                  <a:srgbClr val="404040"/>
                </a:solidFill>
              </a:rPr>
              <a:t>Predict </a:t>
            </a:r>
            <a:r>
              <a:rPr lang="en-GB" sz="2500" dirty="0">
                <a:solidFill>
                  <a:srgbClr val="404040"/>
                </a:solidFill>
              </a:rPr>
              <a:t>off-target serotonin receptor </a:t>
            </a:r>
            <a:r>
              <a:rPr lang="en-GB" sz="2500" dirty="0" smtClean="0">
                <a:solidFill>
                  <a:srgbClr val="404040"/>
                </a:solidFill>
              </a:rPr>
              <a:t>5-HT-7 binding</a:t>
            </a:r>
            <a:endParaRPr lang="en-GB" sz="2500" dirty="0">
              <a:solidFill>
                <a:srgbClr val="404040"/>
              </a:solidFill>
            </a:endParaRPr>
          </a:p>
          <a:p>
            <a:pPr marL="457200" indent="-457200">
              <a:buFont typeface="Courier New" panose="02070309020205020404" pitchFamily="49" charset="0"/>
              <a:buChar char="o"/>
            </a:pPr>
            <a:endParaRPr lang="en-GB" sz="2500" dirty="0">
              <a:solidFill>
                <a:srgbClr val="404040"/>
              </a:solidFill>
            </a:endParaRPr>
          </a:p>
          <a:p>
            <a:pPr marL="457200" indent="-457200">
              <a:buFont typeface="Courier New" panose="02070309020205020404" pitchFamily="49" charset="0"/>
              <a:buChar char="o"/>
            </a:pPr>
            <a:r>
              <a:rPr lang="en-GB" sz="2500" dirty="0" smtClean="0">
                <a:solidFill>
                  <a:srgbClr val="404040"/>
                </a:solidFill>
              </a:rPr>
              <a:t>5-HT-7 </a:t>
            </a:r>
            <a:r>
              <a:rPr lang="en-GB" sz="2500" dirty="0">
                <a:solidFill>
                  <a:srgbClr val="404040"/>
                </a:solidFill>
              </a:rPr>
              <a:t>has 26% sequence identity with 5-HT-1B and 5-HT-1D</a:t>
            </a:r>
          </a:p>
          <a:p>
            <a:pPr marL="457200" indent="-457200">
              <a:buFont typeface="Courier New" panose="02070309020205020404" pitchFamily="49" charset="0"/>
              <a:buChar char="o"/>
            </a:pPr>
            <a:endParaRPr lang="en-GB" sz="2500" dirty="0">
              <a:solidFill>
                <a:srgbClr val="404040"/>
              </a:solidFill>
            </a:endParaRPr>
          </a:p>
          <a:p>
            <a:pPr marL="457200" indent="-457200">
              <a:buFont typeface="Courier New" panose="02070309020205020404" pitchFamily="49" charset="0"/>
              <a:buChar char="o"/>
            </a:pPr>
            <a:r>
              <a:rPr lang="en-GB" sz="2500" dirty="0">
                <a:solidFill>
                  <a:srgbClr val="404040"/>
                </a:solidFill>
              </a:rPr>
              <a:t>Increase pain sensitivity</a:t>
            </a:r>
          </a:p>
          <a:p>
            <a:pPr marL="457200" indent="-457200">
              <a:buFont typeface="Courier New" panose="02070309020205020404" pitchFamily="49" charset="0"/>
              <a:buChar char="o"/>
            </a:pPr>
            <a:endParaRPr lang="en-GB" sz="2600" dirty="0" smtClean="0">
              <a:solidFill>
                <a:srgbClr val="404040"/>
              </a:solidFill>
            </a:endParaRPr>
          </a:p>
          <a:p>
            <a:pPr lvl="1"/>
            <a:endParaRPr lang="en-GB" sz="2400" dirty="0">
              <a:solidFill>
                <a:srgbClr val="404040"/>
              </a:solidFill>
            </a:endParaRPr>
          </a:p>
          <a:p>
            <a:pPr marL="457200" indent="-457200">
              <a:buFont typeface="Courier New" panose="02070309020205020404" pitchFamily="49" charset="0"/>
              <a:buChar char="o"/>
            </a:pPr>
            <a:endParaRPr lang="en-GB" sz="2400" dirty="0">
              <a:solidFill>
                <a:srgbClr val="404040"/>
              </a:solidFill>
            </a:endParaRPr>
          </a:p>
          <a:p>
            <a:pPr marL="457200" indent="-457200">
              <a:buFont typeface="Courier New" panose="02070309020205020404" pitchFamily="49" charset="0"/>
              <a:buChar char="o"/>
            </a:pPr>
            <a:endParaRPr lang="en-GB" sz="2400" dirty="0">
              <a:solidFill>
                <a:srgbClr val="404040"/>
              </a:solidFill>
            </a:endParaRPr>
          </a:p>
          <a:p>
            <a:pPr marL="457200" indent="-457200">
              <a:buFont typeface="Courier New" panose="02070309020205020404" pitchFamily="49" charset="0"/>
              <a:buChar char="o"/>
            </a:pPr>
            <a:endParaRPr lang="en-GB" sz="2400" dirty="0" smtClean="0">
              <a:solidFill>
                <a:srgbClr val="404040"/>
              </a:solidFill>
            </a:endParaRPr>
          </a:p>
          <a:p>
            <a:endParaRPr lang="en-GB"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en-GB" sz="2800" dirty="0" smtClean="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en-GB"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en-GB"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de-DE" sz="2800" dirty="0">
              <a:solidFill>
                <a:srgbClr val="404040"/>
              </a:solidFill>
              <a:latin typeface="Calibri Light" panose="020F0302020204030204" pitchFamily="34" charset="0"/>
            </a:endParaRPr>
          </a:p>
          <a:p>
            <a:r>
              <a:rPr lang="en-GB" dirty="0" smtClean="0"/>
              <a:t> </a:t>
            </a:r>
            <a:endParaRPr sz="2800" dirty="0">
              <a:solidFill>
                <a:srgbClr val="404040"/>
              </a:solidFill>
              <a:latin typeface="Calibri Light" panose="020F0302020204030204" pitchFamily="34" charset="0"/>
            </a:endParaRPr>
          </a:p>
        </p:txBody>
      </p:sp>
      <p:pic>
        <p:nvPicPr>
          <p:cNvPr id="4" name="Picture 3"/>
          <p:cNvPicPr>
            <a:picLocks noChangeAspect="1"/>
          </p:cNvPicPr>
          <p:nvPr/>
        </p:nvPicPr>
        <p:blipFill rotWithShape="1">
          <a:blip r:embed="rId3"/>
          <a:srcRect l="8716" t="-475" b="475"/>
          <a:stretch/>
        </p:blipFill>
        <p:spPr>
          <a:xfrm>
            <a:off x="8888883" y="3420424"/>
            <a:ext cx="3019056" cy="244361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885313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en-GB" sz="4500" dirty="0">
                <a:solidFill>
                  <a:srgbClr val="404040"/>
                </a:solidFill>
                <a:latin typeface="+mj-lt"/>
              </a:rPr>
              <a:t>Conclusion</a:t>
            </a:r>
          </a:p>
        </p:txBody>
      </p:sp>
      <p:sp>
        <p:nvSpPr>
          <p:cNvPr id="89" name="CustomShape 2"/>
          <p:cNvSpPr/>
          <p:nvPr/>
        </p:nvSpPr>
        <p:spPr>
          <a:xfrm>
            <a:off x="1097280" y="1845720"/>
            <a:ext cx="10053360" cy="4018320"/>
          </a:xfrm>
          <a:prstGeom prst="rect">
            <a:avLst/>
          </a:prstGeom>
          <a:noFill/>
          <a:ln>
            <a:noFill/>
          </a:ln>
        </p:spPr>
        <p:txBody>
          <a:bodyPr lIns="0" tIns="45000" rIns="0" bIns="45000"/>
          <a:lstStyle/>
          <a:p>
            <a:endParaRPr lang="de-DE"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r>
              <a:rPr lang="en-GB" sz="2600" dirty="0" smtClean="0">
                <a:solidFill>
                  <a:srgbClr val="404040"/>
                </a:solidFill>
              </a:rPr>
              <a:t>Multitarget drug is more efficient than combination therapy</a:t>
            </a:r>
          </a:p>
          <a:p>
            <a:pPr marL="457200" indent="-457200">
              <a:buFont typeface="Courier New" panose="02070309020205020404" pitchFamily="49" charset="0"/>
              <a:buChar char="o"/>
            </a:pPr>
            <a:endParaRPr lang="en-GB" sz="2600" dirty="0">
              <a:solidFill>
                <a:srgbClr val="404040"/>
              </a:solidFill>
            </a:endParaRPr>
          </a:p>
          <a:p>
            <a:pPr marL="457200" indent="-457200">
              <a:buFont typeface="Courier New" panose="02070309020205020404" pitchFamily="49" charset="0"/>
              <a:buChar char="o"/>
            </a:pPr>
            <a:r>
              <a:rPr lang="en-GB" sz="2600" dirty="0" smtClean="0">
                <a:solidFill>
                  <a:srgbClr val="404040"/>
                </a:solidFill>
              </a:rPr>
              <a:t>Target and off-target similar </a:t>
            </a:r>
            <a:r>
              <a:rPr lang="en-GB" sz="2600" dirty="0" smtClean="0">
                <a:solidFill>
                  <a:srgbClr val="404040"/>
                </a:solidFill>
              </a:rPr>
              <a:t>homology </a:t>
            </a:r>
            <a:r>
              <a:rPr lang="en-GB" sz="2600" dirty="0" smtClean="0">
                <a:solidFill>
                  <a:srgbClr val="404040"/>
                </a:solidFill>
              </a:rPr>
              <a:t>may </a:t>
            </a:r>
            <a:r>
              <a:rPr lang="en-GB" sz="2600" dirty="0" smtClean="0">
                <a:solidFill>
                  <a:srgbClr val="404040"/>
                </a:solidFill>
              </a:rPr>
              <a:t>leads to </a:t>
            </a:r>
            <a:r>
              <a:rPr lang="en-GB" sz="2600" dirty="0" smtClean="0">
                <a:solidFill>
                  <a:srgbClr val="404040"/>
                </a:solidFill>
              </a:rPr>
              <a:t>activity towards </a:t>
            </a:r>
            <a:r>
              <a:rPr lang="en-GB" sz="2600" dirty="0" smtClean="0">
                <a:solidFill>
                  <a:srgbClr val="404040"/>
                </a:solidFill>
              </a:rPr>
              <a:t>off-targets</a:t>
            </a:r>
            <a:endParaRPr lang="en-GB" sz="2600" dirty="0" smtClean="0">
              <a:solidFill>
                <a:srgbClr val="404040"/>
              </a:solidFill>
            </a:endParaRPr>
          </a:p>
          <a:p>
            <a:pPr marL="457200" indent="-457200">
              <a:buFont typeface="Courier New" panose="02070309020205020404" pitchFamily="49" charset="0"/>
              <a:buChar char="o"/>
            </a:pPr>
            <a:endParaRPr lang="en-GB" sz="2600" dirty="0">
              <a:solidFill>
                <a:srgbClr val="404040"/>
              </a:solidFill>
            </a:endParaRPr>
          </a:p>
          <a:p>
            <a:pPr marL="457200" indent="-457200">
              <a:buFont typeface="Courier New" panose="02070309020205020404" pitchFamily="49" charset="0"/>
              <a:buChar char="o"/>
            </a:pPr>
            <a:r>
              <a:rPr lang="en-GB" sz="2600" dirty="0" smtClean="0">
                <a:solidFill>
                  <a:srgbClr val="404040"/>
                </a:solidFill>
              </a:rPr>
              <a:t>Predictive models to overcome similar homology problem </a:t>
            </a:r>
          </a:p>
          <a:p>
            <a:endParaRPr lang="en-GB" sz="2600" dirty="0">
              <a:solidFill>
                <a:srgbClr val="404040"/>
              </a:solidFill>
            </a:endParaRPr>
          </a:p>
          <a:p>
            <a:pPr marL="457200" indent="-457200">
              <a:buFont typeface="Courier New" panose="02070309020205020404" pitchFamily="49" charset="0"/>
              <a:buChar char="o"/>
            </a:pPr>
            <a:endParaRPr lang="de-DE" sz="2600" dirty="0">
              <a:solidFill>
                <a:srgbClr val="404040"/>
              </a:solidFill>
            </a:endParaRPr>
          </a:p>
          <a:p>
            <a:r>
              <a:rPr lang="en-GB" sz="2600" dirty="0" smtClean="0"/>
              <a:t> </a:t>
            </a:r>
            <a:endParaRPr sz="2600" dirty="0">
              <a:solidFill>
                <a:srgbClr val="404040"/>
              </a:solidFill>
              <a:latin typeface="Calibri Light" panose="020F0302020204030204" pitchFamily="34" charset="0"/>
            </a:endParaRPr>
          </a:p>
        </p:txBody>
      </p:sp>
    </p:spTree>
    <p:extLst>
      <p:ext uri="{BB962C8B-B14F-4D97-AF65-F5344CB8AC3E}">
        <p14:creationId xmlns:p14="http://schemas.microsoft.com/office/powerpoint/2010/main" val="1003886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en-GB" sz="4500" dirty="0">
                <a:solidFill>
                  <a:srgbClr val="404040"/>
                </a:solidFill>
                <a:latin typeface="+mj-lt"/>
              </a:rPr>
              <a:t>References</a:t>
            </a:r>
          </a:p>
        </p:txBody>
      </p:sp>
      <p:sp>
        <p:nvSpPr>
          <p:cNvPr id="89" name="CustomShape 2"/>
          <p:cNvSpPr/>
          <p:nvPr/>
        </p:nvSpPr>
        <p:spPr>
          <a:xfrm>
            <a:off x="1097280" y="1845720"/>
            <a:ext cx="10053360" cy="4018320"/>
          </a:xfrm>
          <a:prstGeom prst="rect">
            <a:avLst/>
          </a:prstGeom>
          <a:noFill/>
          <a:ln>
            <a:noFill/>
          </a:ln>
        </p:spPr>
        <p:txBody>
          <a:bodyPr lIns="0" tIns="45000" rIns="0" bIns="45000"/>
          <a:lstStyle/>
          <a:p>
            <a:endParaRPr lang="en-GB" sz="2000" dirty="0">
              <a:solidFill>
                <a:srgbClr val="404040"/>
              </a:solidFill>
            </a:endParaRPr>
          </a:p>
          <a:p>
            <a:pPr marL="457200" indent="-457200">
              <a:buFont typeface="Courier New" panose="02070309020205020404" pitchFamily="49" charset="0"/>
              <a:buChar char="o"/>
            </a:pPr>
            <a:r>
              <a:rPr lang="en-GB" sz="2000" dirty="0">
                <a:solidFill>
                  <a:srgbClr val="404040"/>
                </a:solidFill>
              </a:rPr>
              <a:t>Andrew </a:t>
            </a:r>
            <a:r>
              <a:rPr lang="en-GB" sz="2000" dirty="0" err="1">
                <a:solidFill>
                  <a:srgbClr val="404040"/>
                </a:solidFill>
              </a:rPr>
              <a:t>Anighoro</a:t>
            </a:r>
            <a:r>
              <a:rPr lang="en-GB" sz="2000" dirty="0">
                <a:solidFill>
                  <a:srgbClr val="404040"/>
                </a:solidFill>
              </a:rPr>
              <a:t>, </a:t>
            </a:r>
            <a:r>
              <a:rPr lang="en-GB" sz="2000" dirty="0" err="1">
                <a:solidFill>
                  <a:srgbClr val="404040"/>
                </a:solidFill>
              </a:rPr>
              <a:t>Jürgen</a:t>
            </a:r>
            <a:r>
              <a:rPr lang="en-GB" sz="2000" dirty="0">
                <a:solidFill>
                  <a:srgbClr val="404040"/>
                </a:solidFill>
              </a:rPr>
              <a:t> </a:t>
            </a:r>
            <a:r>
              <a:rPr lang="en-GB" sz="2000" dirty="0" err="1">
                <a:solidFill>
                  <a:srgbClr val="404040"/>
                </a:solidFill>
              </a:rPr>
              <a:t>Bajorath</a:t>
            </a:r>
            <a:r>
              <a:rPr lang="en-GB" sz="2000" dirty="0">
                <a:solidFill>
                  <a:srgbClr val="404040"/>
                </a:solidFill>
              </a:rPr>
              <a:t> and Giulio </a:t>
            </a:r>
            <a:r>
              <a:rPr lang="en-GB" sz="2000" dirty="0" err="1" smtClean="0">
                <a:solidFill>
                  <a:srgbClr val="404040"/>
                </a:solidFill>
              </a:rPr>
              <a:t>Rastelli</a:t>
            </a:r>
            <a:r>
              <a:rPr lang="en-GB" sz="2000" dirty="0" smtClean="0">
                <a:solidFill>
                  <a:srgbClr val="404040"/>
                </a:solidFill>
              </a:rPr>
              <a:t>: </a:t>
            </a:r>
            <a:r>
              <a:rPr lang="en-GB" sz="2000" dirty="0" err="1" smtClean="0">
                <a:solidFill>
                  <a:srgbClr val="404040"/>
                </a:solidFill>
              </a:rPr>
              <a:t>Polypharmacology</a:t>
            </a:r>
            <a:r>
              <a:rPr lang="en-GB" sz="2000" dirty="0">
                <a:solidFill>
                  <a:srgbClr val="404040"/>
                </a:solidFill>
              </a:rPr>
              <a:t>: Challenges and Opportunities in Drug </a:t>
            </a:r>
            <a:r>
              <a:rPr lang="en-GB" sz="2000" dirty="0" smtClean="0">
                <a:solidFill>
                  <a:srgbClr val="404040"/>
                </a:solidFill>
              </a:rPr>
              <a:t>Discovery</a:t>
            </a:r>
          </a:p>
          <a:p>
            <a:pPr marL="457200" indent="-457200">
              <a:buFont typeface="Courier New" panose="02070309020205020404" pitchFamily="49" charset="0"/>
              <a:buChar char="o"/>
            </a:pPr>
            <a:endParaRPr lang="en-GB" sz="2000" dirty="0">
              <a:solidFill>
                <a:srgbClr val="404040"/>
              </a:solidFill>
            </a:endParaRPr>
          </a:p>
          <a:p>
            <a:pPr marL="457200" indent="-457200">
              <a:buFont typeface="Courier New" panose="02070309020205020404" pitchFamily="49" charset="0"/>
              <a:buChar char="o"/>
            </a:pPr>
            <a:r>
              <a:rPr lang="en-GB" sz="2000" dirty="0">
                <a:solidFill>
                  <a:srgbClr val="404040"/>
                </a:solidFill>
              </a:rPr>
              <a:t>Frank </a:t>
            </a:r>
            <a:r>
              <a:rPr lang="en-GB" sz="2000" dirty="0" err="1">
                <a:solidFill>
                  <a:srgbClr val="404040"/>
                </a:solidFill>
              </a:rPr>
              <a:t>Lavernia,Sarag</a:t>
            </a:r>
            <a:r>
              <a:rPr lang="en-GB" sz="2000" dirty="0">
                <a:solidFill>
                  <a:srgbClr val="404040"/>
                </a:solidFill>
              </a:rPr>
              <a:t> </a:t>
            </a:r>
            <a:r>
              <a:rPr lang="en-GB" sz="2000" dirty="0" err="1">
                <a:solidFill>
                  <a:srgbClr val="404040"/>
                </a:solidFill>
              </a:rPr>
              <a:t>E.Adkins</a:t>
            </a:r>
            <a:r>
              <a:rPr lang="en-GB" sz="2000" dirty="0">
                <a:solidFill>
                  <a:srgbClr val="404040"/>
                </a:solidFill>
              </a:rPr>
              <a:t>  &amp; Jaz </a:t>
            </a:r>
            <a:r>
              <a:rPr lang="en-GB" sz="2000" dirty="0" err="1" smtClean="0">
                <a:solidFill>
                  <a:srgbClr val="404040"/>
                </a:solidFill>
              </a:rPr>
              <a:t>H.Shubrook</a:t>
            </a:r>
            <a:r>
              <a:rPr lang="en-GB" sz="2800" dirty="0" smtClean="0">
                <a:solidFill>
                  <a:srgbClr val="404040"/>
                </a:solidFill>
                <a:latin typeface="Calibri Light" panose="020F0302020204030204" pitchFamily="34" charset="0"/>
              </a:rPr>
              <a:t>: </a:t>
            </a:r>
            <a:r>
              <a:rPr lang="en-GB" sz="2000" dirty="0" smtClean="0">
                <a:solidFill>
                  <a:srgbClr val="404040"/>
                </a:solidFill>
              </a:rPr>
              <a:t>Use </a:t>
            </a:r>
            <a:r>
              <a:rPr lang="en-GB" sz="2000" dirty="0">
                <a:solidFill>
                  <a:srgbClr val="404040"/>
                </a:solidFill>
              </a:rPr>
              <a:t>of oral combination therapy for type 2 diabetes in primary </a:t>
            </a:r>
            <a:r>
              <a:rPr lang="en-GB" sz="2000" dirty="0" smtClean="0">
                <a:solidFill>
                  <a:srgbClr val="404040"/>
                </a:solidFill>
              </a:rPr>
              <a:t>care</a:t>
            </a:r>
            <a:endParaRPr lang="en-GB"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en-GB"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de-DE" sz="2800" dirty="0">
              <a:solidFill>
                <a:srgbClr val="404040"/>
              </a:solidFill>
              <a:latin typeface="Calibri Light" panose="020F0302020204030204" pitchFamily="34" charset="0"/>
            </a:endParaRPr>
          </a:p>
          <a:p>
            <a:r>
              <a:rPr lang="en-GB" dirty="0" smtClean="0"/>
              <a:t> </a:t>
            </a:r>
            <a:endParaRPr sz="2800" dirty="0">
              <a:solidFill>
                <a:srgbClr val="404040"/>
              </a:solidFill>
              <a:latin typeface="Calibri Light" panose="020F0302020204030204" pitchFamily="34" charset="0"/>
            </a:endParaRPr>
          </a:p>
        </p:txBody>
      </p:sp>
    </p:spTree>
    <p:extLst>
      <p:ext uri="{BB962C8B-B14F-4D97-AF65-F5344CB8AC3E}">
        <p14:creationId xmlns:p14="http://schemas.microsoft.com/office/powerpoint/2010/main" val="1499732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1582048" y="2814551"/>
            <a:ext cx="8994567" cy="1645892"/>
          </a:xfrm>
          <a:prstGeom prst="rect">
            <a:avLst/>
          </a:prstGeom>
          <a:noFill/>
          <a:ln>
            <a:noFill/>
          </a:ln>
        </p:spPr>
        <p:txBody>
          <a:bodyPr lIns="90000" tIns="45000" rIns="90000" bIns="45000" anchor="b"/>
          <a:lstStyle/>
          <a:p>
            <a:pPr algn="ctr">
              <a:lnSpc>
                <a:spcPct val="85000"/>
              </a:lnSpc>
            </a:pPr>
            <a:r>
              <a:rPr lang="de-DE" sz="8000" dirty="0">
                <a:solidFill>
                  <a:srgbClr val="262626"/>
                </a:solidFill>
                <a:latin typeface="Calibri Light" panose="020F0302020204030204" pitchFamily="34" charset="0"/>
              </a:rPr>
              <a:t>Thank you for your attention</a:t>
            </a:r>
            <a:endParaRPr sz="8000" dirty="0">
              <a:solidFill>
                <a:srgbClr val="262626"/>
              </a:solidFill>
              <a:latin typeface="Calibri Light" panose="020F0302020204030204" pitchFamily="34" charset="0"/>
            </a:endParaRPr>
          </a:p>
        </p:txBody>
      </p:sp>
      <p:sp>
        <p:nvSpPr>
          <p:cNvPr id="266" name="CustomShape 2"/>
          <p:cNvSpPr/>
          <p:nvPr/>
        </p:nvSpPr>
        <p:spPr>
          <a:xfrm>
            <a:off x="5669280" y="5689080"/>
            <a:ext cx="10053360" cy="4018320"/>
          </a:xfrm>
          <a:prstGeom prst="rect">
            <a:avLst/>
          </a:prstGeom>
          <a:noFill/>
          <a:ln>
            <a:noFill/>
          </a:ln>
        </p:spPr>
        <p:txBody>
          <a:bodyPr lIns="0" tIns="45000" rIns="0" bIns="45000"/>
          <a:lstStyle/>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Calibri"/>
              <a:buChar char=" "/>
            </a:pPr>
            <a:r>
              <a:rPr lang="en-US" sz="2000">
                <a:solidFill>
                  <a:srgbClr val="404040"/>
                </a:solidFill>
                <a:latin typeface="Calibri"/>
              </a:rPr>
              <a:t>              </a:t>
            </a:r>
            <a:endParaRPr/>
          </a:p>
          <a:p>
            <a:pPr>
              <a:lnSpc>
                <a:spcPct val="90000"/>
              </a:lnSpc>
              <a:buFont typeface="Calibri"/>
              <a:buChar char=" "/>
            </a:pPr>
            <a:r>
              <a:rPr lang="en-US" sz="2000">
                <a:solidFill>
                  <a:srgbClr val="404040"/>
                </a:solidFill>
                <a:latin typeface="Calibri"/>
              </a:rPr>
              <a:t>                                                                               </a:t>
            </a:r>
            <a:endParaRPr/>
          </a:p>
        </p:txBody>
      </p:sp>
      <p:sp>
        <p:nvSpPr>
          <p:cNvPr id="2" name="Rectangle 1"/>
          <p:cNvSpPr/>
          <p:nvPr/>
        </p:nvSpPr>
        <p:spPr>
          <a:xfrm>
            <a:off x="771526" y="1214438"/>
            <a:ext cx="10615612" cy="857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en-US" sz="4500" dirty="0" smtClean="0">
                <a:solidFill>
                  <a:srgbClr val="404040"/>
                </a:solidFill>
                <a:latin typeface="+mj-lt"/>
              </a:rPr>
              <a:t>Introduction</a:t>
            </a:r>
            <a:endParaRPr sz="4500" dirty="0">
              <a:latin typeface="+mj-lt"/>
            </a:endParaRPr>
          </a:p>
        </p:txBody>
      </p:sp>
      <p:sp>
        <p:nvSpPr>
          <p:cNvPr id="89" name="CustomShape 2"/>
          <p:cNvSpPr/>
          <p:nvPr/>
        </p:nvSpPr>
        <p:spPr>
          <a:xfrm>
            <a:off x="1097280" y="1845720"/>
            <a:ext cx="10053360" cy="4018320"/>
          </a:xfrm>
          <a:prstGeom prst="rect">
            <a:avLst/>
          </a:prstGeom>
          <a:noFill/>
          <a:ln>
            <a:noFill/>
          </a:ln>
        </p:spPr>
        <p:txBody>
          <a:bodyPr lIns="0" tIns="45000" rIns="0" bIns="45000"/>
          <a:lstStyle/>
          <a:p>
            <a:pPr marL="457200" indent="-457200">
              <a:lnSpc>
                <a:spcPct val="200000"/>
              </a:lnSpc>
              <a:buFont typeface="Courier New" panose="02070309020205020404" pitchFamily="49" charset="0"/>
              <a:buChar char="o"/>
            </a:pPr>
            <a:r>
              <a:rPr lang="en-US" sz="2600" dirty="0" smtClean="0">
                <a:solidFill>
                  <a:srgbClr val="404040"/>
                </a:solidFill>
              </a:rPr>
              <a:t>Single vs combination therapy </a:t>
            </a:r>
          </a:p>
          <a:p>
            <a:pPr marL="457200" indent="-457200">
              <a:lnSpc>
                <a:spcPct val="200000"/>
              </a:lnSpc>
              <a:buFont typeface="Courier New" panose="02070309020205020404" pitchFamily="49" charset="0"/>
              <a:buChar char="o"/>
            </a:pPr>
            <a:r>
              <a:rPr lang="en-US" sz="2600" dirty="0">
                <a:solidFill>
                  <a:srgbClr val="404040"/>
                </a:solidFill>
              </a:rPr>
              <a:t>C</a:t>
            </a:r>
            <a:r>
              <a:rPr lang="en-US" sz="2600" dirty="0" smtClean="0">
                <a:solidFill>
                  <a:srgbClr val="404040"/>
                </a:solidFill>
              </a:rPr>
              <a:t>ombination therapy vs multitarget drug</a:t>
            </a:r>
            <a:endParaRPr lang="en-US" sz="2600" dirty="0">
              <a:solidFill>
                <a:srgbClr val="404040"/>
              </a:solidFill>
            </a:endParaRPr>
          </a:p>
          <a:p>
            <a:pPr marL="457200" indent="-457200">
              <a:lnSpc>
                <a:spcPct val="200000"/>
              </a:lnSpc>
              <a:buFont typeface="Courier New" panose="02070309020205020404" pitchFamily="49" charset="0"/>
              <a:buChar char="o"/>
            </a:pPr>
            <a:r>
              <a:rPr lang="en-US" sz="2600" dirty="0">
                <a:solidFill>
                  <a:srgbClr val="404040"/>
                </a:solidFill>
              </a:rPr>
              <a:t>Drug </a:t>
            </a:r>
            <a:r>
              <a:rPr lang="en-GB" sz="2600" dirty="0">
                <a:solidFill>
                  <a:srgbClr val="404040"/>
                </a:solidFill>
              </a:rPr>
              <a:t>promiscuity, problems and solutions</a:t>
            </a:r>
          </a:p>
          <a:p>
            <a:pPr marL="457200" indent="-457200">
              <a:lnSpc>
                <a:spcPct val="200000"/>
              </a:lnSpc>
              <a:buFont typeface="Courier New" panose="02070309020205020404" pitchFamily="49" charset="0"/>
              <a:buChar char="o"/>
            </a:pPr>
            <a:endParaRPr lang="en-US" sz="2600" dirty="0" smtClean="0">
              <a:solidFill>
                <a:srgbClr val="404040"/>
              </a:solidFill>
            </a:endParaRPr>
          </a:p>
          <a:p>
            <a:pPr marL="457200" indent="-457200">
              <a:lnSpc>
                <a:spcPct val="200000"/>
              </a:lnSpc>
              <a:buFont typeface="Courier New" panose="02070309020205020404" pitchFamily="49" charset="0"/>
              <a:buChar char="o"/>
            </a:pPr>
            <a:endParaRPr dirty="0"/>
          </a:p>
          <a:p>
            <a:pPr marL="457200" indent="-457200">
              <a:lnSpc>
                <a:spcPct val="200000"/>
              </a:lnSpc>
              <a:buFont typeface="Courier New" panose="02070309020205020404" pitchFamily="49" charset="0"/>
              <a:buChar char="o"/>
            </a:pPr>
            <a:endParaRPr lang="en-GB" sz="2800" dirty="0">
              <a:solidFill>
                <a:srgbClr val="404040"/>
              </a:solidFill>
            </a:endParaRPr>
          </a:p>
          <a:p>
            <a:pPr marL="457200" indent="-457200">
              <a:lnSpc>
                <a:spcPct val="200000"/>
              </a:lnSpc>
              <a:buFont typeface="Courier New" panose="02070309020205020404" pitchFamily="49" charset="0"/>
              <a:buChar char="o"/>
            </a:pPr>
            <a:endParaRPr dirty="0"/>
          </a:p>
          <a:p>
            <a:pPr marL="285750" indent="-285750">
              <a:lnSpc>
                <a:spcPct val="200000"/>
              </a:lnSpc>
              <a:buFont typeface="Courier New" panose="02070309020205020404" pitchFamily="49" charset="0"/>
              <a:buChar char="o"/>
            </a:pPr>
            <a:endParaRPr dirty="0"/>
          </a:p>
          <a:p>
            <a:pPr marL="285750" indent="-285750">
              <a:lnSpc>
                <a:spcPct val="200000"/>
              </a:lnSpc>
              <a:buFont typeface="Courier New" panose="02070309020205020404" pitchFamily="49" charset="0"/>
              <a:buChar char="o"/>
            </a:pPr>
            <a:endParaRPr dirty="0">
              <a:latin typeface="Calibri Light" panose="020F0302020204030204" pitchFamily="34" charset="0"/>
            </a:endParaRPr>
          </a:p>
          <a:p>
            <a:pPr marL="285750" indent="-285750">
              <a:lnSpc>
                <a:spcPct val="200000"/>
              </a:lnSpc>
              <a:buFont typeface="Courier New" panose="02070309020205020404" pitchFamily="49" charset="0"/>
              <a:buChar char="o"/>
            </a:pPr>
            <a:endParaRPr dirty="0">
              <a:latin typeface="Calibri Light" panose="020F0302020204030204" pitchFamily="34" charset="0"/>
            </a:endParaRPr>
          </a:p>
          <a:p>
            <a:pPr marL="285750" indent="-285750">
              <a:lnSpc>
                <a:spcPct val="200000"/>
              </a:lnSpc>
              <a:buFont typeface="Courier New" panose="02070309020205020404" pitchFamily="49" charset="0"/>
              <a:buChar char="o"/>
            </a:pPr>
            <a:endParaRPr dirty="0">
              <a:latin typeface="Calibri Light" panose="020F0302020204030204" pitchFamily="34" charset="0"/>
            </a:endParaRPr>
          </a:p>
          <a:p>
            <a:pPr marL="285750" indent="-285750">
              <a:lnSpc>
                <a:spcPct val="200000"/>
              </a:lnSpc>
              <a:buFont typeface="Courier New" panose="02070309020205020404" pitchFamily="49" charset="0"/>
              <a:buChar char="o"/>
            </a:pPr>
            <a:endParaRPr dirty="0">
              <a:latin typeface="Calibri Light" panose="020F0302020204030204" pitchFamily="34" charset="0"/>
            </a:endParaRPr>
          </a:p>
          <a:p>
            <a:pPr marL="285750" indent="-285750">
              <a:lnSpc>
                <a:spcPct val="200000"/>
              </a:lnSpc>
              <a:buFont typeface="Courier New" panose="02070309020205020404" pitchFamily="49" charset="0"/>
              <a:buChar char="o"/>
            </a:pPr>
            <a:endParaRPr dirty="0">
              <a:latin typeface="Calibri Light" panose="020F0302020204030204" pitchFamily="34" charset="0"/>
            </a:endParaRPr>
          </a:p>
          <a:p>
            <a:pPr marL="285750" indent="-285750">
              <a:lnSpc>
                <a:spcPct val="200000"/>
              </a:lnSpc>
              <a:buFont typeface="Courier New" panose="02070309020205020404" pitchFamily="49" charset="0"/>
              <a:buChar char="o"/>
            </a:pPr>
            <a:endParaRPr dirty="0">
              <a:latin typeface="Calibri Light" panose="020F0302020204030204" pitchFamily="34" charset="0"/>
            </a:endParaRPr>
          </a:p>
          <a:p>
            <a:pPr marL="285750" indent="-285750">
              <a:lnSpc>
                <a:spcPct val="200000"/>
              </a:lnSpc>
              <a:buFont typeface="Courier New" panose="02070309020205020404" pitchFamily="49" charset="0"/>
              <a:buChar char="o"/>
            </a:pPr>
            <a:endParaRPr dirty="0">
              <a:latin typeface="Calibri Light" panose="020F03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endParaRPr lang="en-GB" sz="5500" dirty="0">
              <a:solidFill>
                <a:srgbClr val="404040"/>
              </a:solidFill>
              <a:latin typeface="Calibri Light" panose="020F0302020204030204" pitchFamily="34" charset="0"/>
            </a:endParaRPr>
          </a:p>
        </p:txBody>
      </p:sp>
      <p:sp>
        <p:nvSpPr>
          <p:cNvPr id="89" name="CustomShape 2"/>
          <p:cNvSpPr/>
          <p:nvPr/>
        </p:nvSpPr>
        <p:spPr>
          <a:xfrm>
            <a:off x="1097280" y="1845720"/>
            <a:ext cx="10053360" cy="4018320"/>
          </a:xfrm>
          <a:prstGeom prst="rect">
            <a:avLst/>
          </a:prstGeom>
          <a:noFill/>
          <a:ln>
            <a:noFill/>
          </a:ln>
        </p:spPr>
        <p:txBody>
          <a:bodyPr lIns="0" tIns="45000" rIns="0" bIns="45000"/>
          <a:lstStyle/>
          <a:p>
            <a:pPr marL="457200" indent="-457200">
              <a:lnSpc>
                <a:spcPct val="100000"/>
              </a:lnSpc>
              <a:buFont typeface="Courier New" panose="02070309020205020404" pitchFamily="49" charset="0"/>
              <a:buChar char="o"/>
            </a:pPr>
            <a:endParaRPr dirty="0">
              <a:latin typeface="Calibri Light" panose="020F0302020204030204" pitchFamily="34" charset="0"/>
            </a:endParaRPr>
          </a:p>
          <a:p>
            <a:pPr>
              <a:lnSpc>
                <a:spcPct val="100000"/>
              </a:lnSpc>
            </a:pPr>
            <a:endParaRPr lang="en-GB" dirty="0" smtClean="0">
              <a:latin typeface="Calibri Light" panose="020F0302020204030204" pitchFamily="34" charset="0"/>
            </a:endParaRPr>
          </a:p>
          <a:p>
            <a:pPr>
              <a:lnSpc>
                <a:spcPct val="100000"/>
              </a:lnSpc>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p:txBody>
      </p:sp>
      <p:sp>
        <p:nvSpPr>
          <p:cNvPr id="6" name="CustomShape 1"/>
          <p:cNvSpPr/>
          <p:nvPr/>
        </p:nvSpPr>
        <p:spPr>
          <a:xfrm>
            <a:off x="1249680" y="286560"/>
            <a:ext cx="10053360" cy="1445760"/>
          </a:xfrm>
          <a:prstGeom prst="rect">
            <a:avLst/>
          </a:prstGeom>
          <a:noFill/>
          <a:ln>
            <a:noFill/>
          </a:ln>
        </p:spPr>
        <p:txBody>
          <a:bodyPr lIns="90000" tIns="45000" rIns="90000" bIns="45000" anchor="b"/>
          <a:lstStyle/>
          <a:p>
            <a:pPr>
              <a:lnSpc>
                <a:spcPct val="85000"/>
              </a:lnSpc>
            </a:pPr>
            <a:r>
              <a:rPr lang="en-GB" sz="4500" dirty="0" smtClean="0">
                <a:solidFill>
                  <a:srgbClr val="404040"/>
                </a:solidFill>
                <a:latin typeface="+mj-lt"/>
              </a:rPr>
              <a:t>Single therapy vs combination therapy</a:t>
            </a:r>
            <a:endParaRPr lang="en-GB" sz="4500" dirty="0">
              <a:solidFill>
                <a:srgbClr val="404040"/>
              </a:solidFill>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3308189776"/>
              </p:ext>
            </p:extLst>
          </p:nvPr>
        </p:nvGraphicFramePr>
        <p:xfrm>
          <a:off x="1097280" y="2042437"/>
          <a:ext cx="10053361" cy="3835286"/>
        </p:xfrm>
        <a:graphic>
          <a:graphicData uri="http://schemas.openxmlformats.org/drawingml/2006/table">
            <a:tbl>
              <a:tblPr firstRow="1" bandRow="1">
                <a:tableStyleId>{EB344D84-9AFB-497E-A393-DC336BA19D2E}</a:tableStyleId>
              </a:tblPr>
              <a:tblGrid>
                <a:gridCol w="4963964"/>
                <a:gridCol w="5089397"/>
              </a:tblGrid>
              <a:tr h="473997">
                <a:tc>
                  <a:txBody>
                    <a:bodyPr/>
                    <a:lstStyle/>
                    <a:p>
                      <a:pPr algn="ctr"/>
                      <a:r>
                        <a:rPr lang="en-GB" sz="2600" kern="1200" dirty="0" smtClean="0">
                          <a:solidFill>
                            <a:srgbClr val="404040"/>
                          </a:solidFill>
                          <a:latin typeface="+mn-lt"/>
                          <a:ea typeface="+mn-ea"/>
                          <a:cs typeface="+mn-cs"/>
                        </a:rPr>
                        <a:t>Single</a:t>
                      </a:r>
                      <a:r>
                        <a:rPr lang="en-GB" sz="2600" kern="1200" baseline="0" dirty="0" smtClean="0">
                          <a:solidFill>
                            <a:srgbClr val="404040"/>
                          </a:solidFill>
                          <a:latin typeface="+mn-lt"/>
                          <a:ea typeface="+mn-ea"/>
                          <a:cs typeface="+mn-cs"/>
                        </a:rPr>
                        <a:t> therapy</a:t>
                      </a:r>
                      <a:endParaRPr lang="en-GB" sz="2600" kern="1200" dirty="0">
                        <a:solidFill>
                          <a:srgbClr val="40404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GB" sz="2600" b="1" kern="1200" dirty="0" smtClean="0">
                          <a:solidFill>
                            <a:srgbClr val="404040"/>
                          </a:solidFill>
                          <a:latin typeface="+mn-lt"/>
                          <a:ea typeface="+mn-ea"/>
                          <a:cs typeface="+mn-cs"/>
                        </a:rPr>
                        <a:t>Combination</a:t>
                      </a:r>
                      <a:r>
                        <a:rPr lang="en-GB" sz="2600" b="1" kern="1200" baseline="0" dirty="0" smtClean="0">
                          <a:solidFill>
                            <a:srgbClr val="404040"/>
                          </a:solidFill>
                          <a:latin typeface="+mn-lt"/>
                          <a:ea typeface="+mn-ea"/>
                          <a:cs typeface="+mn-cs"/>
                        </a:rPr>
                        <a:t> therapy</a:t>
                      </a:r>
                      <a:endParaRPr lang="en-GB" sz="2600" b="1" kern="1200" dirty="0">
                        <a:solidFill>
                          <a:srgbClr val="40404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47606">
                <a:tc>
                  <a:txBody>
                    <a:bodyPr/>
                    <a:lstStyle/>
                    <a:p>
                      <a:pPr marL="285750" indent="-285750">
                        <a:buFont typeface="Courier New" panose="02070309020205020404" pitchFamily="49" charset="0"/>
                        <a:buChar char="o"/>
                      </a:pPr>
                      <a:endParaRPr lang="en-GB" dirty="0" smtClean="0">
                        <a:latin typeface="+mn-lt"/>
                      </a:endParaRP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GB" sz="2400" kern="1200" baseline="0" dirty="0" smtClean="0">
                          <a:solidFill>
                            <a:srgbClr val="404040"/>
                          </a:solidFill>
                          <a:latin typeface="+mn-lt"/>
                          <a:ea typeface="+mn-ea"/>
                          <a:cs typeface="+mn-cs"/>
                        </a:rPr>
                        <a:t>More drug resistance</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GB" sz="2400" kern="1200" baseline="0" dirty="0" smtClean="0">
                        <a:solidFill>
                          <a:srgbClr val="404040"/>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GB" sz="2400" kern="1200" baseline="0" dirty="0" smtClean="0">
                          <a:solidFill>
                            <a:srgbClr val="404040"/>
                          </a:solidFill>
                          <a:latin typeface="+mn-lt"/>
                          <a:ea typeface="+mn-ea"/>
                          <a:cs typeface="+mn-cs"/>
                        </a:rPr>
                        <a:t>Less effective </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de-DE" sz="2400" kern="1200" baseline="0" dirty="0" smtClean="0">
                        <a:solidFill>
                          <a:srgbClr val="404040"/>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GB" sz="2400" kern="1200" baseline="0" dirty="0" smtClean="0">
                        <a:solidFill>
                          <a:srgbClr val="40404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Courier New" panose="02070309020205020404" pitchFamily="49" charset="0"/>
                        <a:buChar char="o"/>
                      </a:pPr>
                      <a:endParaRPr lang="en-GB" sz="1800" kern="1200" dirty="0" smtClean="0">
                        <a:solidFill>
                          <a:srgbClr val="404040"/>
                        </a:solidFill>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GB" sz="2400" kern="1200" baseline="0" dirty="0" smtClean="0">
                          <a:solidFill>
                            <a:srgbClr val="404040"/>
                          </a:solidFill>
                          <a:latin typeface="+mn-lt"/>
                          <a:ea typeface="+mn-ea"/>
                          <a:cs typeface="+mn-cs"/>
                        </a:rPr>
                        <a:t>Continuous blocking of the target </a:t>
                      </a:r>
                    </a:p>
                    <a:p>
                      <a:pPr marL="0" indent="0">
                        <a:buFont typeface="Courier New" panose="02070309020205020404" pitchFamily="49" charset="0"/>
                        <a:buNone/>
                      </a:pPr>
                      <a:endParaRPr lang="en-GB" sz="2400" kern="1200" baseline="0" dirty="0" smtClean="0">
                        <a:solidFill>
                          <a:srgbClr val="404040"/>
                        </a:solidFill>
                        <a:latin typeface="+mn-lt"/>
                        <a:ea typeface="+mn-ea"/>
                        <a:cs typeface="+mn-cs"/>
                      </a:endParaRPr>
                    </a:p>
                    <a:p>
                      <a:pPr marL="342900" indent="-342900">
                        <a:buFont typeface="Courier New" panose="02070309020205020404" pitchFamily="49" charset="0"/>
                        <a:buChar char="o"/>
                      </a:pPr>
                      <a:r>
                        <a:rPr lang="en-GB" sz="2400" kern="1200" baseline="0" dirty="0" smtClean="0">
                          <a:solidFill>
                            <a:srgbClr val="404040"/>
                          </a:solidFill>
                          <a:latin typeface="+mn-lt"/>
                          <a:ea typeface="+mn-ea"/>
                          <a:cs typeface="+mn-cs"/>
                        </a:rPr>
                        <a:t>More effective disease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943429" y="6110468"/>
            <a:ext cx="6444342" cy="246221"/>
          </a:xfrm>
          <a:prstGeom prst="rect">
            <a:avLst/>
          </a:prstGeom>
          <a:noFill/>
        </p:spPr>
        <p:txBody>
          <a:bodyPr wrap="square" rtlCol="0">
            <a:spAutoFit/>
          </a:bodyPr>
          <a:lstStyle/>
          <a:p>
            <a:r>
              <a:rPr lang="de-DE" sz="1000" dirty="0"/>
              <a:t>Image from http://www.express.co.uk/life-style/health/319140/New-drug-mix-to-tackle-diabetes</a:t>
            </a:r>
            <a:endParaRPr lang="en-GB" sz="1000" dirty="0"/>
          </a:p>
        </p:txBody>
      </p:sp>
      <p:pic>
        <p:nvPicPr>
          <p:cNvPr id="1028" name="Picture 4" descr="319140_1.jpg (285×2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593" y="4329364"/>
            <a:ext cx="3400010" cy="136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3283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en-GB" sz="4500" dirty="0">
                <a:solidFill>
                  <a:srgbClr val="404040"/>
                </a:solidFill>
                <a:latin typeface="+mj-lt"/>
              </a:rPr>
              <a:t>S</a:t>
            </a:r>
            <a:r>
              <a:rPr lang="en-GB" sz="4500" dirty="0" smtClean="0">
                <a:solidFill>
                  <a:srgbClr val="404040"/>
                </a:solidFill>
                <a:latin typeface="+mj-lt"/>
              </a:rPr>
              <a:t>uccessful combination </a:t>
            </a:r>
            <a:r>
              <a:rPr lang="en-GB" sz="4500" dirty="0">
                <a:solidFill>
                  <a:srgbClr val="404040"/>
                </a:solidFill>
                <a:latin typeface="+mj-lt"/>
              </a:rPr>
              <a:t>therapy</a:t>
            </a:r>
          </a:p>
        </p:txBody>
      </p:sp>
      <p:sp>
        <p:nvSpPr>
          <p:cNvPr id="89" name="CustomShape 2"/>
          <p:cNvSpPr/>
          <p:nvPr/>
        </p:nvSpPr>
        <p:spPr>
          <a:xfrm>
            <a:off x="1097280" y="1845720"/>
            <a:ext cx="10180320" cy="4018320"/>
          </a:xfrm>
          <a:prstGeom prst="rect">
            <a:avLst/>
          </a:prstGeom>
          <a:noFill/>
          <a:ln>
            <a:noFill/>
          </a:ln>
        </p:spPr>
        <p:txBody>
          <a:bodyPr lIns="0" tIns="45000" rIns="0" bIns="45000"/>
          <a:lstStyle/>
          <a:p>
            <a:pPr>
              <a:lnSpc>
                <a:spcPct val="100000"/>
              </a:lnSpc>
            </a:pPr>
            <a:endParaRPr lang="en-US" dirty="0" smtClean="0"/>
          </a:p>
          <a:p>
            <a:pPr marL="342900" indent="-342900">
              <a:buFont typeface="Courier New" panose="02070309020205020404" pitchFamily="49" charset="0"/>
              <a:buChar char="o"/>
            </a:pPr>
            <a:r>
              <a:rPr lang="en-GB" sz="2600" dirty="0" smtClean="0">
                <a:solidFill>
                  <a:srgbClr val="404040"/>
                </a:solidFill>
              </a:rPr>
              <a:t> Diabetes mellitus type 2 disease</a:t>
            </a:r>
          </a:p>
          <a:p>
            <a:pPr marL="457200" indent="-457200">
              <a:lnSpc>
                <a:spcPct val="100000"/>
              </a:lnSpc>
              <a:buFont typeface="Courier New" panose="02070309020205020404" pitchFamily="49" charset="0"/>
              <a:buChar char="o"/>
            </a:pPr>
            <a:endParaRPr lang="en-US" sz="2600" dirty="0" smtClean="0">
              <a:solidFill>
                <a:srgbClr val="404040"/>
              </a:solidFill>
            </a:endParaRPr>
          </a:p>
          <a:p>
            <a:pPr marL="457200" indent="-457200">
              <a:lnSpc>
                <a:spcPct val="100000"/>
              </a:lnSpc>
              <a:buFont typeface="Courier New" panose="02070309020205020404" pitchFamily="49" charset="0"/>
              <a:buChar char="o"/>
            </a:pPr>
            <a:r>
              <a:rPr lang="en-US" sz="2600" dirty="0" smtClean="0">
                <a:solidFill>
                  <a:srgbClr val="404040"/>
                </a:solidFill>
              </a:rPr>
              <a:t>Combination therapy</a:t>
            </a:r>
          </a:p>
          <a:p>
            <a:pPr marL="914400" lvl="1" indent="-457200">
              <a:buFont typeface="Arial" panose="020B0604020202020204" pitchFamily="34" charset="0"/>
              <a:buChar char="•"/>
            </a:pPr>
            <a:r>
              <a:rPr lang="en-US" sz="2600" dirty="0" smtClean="0">
                <a:solidFill>
                  <a:srgbClr val="404040"/>
                </a:solidFill>
              </a:rPr>
              <a:t>Metformin: </a:t>
            </a:r>
            <a:r>
              <a:rPr lang="en-GB" sz="2600" dirty="0" smtClean="0">
                <a:solidFill>
                  <a:srgbClr val="404040"/>
                </a:solidFill>
              </a:rPr>
              <a:t>Decreases intestinal absorption of glucose</a:t>
            </a:r>
          </a:p>
          <a:p>
            <a:pPr marL="914400" lvl="1" indent="-457200">
              <a:buFont typeface="Arial" panose="020B0604020202020204" pitchFamily="34" charset="0"/>
              <a:buChar char="•"/>
            </a:pPr>
            <a:r>
              <a:rPr lang="en-US" sz="2600" dirty="0" err="1" smtClean="0">
                <a:solidFill>
                  <a:srgbClr val="404040"/>
                </a:solidFill>
              </a:rPr>
              <a:t>Glitazone</a:t>
            </a:r>
            <a:r>
              <a:rPr lang="en-US" sz="2600" dirty="0" smtClean="0">
                <a:solidFill>
                  <a:srgbClr val="404040"/>
                </a:solidFill>
              </a:rPr>
              <a:t>: </a:t>
            </a:r>
            <a:r>
              <a:rPr lang="en-GB" sz="2600" dirty="0" smtClean="0">
                <a:solidFill>
                  <a:srgbClr val="404040"/>
                </a:solidFill>
              </a:rPr>
              <a:t>Improve insulin sensitivity</a:t>
            </a:r>
          </a:p>
          <a:p>
            <a:pPr marL="914400" lvl="1" indent="-457200">
              <a:buFont typeface="Arial" panose="020B0604020202020204" pitchFamily="34" charset="0"/>
              <a:buChar char="•"/>
            </a:pPr>
            <a:r>
              <a:rPr lang="en-GB" sz="2600" dirty="0" smtClean="0">
                <a:solidFill>
                  <a:srgbClr val="404040"/>
                </a:solidFill>
              </a:rPr>
              <a:t>Insulin </a:t>
            </a:r>
            <a:r>
              <a:rPr lang="en-GB" sz="2600" dirty="0" err="1" smtClean="0">
                <a:solidFill>
                  <a:srgbClr val="404040"/>
                </a:solidFill>
              </a:rPr>
              <a:t>secretagogues</a:t>
            </a:r>
            <a:r>
              <a:rPr lang="en-GB" sz="2600" dirty="0" smtClean="0">
                <a:solidFill>
                  <a:srgbClr val="404040"/>
                </a:solidFill>
              </a:rPr>
              <a:t>: Increase insulin production</a:t>
            </a:r>
          </a:p>
          <a:p>
            <a:pPr marL="914400" lvl="1" indent="-457200">
              <a:buFont typeface="Arial" panose="020B0604020202020204" pitchFamily="34" charset="0"/>
              <a:buChar char="•"/>
            </a:pPr>
            <a:endParaRPr lang="en-US" sz="2600" dirty="0" smtClean="0">
              <a:solidFill>
                <a:srgbClr val="404040"/>
              </a:solidFill>
            </a:endParaRPr>
          </a:p>
          <a:p>
            <a:pPr marL="457200" indent="-457200">
              <a:lnSpc>
                <a:spcPct val="100000"/>
              </a:lnSpc>
              <a:buFont typeface="Courier New" panose="02070309020205020404" pitchFamily="49" charset="0"/>
              <a:buChar char="o"/>
            </a:pPr>
            <a:r>
              <a:rPr lang="en-US" sz="2600" dirty="0" smtClean="0">
                <a:solidFill>
                  <a:srgbClr val="404040"/>
                </a:solidFill>
              </a:rPr>
              <a:t>Failure of Single metformin therapy </a:t>
            </a:r>
          </a:p>
          <a:p>
            <a:pPr marL="285750" indent="-285750">
              <a:lnSpc>
                <a:spcPct val="100000"/>
              </a:lnSpc>
              <a:buFont typeface="Courier New" panose="02070309020205020404" pitchFamily="49" charset="0"/>
              <a:buChar char="o"/>
            </a:pPr>
            <a:endParaRPr dirty="0">
              <a:latin typeface="+mj-lt"/>
            </a:endParaRPr>
          </a:p>
          <a:p>
            <a:pPr marL="285750" indent="-285750">
              <a:lnSpc>
                <a:spcPct val="100000"/>
              </a:lnSpc>
              <a:buFont typeface="Courier New" panose="02070309020205020404" pitchFamily="49" charset="0"/>
              <a:buChar char="o"/>
            </a:pPr>
            <a:endParaRPr dirty="0">
              <a:latin typeface="+mj-lt"/>
            </a:endParaRPr>
          </a:p>
          <a:p>
            <a:pPr marL="285750" indent="-285750">
              <a:lnSpc>
                <a:spcPct val="100000"/>
              </a:lnSpc>
              <a:buFont typeface="Courier New" panose="02070309020205020404" pitchFamily="49" charset="0"/>
              <a:buChar char="o"/>
            </a:pPr>
            <a:endParaRPr dirty="0">
              <a:latin typeface="+mj-lt"/>
            </a:endParaRPr>
          </a:p>
        </p:txBody>
      </p:sp>
    </p:spTree>
    <p:extLst>
      <p:ext uri="{BB962C8B-B14F-4D97-AF65-F5344CB8AC3E}">
        <p14:creationId xmlns:p14="http://schemas.microsoft.com/office/powerpoint/2010/main" val="42488078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en-GB" sz="4500" dirty="0" smtClean="0">
                <a:solidFill>
                  <a:srgbClr val="404040"/>
                </a:solidFill>
                <a:latin typeface="+mj-lt"/>
              </a:rPr>
              <a:t>Unsuccessful combination therapy</a:t>
            </a:r>
            <a:endParaRPr lang="en-GB" sz="4500" dirty="0">
              <a:solidFill>
                <a:srgbClr val="404040"/>
              </a:solidFill>
              <a:latin typeface="+mj-lt"/>
            </a:endParaRPr>
          </a:p>
        </p:txBody>
      </p:sp>
      <p:sp>
        <p:nvSpPr>
          <p:cNvPr id="89" name="CustomShape 2"/>
          <p:cNvSpPr/>
          <p:nvPr/>
        </p:nvSpPr>
        <p:spPr>
          <a:xfrm>
            <a:off x="1018058" y="1818560"/>
            <a:ext cx="10053360" cy="4018320"/>
          </a:xfrm>
          <a:prstGeom prst="rect">
            <a:avLst/>
          </a:prstGeom>
          <a:noFill/>
          <a:ln>
            <a:noFill/>
          </a:ln>
        </p:spPr>
        <p:txBody>
          <a:bodyPr lIns="0" tIns="45000" rIns="0" bIns="45000"/>
          <a:lstStyle/>
          <a:p>
            <a:pPr marL="457200" indent="-457200">
              <a:buFont typeface="Courier New" panose="02070309020205020404" pitchFamily="49" charset="0"/>
              <a:buChar char="o"/>
            </a:pPr>
            <a:endParaRPr lang="en-US" sz="2800" dirty="0">
              <a:solidFill>
                <a:srgbClr val="404040"/>
              </a:solidFill>
              <a:latin typeface="Calibri Light" panose="020F0302020204030204" pitchFamily="34" charset="0"/>
            </a:endParaRPr>
          </a:p>
          <a:p>
            <a:pPr>
              <a:lnSpc>
                <a:spcPct val="100000"/>
              </a:lnSpc>
            </a:pPr>
            <a:r>
              <a:rPr lang="en-GB" sz="2800" dirty="0"/>
              <a:t> </a:t>
            </a:r>
            <a:endParaRPr lang="en-US" sz="2800" dirty="0" smtClean="0">
              <a:solidFill>
                <a:srgbClr val="404040"/>
              </a:solidFill>
              <a:latin typeface="Calibri Light" panose="020F0302020204030204" pitchFamily="34" charset="0"/>
            </a:endParaRPr>
          </a:p>
          <a:p>
            <a:pPr marL="285750" indent="-285750">
              <a:lnSpc>
                <a:spcPct val="100000"/>
              </a:lnSpc>
              <a:buFont typeface="Courier New" panose="02070309020205020404" pitchFamily="49" charset="0"/>
              <a:buChar char="o"/>
            </a:pPr>
            <a:endParaRPr lang="en-GB" sz="2800" dirty="0" smtClean="0">
              <a:solidFill>
                <a:srgbClr val="404040"/>
              </a:solidFill>
              <a:latin typeface="Calibri Light" panose="020F0302020204030204" pitchFamily="34" charset="0"/>
            </a:endParaRPr>
          </a:p>
          <a:p>
            <a:pPr>
              <a:lnSpc>
                <a:spcPct val="100000"/>
              </a:lnSpc>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p:txBody>
      </p:sp>
      <p:sp>
        <p:nvSpPr>
          <p:cNvPr id="3" name="Rounded Rectangle 2"/>
          <p:cNvSpPr/>
          <p:nvPr/>
        </p:nvSpPr>
        <p:spPr>
          <a:xfrm>
            <a:off x="1097280" y="1924210"/>
            <a:ext cx="5352458" cy="1484480"/>
          </a:xfrm>
          <a:prstGeom prst="roundRect">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smtClean="0">
                <a:solidFill>
                  <a:srgbClr val="404040"/>
                </a:solidFill>
              </a:rPr>
              <a:t>Drug for inflammation</a:t>
            </a:r>
          </a:p>
          <a:p>
            <a:pPr marL="342900" indent="-342900">
              <a:buFont typeface="Arial" panose="020B0604020202020204" pitchFamily="34" charset="0"/>
              <a:buChar char="•"/>
            </a:pPr>
            <a:r>
              <a:rPr lang="en-GB" sz="2400" dirty="0" smtClean="0">
                <a:solidFill>
                  <a:srgbClr val="404040"/>
                </a:solidFill>
              </a:rPr>
              <a:t>Drug for neurons protection/repair</a:t>
            </a:r>
          </a:p>
        </p:txBody>
      </p:sp>
      <p:sp>
        <p:nvSpPr>
          <p:cNvPr id="15" name="Rounded Rectangle 14"/>
          <p:cNvSpPr/>
          <p:nvPr/>
        </p:nvSpPr>
        <p:spPr>
          <a:xfrm>
            <a:off x="8357022" y="1870593"/>
            <a:ext cx="2635174" cy="1596571"/>
          </a:xfrm>
          <a:prstGeom prst="roundRect">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solidFill>
                  <a:srgbClr val="404040"/>
                </a:solidFill>
              </a:rPr>
              <a:t>Higher efficiency</a:t>
            </a:r>
            <a:endParaRPr lang="en-GB" sz="2400" dirty="0">
              <a:solidFill>
                <a:srgbClr val="404040"/>
              </a:solidFill>
            </a:endParaRPr>
          </a:p>
        </p:txBody>
      </p:sp>
      <p:sp>
        <p:nvSpPr>
          <p:cNvPr id="21" name="TextBox 20"/>
          <p:cNvSpPr txBox="1"/>
          <p:nvPr/>
        </p:nvSpPr>
        <p:spPr>
          <a:xfrm>
            <a:off x="1097280" y="3612980"/>
            <a:ext cx="10053360" cy="2677656"/>
          </a:xfrm>
          <a:prstGeom prst="rect">
            <a:avLst/>
          </a:prstGeom>
          <a:noFill/>
        </p:spPr>
        <p:txBody>
          <a:bodyPr wrap="square" rtlCol="0">
            <a:spAutoFit/>
          </a:bodyPr>
          <a:lstStyle/>
          <a:p>
            <a:pPr marL="342900" indent="-342900">
              <a:buFont typeface="Courier New" panose="02070309020205020404" pitchFamily="49" charset="0"/>
              <a:buChar char="o"/>
            </a:pPr>
            <a:r>
              <a:rPr lang="en-GB" sz="2400" dirty="0" smtClean="0">
                <a:solidFill>
                  <a:srgbClr val="404040"/>
                </a:solidFill>
              </a:rPr>
              <a:t>Multiple sclerosis Disease</a:t>
            </a:r>
          </a:p>
          <a:p>
            <a:pPr marL="342900" indent="-342900">
              <a:buFont typeface="Courier New" panose="02070309020205020404" pitchFamily="49" charset="0"/>
              <a:buChar char="o"/>
            </a:pPr>
            <a:endParaRPr lang="en-GB" sz="2400" dirty="0">
              <a:solidFill>
                <a:srgbClr val="404040"/>
              </a:solidFill>
            </a:endParaRPr>
          </a:p>
          <a:p>
            <a:pPr marL="342900" indent="-342900">
              <a:buFont typeface="Courier New" panose="02070309020205020404" pitchFamily="49" charset="0"/>
              <a:buChar char="o"/>
            </a:pPr>
            <a:r>
              <a:rPr lang="en-GB" sz="2400" dirty="0" smtClean="0">
                <a:solidFill>
                  <a:srgbClr val="404040"/>
                </a:solidFill>
              </a:rPr>
              <a:t>Problem</a:t>
            </a:r>
            <a:endParaRPr lang="en-GB" sz="2400" dirty="0" smtClean="0">
              <a:solidFill>
                <a:srgbClr val="404040"/>
              </a:solidFill>
            </a:endParaRPr>
          </a:p>
          <a:p>
            <a:pPr marL="800100" lvl="1" indent="-342900">
              <a:buFont typeface="Arial" panose="020B0604020202020204" pitchFamily="34" charset="0"/>
              <a:buChar char="•"/>
            </a:pPr>
            <a:r>
              <a:rPr lang="en-GB" sz="2400" dirty="0" smtClean="0">
                <a:solidFill>
                  <a:srgbClr val="404040"/>
                </a:solidFill>
              </a:rPr>
              <a:t>Side effects of individual drugs </a:t>
            </a:r>
            <a:r>
              <a:rPr lang="en-GB" sz="2400" dirty="0" smtClean="0">
                <a:solidFill>
                  <a:srgbClr val="404040"/>
                </a:solidFill>
              </a:rPr>
              <a:t>were additive</a:t>
            </a:r>
            <a:endParaRPr lang="en-GB" sz="2400" dirty="0" smtClean="0">
              <a:solidFill>
                <a:srgbClr val="404040"/>
              </a:solidFill>
            </a:endParaRPr>
          </a:p>
          <a:p>
            <a:pPr marL="800100" lvl="1" indent="-342900">
              <a:buFont typeface="Arial" panose="020B0604020202020204" pitchFamily="34" charset="0"/>
              <a:buChar char="•"/>
            </a:pPr>
            <a:r>
              <a:rPr lang="en-GB" sz="2400" dirty="0" smtClean="0">
                <a:solidFill>
                  <a:srgbClr val="404040"/>
                </a:solidFill>
              </a:rPr>
              <a:t>Drugs </a:t>
            </a:r>
            <a:r>
              <a:rPr lang="en-GB" sz="2400" dirty="0" smtClean="0">
                <a:solidFill>
                  <a:srgbClr val="404040"/>
                </a:solidFill>
              </a:rPr>
              <a:t>interfered </a:t>
            </a:r>
            <a:r>
              <a:rPr lang="en-GB" sz="2400" dirty="0" smtClean="0">
                <a:solidFill>
                  <a:srgbClr val="404040"/>
                </a:solidFill>
              </a:rPr>
              <a:t>with each other</a:t>
            </a:r>
          </a:p>
          <a:p>
            <a:pPr marL="800100" lvl="1" indent="-342900">
              <a:buFont typeface="Arial" panose="020B0604020202020204" pitchFamily="34" charset="0"/>
              <a:buChar char="•"/>
            </a:pPr>
            <a:endParaRPr lang="en-GB" sz="2400" dirty="0">
              <a:solidFill>
                <a:srgbClr val="404040"/>
              </a:solidFill>
            </a:endParaRPr>
          </a:p>
          <a:p>
            <a:pPr marL="342900" indent="-342900">
              <a:buFont typeface="Courier New" panose="02070309020205020404" pitchFamily="49" charset="0"/>
              <a:buChar char="o"/>
            </a:pPr>
            <a:endParaRPr lang="en-GB" sz="2400" dirty="0">
              <a:solidFill>
                <a:srgbClr val="404040"/>
              </a:solidFill>
              <a:latin typeface="+mj-lt"/>
            </a:endParaRPr>
          </a:p>
        </p:txBody>
      </p:sp>
      <p:cxnSp>
        <p:nvCxnSpPr>
          <p:cNvPr id="34" name="Straight Arrow Connector 33"/>
          <p:cNvCxnSpPr>
            <a:stCxn id="3" idx="3"/>
            <a:endCxn id="15" idx="1"/>
          </p:cNvCxnSpPr>
          <p:nvPr/>
        </p:nvCxnSpPr>
        <p:spPr>
          <a:xfrm>
            <a:off x="6449738" y="2666450"/>
            <a:ext cx="1907284" cy="2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6955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de-DE" sz="4500" dirty="0">
                <a:solidFill>
                  <a:srgbClr val="404040"/>
                </a:solidFill>
                <a:latin typeface="+mj-lt"/>
              </a:rPr>
              <a:t>Define polypharmacology</a:t>
            </a:r>
            <a:endParaRPr sz="4500" dirty="0">
              <a:solidFill>
                <a:srgbClr val="404040"/>
              </a:solidFill>
              <a:latin typeface="+mj-lt"/>
            </a:endParaRPr>
          </a:p>
        </p:txBody>
      </p:sp>
      <p:sp>
        <p:nvSpPr>
          <p:cNvPr id="89" name="CustomShape 2"/>
          <p:cNvSpPr/>
          <p:nvPr/>
        </p:nvSpPr>
        <p:spPr>
          <a:xfrm>
            <a:off x="1097279" y="1845720"/>
            <a:ext cx="6006905" cy="4018320"/>
          </a:xfrm>
          <a:prstGeom prst="rect">
            <a:avLst/>
          </a:prstGeom>
          <a:noFill/>
          <a:ln>
            <a:noFill/>
          </a:ln>
        </p:spPr>
        <p:txBody>
          <a:bodyPr lIns="0" tIns="45000" rIns="0" bIns="45000"/>
          <a:lstStyle/>
          <a:p>
            <a:pPr>
              <a:lnSpc>
                <a:spcPct val="100000"/>
              </a:lnSpc>
            </a:pPr>
            <a:endParaRPr lang="en-US" dirty="0">
              <a:latin typeface="Calibri Light" panose="020F0302020204030204" pitchFamily="34" charset="0"/>
            </a:endParaRPr>
          </a:p>
          <a:p>
            <a:pPr marL="457200" indent="-457200">
              <a:lnSpc>
                <a:spcPct val="100000"/>
              </a:lnSpc>
              <a:buFont typeface="Courier New" panose="02070309020205020404" pitchFamily="49" charset="0"/>
              <a:buChar char="o"/>
            </a:pPr>
            <a:r>
              <a:rPr lang="en-US" sz="2800" dirty="0" smtClean="0">
                <a:solidFill>
                  <a:srgbClr val="404040"/>
                </a:solidFill>
              </a:rPr>
              <a:t>Design of multitarget drug</a:t>
            </a:r>
          </a:p>
          <a:p>
            <a:pPr marL="457200" indent="-457200">
              <a:lnSpc>
                <a:spcPct val="100000"/>
              </a:lnSpc>
              <a:buFont typeface="Courier New" panose="02070309020205020404" pitchFamily="49" charset="0"/>
              <a:buChar char="o"/>
            </a:pPr>
            <a:endParaRPr lang="en-US" sz="2800" dirty="0">
              <a:solidFill>
                <a:srgbClr val="404040"/>
              </a:solidFill>
            </a:endParaRPr>
          </a:p>
          <a:p>
            <a:pPr marL="457200" indent="-457200">
              <a:buFont typeface="Courier New" panose="02070309020205020404" pitchFamily="49" charset="0"/>
              <a:buChar char="o"/>
            </a:pPr>
            <a:r>
              <a:rPr lang="en-GB" sz="2800" dirty="0" smtClean="0">
                <a:solidFill>
                  <a:srgbClr val="404040"/>
                </a:solidFill>
              </a:rPr>
              <a:t>Is multitarget drug more </a:t>
            </a:r>
            <a:r>
              <a:rPr lang="en-US" sz="2800" dirty="0" smtClean="0">
                <a:solidFill>
                  <a:srgbClr val="404040"/>
                </a:solidFill>
              </a:rPr>
              <a:t>efficient </a:t>
            </a:r>
            <a:r>
              <a:rPr lang="en-GB" sz="2800" dirty="0" smtClean="0">
                <a:solidFill>
                  <a:srgbClr val="404040"/>
                </a:solidFill>
              </a:rPr>
              <a:t>than combination therapy?</a:t>
            </a:r>
            <a:endParaRPr sz="2800" dirty="0">
              <a:solidFill>
                <a:srgbClr val="404040"/>
              </a:solidFill>
            </a:endParaRPr>
          </a:p>
          <a:p>
            <a:pPr marL="285750" indent="-285750">
              <a:lnSpc>
                <a:spcPct val="100000"/>
              </a:lnSpc>
              <a:buFont typeface="Courier New" panose="02070309020205020404" pitchFamily="49" charset="0"/>
              <a:buChar char="o"/>
            </a:pPr>
            <a:endParaRPr dirty="0">
              <a:latin typeface="+mj-lt"/>
            </a:endParaRPr>
          </a:p>
          <a:p>
            <a:pPr marL="285750" indent="-285750">
              <a:lnSpc>
                <a:spcPct val="100000"/>
              </a:lnSpc>
              <a:buFont typeface="Courier New" panose="02070309020205020404" pitchFamily="49" charset="0"/>
              <a:buChar char="o"/>
            </a:pPr>
            <a:endParaRPr dirty="0">
              <a:latin typeface="+mj-lt"/>
            </a:endParaRPr>
          </a:p>
          <a:p>
            <a:pPr marL="285750" indent="-285750">
              <a:lnSpc>
                <a:spcPct val="100000"/>
              </a:lnSpc>
              <a:buFont typeface="Courier New" panose="02070309020205020404" pitchFamily="49" charset="0"/>
              <a:buChar char="o"/>
            </a:pPr>
            <a:endParaRPr dirty="0">
              <a:latin typeface="+mj-lt"/>
            </a:endParaRPr>
          </a:p>
        </p:txBody>
      </p:sp>
      <p:pic>
        <p:nvPicPr>
          <p:cNvPr id="4" name="Picture 3"/>
          <p:cNvPicPr>
            <a:picLocks noChangeAspect="1"/>
          </p:cNvPicPr>
          <p:nvPr/>
        </p:nvPicPr>
        <p:blipFill>
          <a:blip r:embed="rId3"/>
          <a:stretch>
            <a:fillRect/>
          </a:stretch>
        </p:blipFill>
        <p:spPr>
          <a:xfrm>
            <a:off x="6930429" y="2429152"/>
            <a:ext cx="4220211" cy="321996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106806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endParaRPr lang="en-GB" sz="5500" dirty="0">
              <a:solidFill>
                <a:srgbClr val="404040"/>
              </a:solidFill>
              <a:latin typeface="Calibri Light" panose="020F0302020204030204" pitchFamily="34" charset="0"/>
            </a:endParaRPr>
          </a:p>
        </p:txBody>
      </p:sp>
      <p:sp>
        <p:nvSpPr>
          <p:cNvPr id="89" name="CustomShape 2"/>
          <p:cNvSpPr/>
          <p:nvPr/>
        </p:nvSpPr>
        <p:spPr>
          <a:xfrm>
            <a:off x="1097280" y="1845720"/>
            <a:ext cx="10053360" cy="4018320"/>
          </a:xfrm>
          <a:prstGeom prst="rect">
            <a:avLst/>
          </a:prstGeom>
          <a:noFill/>
          <a:ln>
            <a:noFill/>
          </a:ln>
        </p:spPr>
        <p:txBody>
          <a:bodyPr lIns="0" tIns="45000" rIns="0" bIns="45000"/>
          <a:lstStyle/>
          <a:p>
            <a:pPr marL="457200" indent="-457200">
              <a:lnSpc>
                <a:spcPct val="100000"/>
              </a:lnSpc>
              <a:buFont typeface="Courier New" panose="02070309020205020404" pitchFamily="49" charset="0"/>
              <a:buChar char="o"/>
            </a:pPr>
            <a:endParaRPr dirty="0">
              <a:latin typeface="Calibri Light" panose="020F0302020204030204" pitchFamily="34" charset="0"/>
            </a:endParaRPr>
          </a:p>
          <a:p>
            <a:pPr>
              <a:lnSpc>
                <a:spcPct val="100000"/>
              </a:lnSpc>
            </a:pPr>
            <a:endParaRPr lang="en-GB" dirty="0" smtClean="0">
              <a:latin typeface="Calibri Light" panose="020F0302020204030204" pitchFamily="34" charset="0"/>
            </a:endParaRPr>
          </a:p>
          <a:p>
            <a:pPr>
              <a:lnSpc>
                <a:spcPct val="100000"/>
              </a:lnSpc>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a:p>
            <a:pPr marL="285750" indent="-285750">
              <a:lnSpc>
                <a:spcPct val="100000"/>
              </a:lnSpc>
              <a:buFont typeface="Courier New" panose="02070309020205020404" pitchFamily="49" charset="0"/>
              <a:buChar char="o"/>
            </a:pPr>
            <a:endParaRPr dirty="0">
              <a:latin typeface="Calibri Light" panose="020F0302020204030204" pitchFamily="34" charset="0"/>
            </a:endParaRPr>
          </a:p>
        </p:txBody>
      </p:sp>
      <p:sp>
        <p:nvSpPr>
          <p:cNvPr id="6" name="CustomShape 1"/>
          <p:cNvSpPr/>
          <p:nvPr/>
        </p:nvSpPr>
        <p:spPr>
          <a:xfrm>
            <a:off x="1249680" y="286560"/>
            <a:ext cx="10053360" cy="1445760"/>
          </a:xfrm>
          <a:prstGeom prst="rect">
            <a:avLst/>
          </a:prstGeom>
          <a:noFill/>
          <a:ln>
            <a:noFill/>
          </a:ln>
        </p:spPr>
        <p:txBody>
          <a:bodyPr lIns="90000" tIns="45000" rIns="90000" bIns="45000" anchor="b"/>
          <a:lstStyle/>
          <a:p>
            <a:pPr>
              <a:lnSpc>
                <a:spcPct val="85000"/>
              </a:lnSpc>
            </a:pPr>
            <a:r>
              <a:rPr lang="en-GB" sz="4000" dirty="0">
                <a:solidFill>
                  <a:srgbClr val="404040"/>
                </a:solidFill>
                <a:latin typeface="+mj-lt"/>
              </a:rPr>
              <a:t>Combination therapy vs multitarget drug</a:t>
            </a:r>
          </a:p>
        </p:txBody>
      </p:sp>
      <p:graphicFrame>
        <p:nvGraphicFramePr>
          <p:cNvPr id="8" name="Table 7"/>
          <p:cNvGraphicFramePr>
            <a:graphicFrameLocks noGrp="1"/>
          </p:cNvGraphicFramePr>
          <p:nvPr>
            <p:extLst>
              <p:ext uri="{D42A27DB-BD31-4B8C-83A1-F6EECF244321}">
                <p14:modId xmlns:p14="http://schemas.microsoft.com/office/powerpoint/2010/main" val="1100153682"/>
              </p:ext>
            </p:extLst>
          </p:nvPr>
        </p:nvGraphicFramePr>
        <p:xfrm>
          <a:off x="1097280" y="2211286"/>
          <a:ext cx="10053360" cy="3931606"/>
        </p:xfrm>
        <a:graphic>
          <a:graphicData uri="http://schemas.openxmlformats.org/drawingml/2006/table">
            <a:tbl>
              <a:tblPr firstRow="1" bandRow="1">
                <a:tableStyleId>{EB344D84-9AFB-497E-A393-DC336BA19D2E}</a:tableStyleId>
              </a:tblPr>
              <a:tblGrid>
                <a:gridCol w="4963963"/>
                <a:gridCol w="5089397"/>
              </a:tblGrid>
              <a:tr h="510944">
                <a:tc>
                  <a:txBody>
                    <a:bodyPr/>
                    <a:lstStyle/>
                    <a:p>
                      <a:pPr algn="ctr"/>
                      <a:r>
                        <a:rPr lang="en-GB" sz="2600" kern="1200" dirty="0" smtClean="0">
                          <a:solidFill>
                            <a:srgbClr val="404040"/>
                          </a:solidFill>
                          <a:latin typeface="+mn-lt"/>
                          <a:ea typeface="+mn-ea"/>
                          <a:cs typeface="+mn-cs"/>
                        </a:rPr>
                        <a:t>Combination</a:t>
                      </a:r>
                      <a:r>
                        <a:rPr lang="en-GB" sz="2600" kern="1200" baseline="0" dirty="0" smtClean="0">
                          <a:solidFill>
                            <a:srgbClr val="404040"/>
                          </a:solidFill>
                          <a:latin typeface="+mn-lt"/>
                          <a:ea typeface="+mn-ea"/>
                          <a:cs typeface="+mn-cs"/>
                        </a:rPr>
                        <a:t> therapy</a:t>
                      </a:r>
                      <a:endParaRPr lang="en-GB" sz="2600" kern="1200" dirty="0">
                        <a:solidFill>
                          <a:srgbClr val="40404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GB" sz="2600" b="1" kern="1200" baseline="0" dirty="0" smtClean="0">
                          <a:solidFill>
                            <a:srgbClr val="404040"/>
                          </a:solidFill>
                          <a:latin typeface="+mn-lt"/>
                          <a:ea typeface="+mn-ea"/>
                          <a:cs typeface="+mn-cs"/>
                        </a:rPr>
                        <a:t>Multitarget drugs</a:t>
                      </a:r>
                      <a:endParaRPr lang="en-GB" sz="2600" b="1" kern="1200" dirty="0">
                        <a:solidFill>
                          <a:srgbClr val="40404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0662">
                <a:tc>
                  <a:txBody>
                    <a:bodyPr/>
                    <a:lstStyle/>
                    <a:p>
                      <a:pPr marL="0" indent="0" algn="l" defTabSz="914400" rtl="0" eaLnBrk="1" latinLnBrk="0" hangingPunct="1">
                        <a:buFont typeface="Courier New" panose="02070309020205020404" pitchFamily="49" charset="0"/>
                        <a:buNone/>
                      </a:pPr>
                      <a:endParaRPr lang="en-GB" sz="2400" kern="1200" baseline="0" dirty="0" smtClean="0">
                        <a:solidFill>
                          <a:srgbClr val="404040"/>
                        </a:solidFill>
                        <a:latin typeface="+mn-lt"/>
                        <a:ea typeface="+mn-ea"/>
                        <a:cs typeface="+mn-cs"/>
                      </a:endParaRPr>
                    </a:p>
                    <a:p>
                      <a:pPr marL="342900" indent="-342900" algn="l" defTabSz="914400" rtl="0" eaLnBrk="1" latinLnBrk="0" hangingPunct="1">
                        <a:buFont typeface="Courier New" panose="02070309020205020404" pitchFamily="49" charset="0"/>
                        <a:buChar char="o"/>
                      </a:pPr>
                      <a:r>
                        <a:rPr lang="en-GB" sz="2400" kern="1200" baseline="0" dirty="0" smtClean="0">
                          <a:solidFill>
                            <a:srgbClr val="404040"/>
                          </a:solidFill>
                          <a:latin typeface="+mn-lt"/>
                          <a:ea typeface="+mn-ea"/>
                          <a:cs typeface="+mn-cs"/>
                        </a:rPr>
                        <a:t>More drug-drug interaction</a:t>
                      </a:r>
                    </a:p>
                    <a:p>
                      <a:pPr marL="0" indent="0" algn="l" defTabSz="914400" rtl="0" eaLnBrk="1" latinLnBrk="0" hangingPunct="1">
                        <a:buFont typeface="Courier New" panose="02070309020205020404" pitchFamily="49" charset="0"/>
                        <a:buNone/>
                      </a:pPr>
                      <a:endParaRPr lang="en-GB" sz="2400" kern="1200" baseline="0" dirty="0" smtClean="0">
                        <a:solidFill>
                          <a:srgbClr val="404040"/>
                        </a:solidFill>
                        <a:latin typeface="+mn-lt"/>
                        <a:ea typeface="+mn-ea"/>
                        <a:cs typeface="+mn-cs"/>
                      </a:endParaRPr>
                    </a:p>
                    <a:p>
                      <a:pPr marL="342900" indent="-342900" algn="l" defTabSz="914400" rtl="0" eaLnBrk="1" latinLnBrk="0" hangingPunct="1">
                        <a:buFont typeface="Courier New" panose="02070309020205020404" pitchFamily="49" charset="0"/>
                        <a:buChar char="o"/>
                      </a:pPr>
                      <a:r>
                        <a:rPr lang="en-GB" sz="2400" kern="1200" baseline="0" dirty="0" smtClean="0">
                          <a:solidFill>
                            <a:srgbClr val="404040"/>
                          </a:solidFill>
                          <a:latin typeface="+mn-lt"/>
                          <a:ea typeface="+mn-ea"/>
                          <a:cs typeface="+mn-cs"/>
                        </a:rPr>
                        <a:t>Dosing schedule</a:t>
                      </a:r>
                    </a:p>
                    <a:p>
                      <a:pPr marL="285750" indent="-285750" algn="l" defTabSz="914400" rtl="0" eaLnBrk="1" latinLnBrk="0" hangingPunct="1">
                        <a:buFont typeface="Courier New" panose="02070309020205020404" pitchFamily="49" charset="0"/>
                        <a:buChar char="o"/>
                      </a:pPr>
                      <a:endParaRPr lang="en-GB" sz="2400" kern="1200" baseline="0" dirty="0" smtClean="0">
                        <a:solidFill>
                          <a:srgbClr val="404040"/>
                        </a:solidFill>
                        <a:latin typeface="+mn-lt"/>
                        <a:ea typeface="+mn-ea"/>
                        <a:cs typeface="+mn-cs"/>
                      </a:endParaRPr>
                    </a:p>
                    <a:p>
                      <a:pPr marL="285750" indent="-285750" algn="l" defTabSz="914400" rtl="0" eaLnBrk="1" latinLnBrk="0" hangingPunct="1">
                        <a:buFont typeface="Courier New" panose="02070309020205020404" pitchFamily="49" charset="0"/>
                        <a:buChar char="o"/>
                      </a:pPr>
                      <a:r>
                        <a:rPr lang="en-GB" sz="2400" kern="1200" baseline="0" dirty="0" smtClean="0">
                          <a:solidFill>
                            <a:srgbClr val="404040"/>
                          </a:solidFill>
                          <a:latin typeface="+mn-lt"/>
                          <a:ea typeface="+mn-ea"/>
                          <a:cs typeface="+mn-cs"/>
                        </a:rPr>
                        <a:t>Combinations of different companies drugs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Courier New" panose="02070309020205020404" pitchFamily="49" charset="0"/>
                        <a:buChar char="o"/>
                      </a:pPr>
                      <a:endParaRPr lang="en-GB" sz="2400" kern="1200" dirty="0" smtClean="0">
                        <a:solidFill>
                          <a:srgbClr val="404040"/>
                        </a:solidFill>
                        <a:latin typeface="+mn-lt"/>
                        <a:ea typeface="+mn-ea"/>
                        <a:cs typeface="+mn-cs"/>
                      </a:endParaRPr>
                    </a:p>
                    <a:p>
                      <a:pPr marL="285750" indent="-285750">
                        <a:buFont typeface="Courier New" panose="02070309020205020404" pitchFamily="49" charset="0"/>
                        <a:buChar char="o"/>
                      </a:pPr>
                      <a:r>
                        <a:rPr lang="en-GB" sz="2400" kern="1200" dirty="0" smtClean="0">
                          <a:solidFill>
                            <a:srgbClr val="404040"/>
                          </a:solidFill>
                          <a:latin typeface="+mn-lt"/>
                          <a:ea typeface="+mn-ea"/>
                          <a:cs typeface="+mn-cs"/>
                        </a:rPr>
                        <a:t>More</a:t>
                      </a:r>
                      <a:r>
                        <a:rPr lang="en-GB" sz="2400" kern="1200" baseline="0" dirty="0" smtClean="0">
                          <a:solidFill>
                            <a:srgbClr val="404040"/>
                          </a:solidFill>
                          <a:latin typeface="+mn-lt"/>
                          <a:ea typeface="+mn-ea"/>
                          <a:cs typeface="+mn-cs"/>
                        </a:rPr>
                        <a:t> effective in advanced stage disease</a:t>
                      </a:r>
                    </a:p>
                    <a:p>
                      <a:pPr marL="0" indent="0">
                        <a:buFont typeface="Courier New" panose="02070309020205020404" pitchFamily="49" charset="0"/>
                        <a:buNone/>
                      </a:pPr>
                      <a:endParaRPr lang="en-GB" sz="2400" kern="1200" baseline="0" dirty="0" smtClean="0">
                        <a:solidFill>
                          <a:srgbClr val="404040"/>
                        </a:solidFill>
                        <a:latin typeface="+mn-lt"/>
                        <a:ea typeface="+mn-ea"/>
                        <a:cs typeface="+mn-cs"/>
                      </a:endParaRPr>
                    </a:p>
                    <a:p>
                      <a:pPr marL="285750" indent="-285750">
                        <a:buFont typeface="Courier New" panose="02070309020205020404" pitchFamily="49" charset="0"/>
                        <a:buChar char="o"/>
                      </a:pPr>
                      <a:r>
                        <a:rPr lang="en-GB" sz="2400" kern="1200" baseline="0" dirty="0" smtClean="0">
                          <a:solidFill>
                            <a:srgbClr val="404040"/>
                          </a:solidFill>
                          <a:latin typeface="+mn-lt"/>
                          <a:ea typeface="+mn-ea"/>
                          <a:cs typeface="+mn-cs"/>
                        </a:rPr>
                        <a:t>More safety profile</a:t>
                      </a:r>
                    </a:p>
                    <a:p>
                      <a:pPr marL="285750" indent="-285750">
                        <a:buFont typeface="Courier New" panose="02070309020205020404" pitchFamily="49" charset="0"/>
                        <a:buChar char="o"/>
                      </a:pPr>
                      <a:endParaRPr lang="en-GB" sz="2400" kern="1200" baseline="0" dirty="0" smtClean="0">
                        <a:solidFill>
                          <a:srgbClr val="404040"/>
                        </a:solidFill>
                        <a:latin typeface="+mn-lt"/>
                        <a:ea typeface="+mn-ea"/>
                        <a:cs typeface="+mn-cs"/>
                      </a:endParaRPr>
                    </a:p>
                    <a:p>
                      <a:pPr marL="0" indent="0">
                        <a:buFont typeface="Courier New" panose="02070309020205020404" pitchFamily="49" charset="0"/>
                        <a:buNone/>
                      </a:pPr>
                      <a:endParaRPr lang="en-GB" sz="2400" kern="1200" baseline="0" dirty="0" smtClean="0">
                        <a:solidFill>
                          <a:srgbClr val="40404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7" name="Picture 6"/>
          <p:cNvPicPr>
            <a:picLocks noChangeAspect="1"/>
          </p:cNvPicPr>
          <p:nvPr/>
        </p:nvPicPr>
        <p:blipFill>
          <a:blip r:embed="rId3"/>
          <a:stretch>
            <a:fillRect/>
          </a:stretch>
        </p:blipFill>
        <p:spPr>
          <a:xfrm>
            <a:off x="7123240" y="4689066"/>
            <a:ext cx="2903764" cy="1274811"/>
          </a:xfrm>
          <a:prstGeom prst="rect">
            <a:avLst/>
          </a:prstGeom>
        </p:spPr>
      </p:pic>
    </p:spTree>
    <p:extLst>
      <p:ext uri="{BB962C8B-B14F-4D97-AF65-F5344CB8AC3E}">
        <p14:creationId xmlns:p14="http://schemas.microsoft.com/office/powerpoint/2010/main" val="35093314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en-GB" sz="4500" dirty="0">
                <a:solidFill>
                  <a:srgbClr val="404040"/>
                </a:solidFill>
                <a:latin typeface="+mj-lt"/>
              </a:rPr>
              <a:t>Drug promiscuity</a:t>
            </a:r>
          </a:p>
        </p:txBody>
      </p:sp>
      <p:sp>
        <p:nvSpPr>
          <p:cNvPr id="89" name="CustomShape 2"/>
          <p:cNvSpPr/>
          <p:nvPr/>
        </p:nvSpPr>
        <p:spPr>
          <a:xfrm>
            <a:off x="1097280" y="1845720"/>
            <a:ext cx="10053360" cy="4018320"/>
          </a:xfrm>
          <a:prstGeom prst="rect">
            <a:avLst/>
          </a:prstGeom>
          <a:noFill/>
          <a:ln>
            <a:noFill/>
          </a:ln>
        </p:spPr>
        <p:txBody>
          <a:bodyPr lIns="0" tIns="45000" rIns="0" bIns="45000"/>
          <a:lstStyle/>
          <a:p>
            <a:endParaRPr lang="de-DE"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r>
              <a:rPr lang="en-GB" sz="2600" dirty="0" smtClean="0">
                <a:solidFill>
                  <a:srgbClr val="404040"/>
                </a:solidFill>
              </a:rPr>
              <a:t>Balance between beneficial polypharmacology </a:t>
            </a:r>
            <a:r>
              <a:rPr lang="en-GB" sz="2600" dirty="0">
                <a:solidFill>
                  <a:srgbClr val="404040"/>
                </a:solidFill>
              </a:rPr>
              <a:t>and </a:t>
            </a:r>
            <a:r>
              <a:rPr lang="en-GB" sz="2600" dirty="0" smtClean="0">
                <a:solidFill>
                  <a:srgbClr val="404040"/>
                </a:solidFill>
              </a:rPr>
              <a:t>harmful promiscuity </a:t>
            </a:r>
            <a:r>
              <a:rPr lang="en-GB" sz="2600" dirty="0">
                <a:solidFill>
                  <a:srgbClr val="404040"/>
                </a:solidFill>
              </a:rPr>
              <a:t>of </a:t>
            </a:r>
            <a:r>
              <a:rPr lang="en-GB" sz="2600" dirty="0" smtClean="0">
                <a:solidFill>
                  <a:srgbClr val="404040"/>
                </a:solidFill>
              </a:rPr>
              <a:t>drugs</a:t>
            </a:r>
          </a:p>
          <a:p>
            <a:pPr marL="457200" indent="-457200">
              <a:buFont typeface="Courier New" panose="02070309020205020404" pitchFamily="49" charset="0"/>
              <a:buChar char="o"/>
            </a:pPr>
            <a:endParaRPr lang="en-GB" sz="2600" dirty="0">
              <a:solidFill>
                <a:srgbClr val="404040"/>
              </a:solidFill>
            </a:endParaRPr>
          </a:p>
          <a:p>
            <a:pPr marL="457200" indent="-457200">
              <a:buFont typeface="Courier New" panose="02070309020205020404" pitchFamily="49" charset="0"/>
              <a:buChar char="o"/>
            </a:pPr>
            <a:r>
              <a:rPr lang="en-GB" sz="2600" dirty="0" smtClean="0">
                <a:solidFill>
                  <a:srgbClr val="404040"/>
                </a:solidFill>
              </a:rPr>
              <a:t>Problem: </a:t>
            </a:r>
          </a:p>
          <a:p>
            <a:pPr marL="1371600" lvl="2" indent="-457200">
              <a:buFont typeface="Arial" panose="020B0604020202020204" pitchFamily="34" charset="0"/>
              <a:buChar char="•"/>
            </a:pPr>
            <a:r>
              <a:rPr lang="en-GB" sz="2600" dirty="0" smtClean="0">
                <a:solidFill>
                  <a:srgbClr val="404040"/>
                </a:solidFill>
              </a:rPr>
              <a:t>Targets and off-targets with similar homology</a:t>
            </a:r>
          </a:p>
          <a:p>
            <a:pPr lvl="2"/>
            <a:r>
              <a:rPr lang="en-GB" sz="2600" dirty="0" smtClean="0">
                <a:solidFill>
                  <a:srgbClr val="404040"/>
                </a:solidFill>
              </a:rPr>
              <a:t> </a:t>
            </a:r>
          </a:p>
          <a:p>
            <a:pPr marL="457200" indent="-457200">
              <a:buFont typeface="Courier New" panose="02070309020205020404" pitchFamily="49" charset="0"/>
              <a:buChar char="o"/>
            </a:pPr>
            <a:endParaRPr lang="en-GB" sz="2600" dirty="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en-GB"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endParaRPr lang="de-DE" sz="2800" dirty="0">
              <a:solidFill>
                <a:srgbClr val="404040"/>
              </a:solidFill>
              <a:latin typeface="Calibri Light" panose="020F0302020204030204" pitchFamily="34" charset="0"/>
            </a:endParaRPr>
          </a:p>
          <a:p>
            <a:r>
              <a:rPr lang="en-GB" dirty="0" smtClean="0"/>
              <a:t> </a:t>
            </a:r>
            <a:endParaRPr sz="2800" dirty="0">
              <a:solidFill>
                <a:srgbClr val="404040"/>
              </a:solidFill>
              <a:latin typeface="Calibri Light" panose="020F0302020204030204" pitchFamily="34" charset="0"/>
            </a:endParaRPr>
          </a:p>
        </p:txBody>
      </p:sp>
    </p:spTree>
    <p:extLst>
      <p:ext uri="{BB962C8B-B14F-4D97-AF65-F5344CB8AC3E}">
        <p14:creationId xmlns:p14="http://schemas.microsoft.com/office/powerpoint/2010/main" val="30624710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924275" y="2398774"/>
            <a:ext cx="3535923" cy="3313971"/>
          </a:xfrm>
          <a:prstGeom prst="rect">
            <a:avLst/>
          </a:prstGeom>
        </p:spPr>
        <p:style>
          <a:lnRef idx="2">
            <a:schemeClr val="dk1"/>
          </a:lnRef>
          <a:fillRef idx="1">
            <a:schemeClr val="lt1"/>
          </a:fillRef>
          <a:effectRef idx="0">
            <a:schemeClr val="dk1"/>
          </a:effectRef>
          <a:fontRef idx="minor">
            <a:schemeClr val="dk1"/>
          </a:fontRef>
        </p:style>
      </p:pic>
      <p:sp>
        <p:nvSpPr>
          <p:cNvPr id="88" name="CustomShape 1"/>
          <p:cNvSpPr/>
          <p:nvPr/>
        </p:nvSpPr>
        <p:spPr>
          <a:xfrm>
            <a:off x="1097280" y="286560"/>
            <a:ext cx="10053360" cy="1445760"/>
          </a:xfrm>
          <a:prstGeom prst="rect">
            <a:avLst/>
          </a:prstGeom>
          <a:noFill/>
          <a:ln>
            <a:noFill/>
          </a:ln>
        </p:spPr>
        <p:txBody>
          <a:bodyPr lIns="90000" tIns="45000" rIns="90000" bIns="45000" anchor="b"/>
          <a:lstStyle/>
          <a:p>
            <a:pPr>
              <a:lnSpc>
                <a:spcPct val="85000"/>
              </a:lnSpc>
            </a:pPr>
            <a:r>
              <a:rPr lang="en-GB" sz="4500" dirty="0">
                <a:solidFill>
                  <a:srgbClr val="404040"/>
                </a:solidFill>
                <a:latin typeface="+mj-lt"/>
              </a:rPr>
              <a:t>Example for similar homology </a:t>
            </a:r>
          </a:p>
        </p:txBody>
      </p:sp>
      <p:sp>
        <p:nvSpPr>
          <p:cNvPr id="89" name="CustomShape 2"/>
          <p:cNvSpPr/>
          <p:nvPr/>
        </p:nvSpPr>
        <p:spPr>
          <a:xfrm>
            <a:off x="1097280" y="1845720"/>
            <a:ext cx="10053360" cy="4018320"/>
          </a:xfrm>
          <a:prstGeom prst="rect">
            <a:avLst/>
          </a:prstGeom>
          <a:noFill/>
          <a:ln>
            <a:noFill/>
          </a:ln>
        </p:spPr>
        <p:txBody>
          <a:bodyPr lIns="0" tIns="45000" rIns="0" bIns="45000"/>
          <a:lstStyle/>
          <a:p>
            <a:endParaRPr lang="de-DE" sz="2800" dirty="0">
              <a:solidFill>
                <a:srgbClr val="404040"/>
              </a:solidFill>
              <a:latin typeface="Calibri Light" panose="020F0302020204030204" pitchFamily="34" charset="0"/>
            </a:endParaRPr>
          </a:p>
          <a:p>
            <a:pPr marL="457200" indent="-457200">
              <a:buFont typeface="Courier New" panose="02070309020205020404" pitchFamily="49" charset="0"/>
              <a:buChar char="o"/>
            </a:pPr>
            <a:r>
              <a:rPr lang="en-GB" sz="2600" dirty="0">
                <a:solidFill>
                  <a:srgbClr val="404040"/>
                </a:solidFill>
              </a:rPr>
              <a:t>Carbonic </a:t>
            </a:r>
            <a:r>
              <a:rPr lang="en-GB" sz="2600" dirty="0" smtClean="0">
                <a:solidFill>
                  <a:srgbClr val="404040"/>
                </a:solidFill>
              </a:rPr>
              <a:t>anhydrase IX (CA IX in green) </a:t>
            </a:r>
            <a:endParaRPr lang="en-GB" sz="2600" dirty="0">
              <a:solidFill>
                <a:srgbClr val="404040"/>
              </a:solidFill>
            </a:endParaRPr>
          </a:p>
          <a:p>
            <a:pPr marL="457200" indent="-457200">
              <a:buFont typeface="Courier New" panose="02070309020205020404" pitchFamily="49" charset="0"/>
              <a:buChar char="o"/>
            </a:pPr>
            <a:endParaRPr lang="en-GB" sz="2600" dirty="0" smtClean="0">
              <a:solidFill>
                <a:srgbClr val="404040"/>
              </a:solidFill>
            </a:endParaRPr>
          </a:p>
          <a:p>
            <a:pPr marL="457200" indent="-457200">
              <a:buFont typeface="Courier New" panose="02070309020205020404" pitchFamily="49" charset="0"/>
              <a:buChar char="o"/>
            </a:pPr>
            <a:r>
              <a:rPr lang="en-GB" sz="2600" dirty="0" smtClean="0">
                <a:solidFill>
                  <a:srgbClr val="404040"/>
                </a:solidFill>
              </a:rPr>
              <a:t>Carbonic </a:t>
            </a:r>
            <a:r>
              <a:rPr lang="en-GB" sz="2600" dirty="0">
                <a:solidFill>
                  <a:srgbClr val="404040"/>
                </a:solidFill>
              </a:rPr>
              <a:t>anhydrase </a:t>
            </a:r>
            <a:r>
              <a:rPr lang="en-GB" sz="2600" dirty="0" smtClean="0">
                <a:solidFill>
                  <a:srgbClr val="404040"/>
                </a:solidFill>
              </a:rPr>
              <a:t>II (CA II in yellow)</a:t>
            </a:r>
          </a:p>
          <a:p>
            <a:endParaRPr lang="en-GB" sz="2600" dirty="0">
              <a:solidFill>
                <a:srgbClr val="404040"/>
              </a:solidFill>
            </a:endParaRPr>
          </a:p>
          <a:p>
            <a:pPr marL="457200" indent="-457200">
              <a:buFont typeface="Courier New" panose="02070309020205020404" pitchFamily="49" charset="0"/>
              <a:buChar char="o"/>
            </a:pPr>
            <a:r>
              <a:rPr lang="en-GB" sz="2600" dirty="0" smtClean="0">
                <a:solidFill>
                  <a:srgbClr val="404040"/>
                </a:solidFill>
              </a:rPr>
              <a:t>Very similar 3D structure</a:t>
            </a:r>
          </a:p>
          <a:p>
            <a:pPr marL="457200" indent="-457200">
              <a:buFont typeface="Courier New" panose="02070309020205020404" pitchFamily="49" charset="0"/>
              <a:buChar char="o"/>
            </a:pPr>
            <a:endParaRPr lang="en-GB" sz="2600" dirty="0">
              <a:solidFill>
                <a:srgbClr val="404040"/>
              </a:solidFill>
            </a:endParaRPr>
          </a:p>
          <a:p>
            <a:pPr marL="457200" indent="-457200">
              <a:buFont typeface="Courier New" panose="02070309020205020404" pitchFamily="49" charset="0"/>
              <a:buChar char="o"/>
            </a:pPr>
            <a:r>
              <a:rPr lang="en-GB" sz="2600" dirty="0" smtClean="0">
                <a:solidFill>
                  <a:srgbClr val="404040"/>
                </a:solidFill>
              </a:rPr>
              <a:t>CA IX target for cancer therapy</a:t>
            </a:r>
          </a:p>
          <a:p>
            <a:pPr marL="457200" indent="-457200">
              <a:buFont typeface="Courier New" panose="02070309020205020404" pitchFamily="49" charset="0"/>
              <a:buChar char="o"/>
            </a:pPr>
            <a:endParaRPr lang="en-GB" sz="2600" dirty="0">
              <a:solidFill>
                <a:srgbClr val="404040"/>
              </a:solidFill>
            </a:endParaRPr>
          </a:p>
          <a:p>
            <a:pPr marL="457200" indent="-457200">
              <a:buFont typeface="Courier New" panose="02070309020205020404" pitchFamily="49" charset="0"/>
              <a:buChar char="o"/>
            </a:pPr>
            <a:r>
              <a:rPr lang="en-GB" sz="2600" dirty="0" smtClean="0">
                <a:solidFill>
                  <a:srgbClr val="404040"/>
                </a:solidFill>
              </a:rPr>
              <a:t>CA II may cause many side effects</a:t>
            </a:r>
          </a:p>
          <a:p>
            <a:pPr marL="457200" indent="-457200">
              <a:buFont typeface="Courier New" panose="02070309020205020404" pitchFamily="49" charset="0"/>
              <a:buChar char="o"/>
            </a:pPr>
            <a:endParaRPr lang="en-GB" sz="2400" dirty="0">
              <a:solidFill>
                <a:srgbClr val="404040"/>
              </a:solidFill>
            </a:endParaRPr>
          </a:p>
          <a:p>
            <a:pPr marL="457200" indent="-457200">
              <a:buFont typeface="Courier New" panose="02070309020205020404" pitchFamily="49" charset="0"/>
              <a:buChar char="o"/>
            </a:pPr>
            <a:endParaRPr lang="en-GB" sz="2800" dirty="0">
              <a:solidFill>
                <a:srgbClr val="404040"/>
              </a:solidFill>
              <a:latin typeface="Calibri Light" panose="020F0302020204030204" pitchFamily="34" charset="0"/>
            </a:endParaRPr>
          </a:p>
          <a:p>
            <a:r>
              <a:rPr lang="en-GB" dirty="0" smtClean="0"/>
              <a:t> </a:t>
            </a:r>
            <a:endParaRPr sz="2800" dirty="0">
              <a:solidFill>
                <a:srgbClr val="404040"/>
              </a:solidFill>
              <a:latin typeface="Calibri Light" panose="020F0302020204030204" pitchFamily="34" charset="0"/>
            </a:endParaRPr>
          </a:p>
        </p:txBody>
      </p:sp>
      <p:sp>
        <p:nvSpPr>
          <p:cNvPr id="2" name="TextBox 1"/>
          <p:cNvSpPr txBox="1"/>
          <p:nvPr/>
        </p:nvSpPr>
        <p:spPr>
          <a:xfrm>
            <a:off x="7396480" y="6018537"/>
            <a:ext cx="6122217" cy="246221"/>
          </a:xfrm>
          <a:prstGeom prst="rect">
            <a:avLst/>
          </a:prstGeom>
          <a:noFill/>
        </p:spPr>
        <p:txBody>
          <a:bodyPr wrap="square" rtlCol="0">
            <a:spAutoFit/>
          </a:bodyPr>
          <a:lstStyle/>
          <a:p>
            <a:r>
              <a:rPr lang="en-GB" sz="1000" dirty="0"/>
              <a:t>Image from https://www.ncbi.nlm.nih.gov/pmc/articles/PMC3593968/figure/F2/</a:t>
            </a:r>
          </a:p>
        </p:txBody>
      </p:sp>
    </p:spTree>
    <p:extLst>
      <p:ext uri="{BB962C8B-B14F-4D97-AF65-F5344CB8AC3E}">
        <p14:creationId xmlns:p14="http://schemas.microsoft.com/office/powerpoint/2010/main" val="35530940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5026</TotalTime>
  <Words>824</Words>
  <Application>Microsoft Office PowerPoint</Application>
  <PresentationFormat>Widescreen</PresentationFormat>
  <Paragraphs>249</Paragraphs>
  <Slides>16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Courier New</vt:lpstr>
      <vt:lpstr>DejaVu Sans</vt:lpstr>
      <vt:lpstr>StarSymbol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randa</cp:lastModifiedBy>
  <cp:revision>214</cp:revision>
  <dcterms:modified xsi:type="dcterms:W3CDTF">2016-12-05T13:11:07Z</dcterms:modified>
</cp:coreProperties>
</file>