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8" r:id="rId4"/>
    <p:sldId id="257" r:id="rId5"/>
    <p:sldId id="261" r:id="rId6"/>
    <p:sldId id="280" r:id="rId7"/>
    <p:sldId id="278" r:id="rId8"/>
    <p:sldId id="284" r:id="rId9"/>
    <p:sldId id="271" r:id="rId10"/>
    <p:sldId id="273" r:id="rId11"/>
    <p:sldId id="27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6FF"/>
    <a:srgbClr val="0066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65897" autoAdjust="0"/>
  </p:normalViewPr>
  <p:slideViewPr>
    <p:cSldViewPr>
      <p:cViewPr varScale="1">
        <p:scale>
          <a:sx n="47" d="100"/>
          <a:sy n="47" d="100"/>
        </p:scale>
        <p:origin x="-20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65695-1D28-4D0A-8CE3-B1AFC3A601E7}" type="datetimeFigureOut">
              <a:rPr lang="en-IN" smtClean="0"/>
              <a:pPr/>
              <a:t>19-12-2016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486A2-F3B9-4FD2-A6CD-857B0F2741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965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486A2-F3B9-4FD2-A6CD-857B0F2741D8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4928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Polypharmacology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the design or use of pharmaceutical agents that act on multiple targets or disease pathways</a:t>
            </a:r>
          </a:p>
          <a:p>
            <a:pPr marL="171450" indent="-171450">
              <a:buFontTx/>
              <a:buChar char="-"/>
            </a:pP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Understanding polypharmacology</a:t>
            </a:r>
            <a:r>
              <a:rPr lang="en-IN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important </a:t>
            </a:r>
            <a:endParaRPr lang="en-I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polypharmacology may be a necessary</a:t>
            </a:r>
            <a:r>
              <a:rPr lang="en-IN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trait for the efficacy of many drugs</a:t>
            </a:r>
          </a:p>
          <a:p>
            <a:pPr marL="171450" indent="-171450">
              <a:buFontTx/>
              <a:buChar char="-"/>
            </a:pP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SAR</a:t>
            </a:r>
            <a:r>
              <a:rPr lang="en-IN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relationship between a chemical and its biological activity</a:t>
            </a:r>
          </a:p>
          <a:p>
            <a:pPr marL="171450" indent="-171450">
              <a:buFontTx/>
              <a:buChar char="-"/>
            </a:pP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enables the determination of the chemical groups responsible for evoking a target biological effect </a:t>
            </a:r>
          </a:p>
          <a:p>
            <a:pPr marL="171450" indent="-171450">
              <a:buFontTx/>
              <a:buChar char="-"/>
            </a:pPr>
            <a:r>
              <a:rPr lang="en-IN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they belong to different protein families</a:t>
            </a:r>
          </a:p>
          <a:p>
            <a:pPr marL="171450" indent="-171450">
              <a:buFontTx/>
              <a:buChar char="-"/>
            </a:pPr>
            <a:r>
              <a:rPr lang="en-IN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Critical point for the development of </a:t>
            </a:r>
            <a:r>
              <a:rPr lang="en-IN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multitargeted</a:t>
            </a:r>
            <a:r>
              <a:rPr lang="en-IN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drugs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486A2-F3B9-4FD2-A6CD-857B0F2741D8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01486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 cliff and smooth regions are indicated. In activity cliff regions, small chemical modifications of compounds (i.e., very short ‘moves’ in chemical space) have a profound effect on biological activity. By contrast, in smooth regions, structurally diverse compounds have similar activity.</a:t>
            </a:r>
            <a:endParaRPr lang="en-IN" dirty="0" smtClean="0"/>
          </a:p>
          <a:p>
            <a:pPr marL="171450" indent="-171450">
              <a:buFontTx/>
              <a:buChar char="-"/>
            </a:pPr>
            <a:endParaRPr lang="en-IN" dirty="0" smtClean="0"/>
          </a:p>
          <a:p>
            <a:pPr marL="171450" indent="-171450">
              <a:buFontTx/>
              <a:buChar char="-"/>
            </a:pPr>
            <a:r>
              <a:rPr lang="en-IN" dirty="0" smtClean="0"/>
              <a:t>Modelling of </a:t>
            </a:r>
            <a:r>
              <a:rPr lang="en-IN" dirty="0" err="1" smtClean="0"/>
              <a:t>multitarget</a:t>
            </a:r>
            <a:r>
              <a:rPr lang="en-IN" dirty="0" smtClean="0"/>
              <a:t> activity landscapes provide </a:t>
            </a:r>
            <a:r>
              <a:rPr lang="en-IN" dirty="0" smtClean="0"/>
              <a:t>useful</a:t>
            </a:r>
            <a:r>
              <a:rPr lang="en-IN" baseline="0" dirty="0" smtClean="0"/>
              <a:t> </a:t>
            </a:r>
            <a:r>
              <a:rPr lang="en-IN" dirty="0" smtClean="0"/>
              <a:t>insights</a:t>
            </a:r>
            <a:r>
              <a:rPr lang="en-IN" baseline="0" dirty="0" smtClean="0"/>
              <a:t> </a:t>
            </a:r>
            <a:r>
              <a:rPr lang="en-IN" baseline="0" dirty="0" smtClean="0"/>
              <a:t>into SAR of </a:t>
            </a:r>
            <a:r>
              <a:rPr lang="en-IN" baseline="0" dirty="0" err="1" smtClean="0"/>
              <a:t>ligands</a:t>
            </a:r>
            <a:r>
              <a:rPr lang="en-IN" baseline="0" dirty="0" smtClean="0"/>
              <a:t> active on proteins spanning different families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Exploration of </a:t>
            </a:r>
            <a:r>
              <a:rPr lang="en-US" sz="1200" dirty="0" err="1" smtClean="0"/>
              <a:t>multitarget</a:t>
            </a:r>
            <a:r>
              <a:rPr lang="en-US" sz="1200" dirty="0" smtClean="0"/>
              <a:t> SARs is</a:t>
            </a:r>
            <a:r>
              <a:rPr lang="en-US" sz="1200" baseline="0" dirty="0" smtClean="0"/>
              <a:t> the first step in the rationalization of </a:t>
            </a:r>
            <a:r>
              <a:rPr lang="en-US" sz="1200" baseline="0" dirty="0" err="1" smtClean="0"/>
              <a:t>multitarget</a:t>
            </a:r>
            <a:r>
              <a:rPr lang="en-US" sz="1200" baseline="0" dirty="0" smtClean="0"/>
              <a:t> profiles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486A2-F3B9-4FD2-A6CD-857B0F2741D8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90494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article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describes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main strategies and applications that are proposed to rationalize the design of </a:t>
            </a:r>
            <a:r>
              <a:rPr lang="en-I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multitarget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ligands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methods discovered compounds with dual-target activity</a:t>
            </a:r>
          </a:p>
          <a:p>
            <a:pPr marL="171450" indent="-171450">
              <a:buFontTx/>
              <a:buChar char="-"/>
            </a:pP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 were examined to rationalize selectivity toward targets </a:t>
            </a:r>
          </a:p>
          <a:p>
            <a:pPr marL="171450" indent="-171450">
              <a:buFontTx/>
              <a:buChar char="-"/>
            </a:pPr>
            <a:r>
              <a:rPr lang="en-I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Kinome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set of protein </a:t>
            </a:r>
            <a:r>
              <a:rPr lang="en-I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kinases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within the organism genome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486A2-F3B9-4FD2-A6CD-857B0F2741D8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52962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approach – design of small libraries of analogues of an initial compound through automated machine learning of medicinal chemistry design strategies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Bayesian models – they prioritize the generated compounds according to activity toward different targets or ADME(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absorption, distribution, metabolism, and excretion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properties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err="1" smtClean="0"/>
              <a:t>Donepazil</a:t>
            </a:r>
            <a:r>
              <a:rPr lang="en-US" sz="1200" dirty="0" smtClean="0"/>
              <a:t> – acetylcholine esterase inhibitor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Fragment based method – generation of libraries enriched with molecular structures focused on targets improve the likelihood of identifying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multitarget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compounds </a:t>
            </a:r>
            <a:endParaRPr lang="en-I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SEA – identify protein sharing related </a:t>
            </a:r>
            <a:r>
              <a:rPr lang="en-US" baseline="0" dirty="0" err="1" smtClean="0"/>
              <a:t>ligand</a:t>
            </a:r>
            <a:r>
              <a:rPr lang="en-US" baseline="0" dirty="0" smtClean="0"/>
              <a:t> sets and also the off-target activities of the drugs ,new active molecules, </a:t>
            </a:r>
            <a:r>
              <a:rPr lang="en-US" baseline="0" dirty="0" err="1" smtClean="0"/>
              <a:t>chemoinformatics</a:t>
            </a:r>
            <a:r>
              <a:rPr lang="en-US" baseline="0" dirty="0" smtClean="0"/>
              <a:t> analyses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SEA- quantitatively evaluates chemical similarity of </a:t>
            </a:r>
            <a:r>
              <a:rPr lang="en-US" baseline="0" dirty="0" err="1" smtClean="0"/>
              <a:t>ligand</a:t>
            </a:r>
            <a:r>
              <a:rPr lang="en-US" baseline="0" dirty="0" smtClean="0"/>
              <a:t> pairs by measuring </a:t>
            </a:r>
            <a:r>
              <a:rPr lang="en-US" baseline="0" dirty="0" err="1" smtClean="0"/>
              <a:t>Tanimoto</a:t>
            </a:r>
            <a:r>
              <a:rPr lang="en-US" baseline="0" dirty="0" smtClean="0"/>
              <a:t> coefficient and BLAST algorithm to normalize the similarity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486A2-F3B9-4FD2-A6CD-857B0F2741D8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8506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SPiDer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IN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merges the concepts of self-organizing maps, consensus scoring, and statistical analysis to  identify targets for both known drugs and computer-generated molecular scaffolds.</a:t>
            </a:r>
          </a:p>
          <a:p>
            <a:pPr marL="171450" indent="-171450">
              <a:buFontTx/>
              <a:buChar char="-"/>
            </a:pP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SOMs</a:t>
            </a:r>
            <a:r>
              <a:rPr lang="en-IN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artificial neural network representing competitive learning based neural networks for molecular feature extraction.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SPiDER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uses SOMs to extract a relevant subset of known drugs that are meaningfully related to the query compound according to chemical similarity (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pharmacophore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features, physical/chemical properties).</a:t>
            </a:r>
          </a:p>
          <a:p>
            <a:pPr marL="171450" indent="-171450">
              <a:buFontTx/>
              <a:buNone/>
            </a:pPr>
            <a:endParaRPr lang="en-IN" dirty="0" smtClean="0"/>
          </a:p>
          <a:p>
            <a:pPr marL="171450" indent="-171450">
              <a:buFontTx/>
              <a:buChar char="-"/>
            </a:pPr>
            <a:r>
              <a:rPr lang="en-IN" dirty="0" smtClean="0"/>
              <a:t>MD or HM – provide a valuable strategy for screening libraries of potential </a:t>
            </a:r>
            <a:r>
              <a:rPr lang="en-IN" dirty="0" err="1" smtClean="0"/>
              <a:t>ligands</a:t>
            </a:r>
            <a:r>
              <a:rPr lang="en-IN" dirty="0" smtClean="0"/>
              <a:t> active against multiple receptors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486A2-F3B9-4FD2-A6CD-857B0F2741D8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87026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N" dirty="0" smtClean="0"/>
              <a:t>Integration of complementary field of studies</a:t>
            </a:r>
          </a:p>
          <a:p>
            <a:pPr marL="171450" indent="-171450">
              <a:buFontTx/>
              <a:buChar char="-"/>
            </a:pPr>
            <a:endParaRPr lang="en-IN" dirty="0" smtClean="0"/>
          </a:p>
          <a:p>
            <a:pPr marL="228600" indent="-228600">
              <a:buFontTx/>
              <a:buAutoNum type="arabicPeriod"/>
            </a:pPr>
            <a:r>
              <a:rPr lang="en-IN" dirty="0" smtClean="0"/>
              <a:t>Chemical genetics – Identification of targets and </a:t>
            </a:r>
            <a:r>
              <a:rPr lang="en-IN" dirty="0" err="1" smtClean="0"/>
              <a:t>antitargets</a:t>
            </a:r>
            <a:endParaRPr lang="en-IN" dirty="0" smtClean="0"/>
          </a:p>
          <a:p>
            <a:pPr marL="228600" indent="-228600">
              <a:buFontTx/>
              <a:buAutoNum type="arabicPeriod"/>
            </a:pPr>
            <a:r>
              <a:rPr lang="en-IN" dirty="0" smtClean="0"/>
              <a:t>Medicinal</a:t>
            </a:r>
            <a:r>
              <a:rPr lang="en-IN" baseline="0" dirty="0" smtClean="0"/>
              <a:t> chemistry – structural modifications to optimize </a:t>
            </a:r>
            <a:r>
              <a:rPr lang="en-IN" baseline="0" dirty="0" err="1" smtClean="0"/>
              <a:t>multitarget</a:t>
            </a:r>
            <a:r>
              <a:rPr lang="en-IN" baseline="0" dirty="0" smtClean="0"/>
              <a:t> activities</a:t>
            </a:r>
          </a:p>
          <a:p>
            <a:pPr marL="228600" indent="-228600">
              <a:buFontTx/>
              <a:buAutoNum type="arabicPeriod"/>
            </a:pPr>
            <a:r>
              <a:rPr lang="en-IN" baseline="0" dirty="0" smtClean="0"/>
              <a:t>SAR analysis – chemical space exploration to rationalize </a:t>
            </a:r>
            <a:r>
              <a:rPr lang="en-IN" baseline="0" dirty="0" err="1" smtClean="0"/>
              <a:t>multitarget</a:t>
            </a:r>
            <a:r>
              <a:rPr lang="en-IN" baseline="0" dirty="0" smtClean="0"/>
              <a:t> activity</a:t>
            </a:r>
          </a:p>
          <a:p>
            <a:pPr marL="228600" indent="-228600">
              <a:buFontTx/>
              <a:buAutoNum type="arabicPeriod"/>
            </a:pPr>
            <a:r>
              <a:rPr lang="en-IN" baseline="0" dirty="0" smtClean="0"/>
              <a:t>Computational methods – building target focused compound libraries, prioritization through machine learning and biological activity prediction by virtual screening methods</a:t>
            </a:r>
          </a:p>
          <a:p>
            <a:pPr marL="228600" indent="-228600">
              <a:buFontTx/>
              <a:buAutoNum type="arabicPeriod"/>
            </a:pPr>
            <a:endParaRPr lang="en-IN" baseline="0" dirty="0" smtClean="0"/>
          </a:p>
          <a:p>
            <a:pPr marL="228600" indent="-228600">
              <a:buFontTx/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486A2-F3B9-4FD2-A6CD-857B0F2741D8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87026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Rational design of </a:t>
            </a:r>
            <a:r>
              <a:rPr lang="en-US" sz="1200" dirty="0" err="1" smtClean="0"/>
              <a:t>multitarget</a:t>
            </a:r>
            <a:r>
              <a:rPr lang="en-US" sz="1200" dirty="0" smtClean="0"/>
              <a:t> </a:t>
            </a:r>
            <a:r>
              <a:rPr lang="en-US" sz="1200" dirty="0" err="1" smtClean="0"/>
              <a:t>ligands</a:t>
            </a:r>
            <a:r>
              <a:rPr lang="en-US" sz="1200" dirty="0" smtClean="0"/>
              <a:t> is a challenge </a:t>
            </a:r>
          </a:p>
          <a:p>
            <a:pPr marL="0" indent="0">
              <a:buFontTx/>
              <a:buChar char="-"/>
            </a:pPr>
            <a:r>
              <a:rPr lang="en-IN" dirty="0" smtClean="0"/>
              <a:t>When the targets are not </a:t>
            </a:r>
            <a:r>
              <a:rPr lang="en-IN" dirty="0" err="1" smtClean="0"/>
              <a:t>phylogenetically</a:t>
            </a:r>
            <a:r>
              <a:rPr lang="en-IN" dirty="0" smtClean="0"/>
              <a:t> or structurally</a:t>
            </a:r>
            <a:r>
              <a:rPr lang="en-IN" baseline="0" dirty="0" smtClean="0"/>
              <a:t> related </a:t>
            </a:r>
          </a:p>
          <a:p>
            <a:pPr marL="514350" indent="-514350" algn="just"/>
            <a:r>
              <a:rPr lang="en-US" sz="1200" dirty="0" smtClean="0"/>
              <a:t>Major computational approaches</a:t>
            </a:r>
          </a:p>
          <a:p>
            <a:pPr marL="514350" indent="-514350" algn="just">
              <a:buNone/>
            </a:pPr>
            <a:r>
              <a:rPr lang="en-US" sz="1200" dirty="0" smtClean="0"/>
              <a:t> 		- data mining and </a:t>
            </a:r>
            <a:r>
              <a:rPr lang="en-US" sz="1200" dirty="0" err="1" smtClean="0"/>
              <a:t>ligand</a:t>
            </a:r>
            <a:r>
              <a:rPr lang="en-US" sz="1200" dirty="0" smtClean="0"/>
              <a:t> based analyses (identification of target combinations)</a:t>
            </a:r>
          </a:p>
          <a:p>
            <a:pPr marL="514350" indent="-514350" algn="just">
              <a:buNone/>
            </a:pPr>
            <a:r>
              <a:rPr lang="en-US" sz="1200" dirty="0" smtClean="0"/>
              <a:t>		- virtual screening (design of </a:t>
            </a:r>
            <a:r>
              <a:rPr lang="en-US" sz="1200" dirty="0" err="1" smtClean="0"/>
              <a:t>multitarget</a:t>
            </a:r>
            <a:r>
              <a:rPr lang="en-US" sz="1200" dirty="0" smtClean="0"/>
              <a:t> </a:t>
            </a:r>
            <a:r>
              <a:rPr lang="en-US" sz="1200" dirty="0" err="1" smtClean="0"/>
              <a:t>ligands</a:t>
            </a:r>
            <a:r>
              <a:rPr lang="en-US" sz="1200" dirty="0" smtClean="0"/>
              <a:t>)</a:t>
            </a:r>
          </a:p>
          <a:p>
            <a:pPr marL="0" indent="0">
              <a:buFontTx/>
              <a:buChar char="-"/>
            </a:pPr>
            <a:endParaRPr lang="en-I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486A2-F3B9-4FD2-A6CD-857B0F2741D8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62183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486A2-F3B9-4FD2-A6CD-857B0F2741D8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1878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1FF7-FBF0-4E1F-B308-A6B191E356E1}" type="datetime1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4DDD-FE83-4075-A0AD-1CC97FD4FAB9}" type="datetime1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7B4C-6ED4-443E-9F66-4977D6D7805D}" type="datetime1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7DF9-CA49-4047-81B2-26B027CE39B0}" type="datetime1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E83D-07A8-415E-9C9B-6085C0DC4D1B}" type="datetime1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385D-19DC-4043-980B-82B348F80263}" type="datetime1">
              <a:rPr lang="en-US" smtClean="0"/>
              <a:pPr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E95-9B0D-4D80-B59E-24F016495C6A}" type="datetime1">
              <a:rPr lang="en-US" smtClean="0"/>
              <a:pPr/>
              <a:t>12/19/2016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3941-0704-4ECA-BAAF-7541F7195530}" type="datetime1">
              <a:rPr lang="en-US" smtClean="0"/>
              <a:pPr/>
              <a:t>12/19/2016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DF3C-7529-48B9-BE73-10BA05A7CC78}" type="datetime1">
              <a:rPr lang="en-US" smtClean="0"/>
              <a:pPr/>
              <a:t>12/19/2016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B121-B8A5-4842-B643-BC1C17054CEB}" type="datetime1">
              <a:rPr lang="en-US" smtClean="0"/>
              <a:pPr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8862-6A06-4686-B7A9-0A7DD1AEBD34}" type="datetime1">
              <a:rPr lang="en-US" smtClean="0"/>
              <a:pPr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6CD90-B31D-4DC9-BB65-4E2CE4144FCE}" type="datetime1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t.laborundmore.com/thumb/dfce26c5/Bajorath_02_lm0213_INT.jpg" TargetMode="Externa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edicin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41520"/>
            <a:ext cx="3286116" cy="20164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0066CC"/>
                </a:solidFill>
              </a:rPr>
              <a:t>Rational Design of Multitarget Ligands</a:t>
            </a:r>
            <a:endParaRPr lang="en-IN" dirty="0">
              <a:solidFill>
                <a:srgbClr val="0066C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00" y="5214950"/>
            <a:ext cx="7772400" cy="1371600"/>
          </a:xfrm>
        </p:spPr>
        <p:txBody>
          <a:bodyPr>
            <a:noAutofit/>
          </a:bodyPr>
          <a:lstStyle/>
          <a:p>
            <a:pPr algn="r"/>
            <a:r>
              <a:rPr lang="en-US" sz="2000" i="1" dirty="0" smtClean="0">
                <a:solidFill>
                  <a:srgbClr val="0066CC"/>
                </a:solidFill>
              </a:rPr>
              <a:t>Presented by</a:t>
            </a:r>
          </a:p>
          <a:p>
            <a:pPr algn="r"/>
            <a:r>
              <a:rPr lang="en-US" sz="2000" i="1" dirty="0" err="1" smtClean="0">
                <a:solidFill>
                  <a:srgbClr val="0066CC"/>
                </a:solidFill>
              </a:rPr>
              <a:t>Sakthi</a:t>
            </a:r>
            <a:r>
              <a:rPr lang="en-US" sz="2000" i="1" dirty="0" smtClean="0">
                <a:solidFill>
                  <a:srgbClr val="0066CC"/>
                </a:solidFill>
              </a:rPr>
              <a:t> </a:t>
            </a:r>
            <a:r>
              <a:rPr lang="en-US" sz="2000" i="1" dirty="0" err="1" smtClean="0">
                <a:solidFill>
                  <a:srgbClr val="0066CC"/>
                </a:solidFill>
              </a:rPr>
              <a:t>Lalitha</a:t>
            </a:r>
            <a:r>
              <a:rPr lang="en-US" sz="2000" i="1" dirty="0" smtClean="0">
                <a:solidFill>
                  <a:srgbClr val="0066CC"/>
                </a:solidFill>
              </a:rPr>
              <a:t> Sri </a:t>
            </a:r>
            <a:r>
              <a:rPr lang="en-US" sz="2000" i="1" dirty="0" err="1" smtClean="0">
                <a:solidFill>
                  <a:srgbClr val="0066CC"/>
                </a:solidFill>
              </a:rPr>
              <a:t>Swaminathan</a:t>
            </a:r>
            <a:endParaRPr lang="en-US" sz="2000" i="1" dirty="0" smtClean="0">
              <a:solidFill>
                <a:srgbClr val="0066CC"/>
              </a:solidFill>
            </a:endParaRPr>
          </a:p>
          <a:p>
            <a:pPr algn="r"/>
            <a:r>
              <a:rPr lang="en-US" sz="2000" i="1" dirty="0" smtClean="0">
                <a:solidFill>
                  <a:srgbClr val="0066CC"/>
                </a:solidFill>
              </a:rPr>
              <a:t>M.Sc. Life Science Informatics</a:t>
            </a:r>
          </a:p>
          <a:p>
            <a:pPr algn="r"/>
            <a:r>
              <a:rPr lang="en-IN" sz="2000" i="1" dirty="0" smtClean="0">
                <a:solidFill>
                  <a:srgbClr val="0066CC"/>
                </a:solidFill>
              </a:rPr>
              <a:t>Matriculation Nr. 2917061</a:t>
            </a:r>
            <a:endParaRPr lang="en-IN" sz="2000" i="1" dirty="0">
              <a:solidFill>
                <a:srgbClr val="0066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538" y="3714752"/>
            <a:ext cx="7159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err="1" smtClean="0"/>
              <a:t>Polypharmocology</a:t>
            </a:r>
            <a:r>
              <a:rPr lang="en-US" sz="2000" i="1" dirty="0" smtClean="0"/>
              <a:t>: Challenges and Opportunities in Drug Discovery</a:t>
            </a:r>
          </a:p>
          <a:p>
            <a:pPr algn="ctr"/>
            <a:r>
              <a:rPr lang="en-US" sz="2000" i="1" dirty="0" smtClean="0"/>
              <a:t>Andrew </a:t>
            </a:r>
            <a:r>
              <a:rPr lang="en-US" sz="2000" i="1" dirty="0" err="1" smtClean="0"/>
              <a:t>Anighoro</a:t>
            </a:r>
            <a:r>
              <a:rPr lang="en-US" sz="2000" i="1" dirty="0" smtClean="0"/>
              <a:t>, J</a:t>
            </a:r>
            <a:r>
              <a:rPr lang="de-DE" sz="2000" i="1" dirty="0" smtClean="0"/>
              <a:t>ürgen</a:t>
            </a:r>
            <a:r>
              <a:rPr lang="en-IN" sz="2000" i="1" dirty="0" smtClean="0"/>
              <a:t> </a:t>
            </a:r>
            <a:r>
              <a:rPr lang="en-IN" sz="2000" i="1" dirty="0" err="1" smtClean="0"/>
              <a:t>Bajorath</a:t>
            </a:r>
            <a:r>
              <a:rPr lang="en-IN" sz="2000" i="1" dirty="0" smtClean="0"/>
              <a:t> and </a:t>
            </a:r>
            <a:r>
              <a:rPr lang="en-IN" sz="2000" i="1" dirty="0" err="1" smtClean="0"/>
              <a:t>Giulio</a:t>
            </a:r>
            <a:r>
              <a:rPr lang="en-IN" sz="2000" i="1" dirty="0" smtClean="0"/>
              <a:t> </a:t>
            </a:r>
            <a:r>
              <a:rPr lang="en-IN" sz="2000" i="1" dirty="0" err="1" smtClean="0"/>
              <a:t>Rastelli</a:t>
            </a:r>
            <a:endParaRPr lang="en-IN" sz="2000" i="1" dirty="0" smtClean="0"/>
          </a:p>
          <a:p>
            <a:pPr algn="ctr"/>
            <a:r>
              <a:rPr lang="en-US" sz="2000" i="1" dirty="0" smtClean="0"/>
              <a:t>J. Med. Chem.  2014, 57,  7874-7887</a:t>
            </a:r>
            <a:endParaRPr lang="en-IN" sz="2000" i="1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3500438"/>
            <a:ext cx="9144000" cy="47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E:\B-it\Semester 3\Chemoinformatics Seminar\Images\bit-logo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43775" y="0"/>
            <a:ext cx="18002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6733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66CC"/>
                </a:solidFill>
              </a:rPr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Hopkins, A. L.; Mason, J. S.; </a:t>
            </a:r>
            <a:r>
              <a:rPr lang="en-IN" sz="2800" dirty="0" err="1" smtClean="0"/>
              <a:t>Overington</a:t>
            </a:r>
            <a:r>
              <a:rPr lang="en-IN" sz="2800" dirty="0" smtClean="0"/>
              <a:t>, J. P. “Can We Rationally Design Promiscuous Drugs?” </a:t>
            </a:r>
            <a:r>
              <a:rPr lang="en-IN" sz="2800" dirty="0" err="1" smtClean="0"/>
              <a:t>Curr</a:t>
            </a:r>
            <a:r>
              <a:rPr lang="en-IN" sz="2800" dirty="0" smtClean="0"/>
              <a:t>. </a:t>
            </a:r>
            <a:r>
              <a:rPr lang="en-IN" sz="2800" dirty="0" err="1" smtClean="0"/>
              <a:t>Opin</a:t>
            </a:r>
            <a:r>
              <a:rPr lang="en-IN" sz="2800" dirty="0" smtClean="0"/>
              <a:t>. </a:t>
            </a:r>
            <a:r>
              <a:rPr lang="en-IN" sz="2800" dirty="0" err="1" smtClean="0"/>
              <a:t>Struct</a:t>
            </a:r>
            <a:r>
              <a:rPr lang="en-IN" sz="2800" dirty="0" smtClean="0"/>
              <a:t>. Biol. 2006, 16, 127−136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err="1" smtClean="0"/>
              <a:t>Bajorath</a:t>
            </a:r>
            <a:r>
              <a:rPr lang="en-IN" sz="2800" dirty="0" smtClean="0"/>
              <a:t>, J.; </a:t>
            </a:r>
            <a:r>
              <a:rPr lang="en-IN" sz="2800" dirty="0" err="1" smtClean="0"/>
              <a:t>Peltason</a:t>
            </a:r>
            <a:r>
              <a:rPr lang="en-IN" sz="2800" dirty="0" smtClean="0"/>
              <a:t>, L.; </a:t>
            </a:r>
            <a:r>
              <a:rPr lang="en-IN" sz="2800" dirty="0" err="1" smtClean="0"/>
              <a:t>Wawer</a:t>
            </a:r>
            <a:r>
              <a:rPr lang="en-IN" sz="2800" dirty="0" smtClean="0"/>
              <a:t>, M.; </a:t>
            </a:r>
            <a:r>
              <a:rPr lang="en-IN" sz="2800" dirty="0" err="1" smtClean="0"/>
              <a:t>Guha</a:t>
            </a:r>
            <a:r>
              <a:rPr lang="en-IN" sz="2800" dirty="0" smtClean="0"/>
              <a:t>, R.; </a:t>
            </a:r>
            <a:r>
              <a:rPr lang="en-IN" sz="2800" dirty="0" err="1" smtClean="0"/>
              <a:t>Lajiness</a:t>
            </a:r>
            <a:r>
              <a:rPr lang="en-IN" sz="2800" dirty="0" smtClean="0"/>
              <a:t>, M. S.; </a:t>
            </a:r>
            <a:r>
              <a:rPr lang="nl-NL" sz="2800" dirty="0" smtClean="0"/>
              <a:t>Van Drie, J. H. “Navigating Structure−Activity Landscapes” Drug </a:t>
            </a:r>
            <a:r>
              <a:rPr lang="en-IN" sz="2800" dirty="0" smtClean="0"/>
              <a:t>Discovery Today 2009, 14, 698−705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800" dirty="0" smtClean="0"/>
              <a:t>Bottegoni, G.; Favia, A. D.; Recanatini, M.; Cavalli, A. “The Role </a:t>
            </a:r>
            <a:r>
              <a:rPr lang="en-IN" sz="2800" dirty="0" smtClean="0"/>
              <a:t>of Fragment-Based and Computational Methods Polypharmacology” Drug Discovery Today 2012, 17, 23−34</a:t>
            </a:r>
          </a:p>
          <a:p>
            <a:endParaRPr lang="en-IN" sz="2400" dirty="0" smtClean="0"/>
          </a:p>
          <a:p>
            <a:pPr marL="514350" indent="-514350" algn="just">
              <a:buFont typeface="+mj-lt"/>
              <a:buAutoNum type="arabicPeriod"/>
            </a:pP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5" descr="E:\B-it\Semester 3\Chemoinformatics Seminar\Images\bit-logo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90208" y="0"/>
            <a:ext cx="105379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5633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14400" y="3276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4000" b="1" dirty="0">
              <a:solidFill>
                <a:srgbClr val="0066FF"/>
              </a:solidFill>
            </a:endParaRPr>
          </a:p>
        </p:txBody>
      </p:sp>
      <p:pic>
        <p:nvPicPr>
          <p:cNvPr id="6" name="Picture 5" descr="E:\B-it\Semester 3\Chemoinformatics Seminar\Images\bit-logo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90208" y="0"/>
            <a:ext cx="105379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ic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00" y="642918"/>
            <a:ext cx="7421797" cy="55721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126653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66CC"/>
                </a:solidFill>
              </a:rPr>
              <a:t>Outline</a:t>
            </a:r>
            <a:endParaRPr lang="en-IN" b="1" dirty="0">
              <a:solidFill>
                <a:srgbClr val="0066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Activity Landscapes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Main strategies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Rational Pharmacological Approaches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5" descr="E:\B-it\Semester 3\Chemoinformatics Seminar\Images\bit-logo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90208" y="0"/>
            <a:ext cx="105379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1420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66CC"/>
                </a:solidFill>
              </a:rPr>
              <a:t>Introduction</a:t>
            </a:r>
            <a:endParaRPr lang="en-IN" b="1" dirty="0">
              <a:solidFill>
                <a:srgbClr val="0066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900634"/>
          </a:xfrm>
        </p:spPr>
        <p:txBody>
          <a:bodyPr>
            <a:noAutofit/>
          </a:bodyPr>
          <a:lstStyle/>
          <a:p>
            <a:r>
              <a:rPr lang="en-US" sz="2800" b="1" dirty="0" err="1" smtClean="0"/>
              <a:t>Polypharmacology</a:t>
            </a:r>
            <a:r>
              <a:rPr lang="en-US" sz="2800" b="1" dirty="0" smtClean="0"/>
              <a:t> </a:t>
            </a:r>
            <a:r>
              <a:rPr lang="en-US" sz="2800" dirty="0" smtClean="0"/>
              <a:t> - improves the ability to rationally exploit </a:t>
            </a:r>
            <a:r>
              <a:rPr lang="en-US" sz="2800" dirty="0" err="1" smtClean="0"/>
              <a:t>polypharmacological</a:t>
            </a:r>
            <a:r>
              <a:rPr lang="en-US" sz="2800" dirty="0" smtClean="0"/>
              <a:t> effects</a:t>
            </a:r>
          </a:p>
          <a:p>
            <a:pPr>
              <a:buNone/>
            </a:pPr>
            <a:endParaRPr lang="en-US" sz="2800" b="1" dirty="0" smtClean="0"/>
          </a:p>
          <a:p>
            <a:r>
              <a:rPr lang="en-US" sz="2800" b="1" dirty="0" smtClean="0"/>
              <a:t>Rational Design </a:t>
            </a:r>
            <a:r>
              <a:rPr lang="en-US" sz="2800" dirty="0" smtClean="0"/>
              <a:t>-</a:t>
            </a:r>
            <a:r>
              <a:rPr lang="en-US" sz="2800" b="1" dirty="0" smtClean="0"/>
              <a:t> </a:t>
            </a:r>
            <a:r>
              <a:rPr lang="en-IN" sz="2800" dirty="0" smtClean="0"/>
              <a:t>process of finding new drugs based on the knowledge of a biological target.</a:t>
            </a:r>
          </a:p>
          <a:p>
            <a:pPr>
              <a:buNone/>
            </a:pPr>
            <a:endParaRPr lang="en-IN" sz="2800" dirty="0" smtClean="0"/>
          </a:p>
          <a:p>
            <a:r>
              <a:rPr lang="en-IN" sz="2800" b="1" dirty="0" smtClean="0">
                <a:solidFill>
                  <a:srgbClr val="000000"/>
                </a:solidFill>
              </a:rPr>
              <a:t>S</a:t>
            </a:r>
            <a:r>
              <a:rPr lang="en-IN" sz="2800" dirty="0" smtClean="0"/>
              <a:t>tructure-</a:t>
            </a:r>
            <a:r>
              <a:rPr lang="en-IN" sz="2800" b="1" dirty="0" smtClean="0"/>
              <a:t>A</a:t>
            </a:r>
            <a:r>
              <a:rPr lang="en-IN" sz="2800" dirty="0" smtClean="0"/>
              <a:t>ctivity </a:t>
            </a:r>
            <a:r>
              <a:rPr lang="en-IN" sz="2800" b="1" dirty="0" smtClean="0"/>
              <a:t>R</a:t>
            </a:r>
            <a:r>
              <a:rPr lang="en-IN" sz="2800" dirty="0" smtClean="0"/>
              <a:t>elationship – important for </a:t>
            </a:r>
            <a:r>
              <a:rPr lang="en-IN" sz="2800" dirty="0" err="1" smtClean="0"/>
              <a:t>multitarget</a:t>
            </a:r>
            <a:r>
              <a:rPr lang="en-IN" sz="2800" dirty="0" smtClean="0"/>
              <a:t> activity </a:t>
            </a:r>
          </a:p>
          <a:p>
            <a:pPr>
              <a:buNone/>
            </a:pPr>
            <a:endParaRPr lang="en-IN" sz="2800" dirty="0" smtClean="0"/>
          </a:p>
          <a:p>
            <a:r>
              <a:rPr lang="en-IN" sz="2800" dirty="0" smtClean="0"/>
              <a:t>Challenge – targets are distantly related or unrelated</a:t>
            </a:r>
            <a:endParaRPr lang="en-US" sz="2800" dirty="0" smtClean="0"/>
          </a:p>
          <a:p>
            <a:pPr algn="just"/>
            <a:endParaRPr lang="en-US" sz="2800" dirty="0"/>
          </a:p>
          <a:p>
            <a:pPr algn="just"/>
            <a:endParaRPr lang="en-US" sz="2800" dirty="0" smtClean="0"/>
          </a:p>
          <a:p>
            <a:pPr algn="just">
              <a:buNone/>
            </a:pPr>
            <a:endParaRPr lang="en-IN" sz="2800" dirty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E:\B-it\Semester 3\Chemoinformatics Seminar\Images\bit-logo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90208" y="0"/>
            <a:ext cx="105379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5803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66CC"/>
                </a:solidFill>
              </a:rPr>
              <a:t>Activity Landscapes</a:t>
            </a:r>
            <a:endParaRPr lang="en-IN" b="1" dirty="0">
              <a:solidFill>
                <a:srgbClr val="0066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1" name="Picture 5" descr="E:\B-it\Semester 3\Chemoinformatics Seminar\Images\bit-logo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90208" y="0"/>
            <a:ext cx="105379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28596" y="1617681"/>
            <a:ext cx="4900618" cy="5240319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Theoretical hyperspaces in chemical space</a:t>
            </a:r>
          </a:p>
          <a:p>
            <a:endParaRPr lang="en-US" sz="2800" dirty="0" smtClean="0"/>
          </a:p>
          <a:p>
            <a:r>
              <a:rPr lang="en-US" sz="2800" dirty="0" smtClean="0"/>
              <a:t>Represents relation between structural similarity and biological activity </a:t>
            </a:r>
          </a:p>
          <a:p>
            <a:endParaRPr lang="en-US" sz="2800" dirty="0" smtClean="0"/>
          </a:p>
          <a:p>
            <a:r>
              <a:rPr lang="en-US" sz="2800" dirty="0" smtClean="0"/>
              <a:t>Modeling </a:t>
            </a:r>
            <a:r>
              <a:rPr lang="en-US" sz="2800" dirty="0" err="1" smtClean="0"/>
              <a:t>multitarget</a:t>
            </a:r>
            <a:r>
              <a:rPr lang="en-US" sz="2800" dirty="0" smtClean="0"/>
              <a:t> activity landscapes – provides insight into SAR   </a:t>
            </a:r>
            <a:endParaRPr lang="en-US" sz="2800" dirty="0"/>
          </a:p>
          <a:p>
            <a:pPr algn="just"/>
            <a:endParaRPr lang="en-US" sz="2400" dirty="0" smtClean="0"/>
          </a:p>
          <a:p>
            <a:pPr algn="just">
              <a:buNone/>
            </a:pPr>
            <a:endParaRPr lang="en-IN" sz="2400" dirty="0"/>
          </a:p>
          <a:p>
            <a:pPr algn="just"/>
            <a:endParaRPr lang="en-IN" sz="2400" dirty="0"/>
          </a:p>
        </p:txBody>
      </p:sp>
      <p:pic>
        <p:nvPicPr>
          <p:cNvPr id="16" name="Picture 2" descr="E:\B-it\Semester 3\Chemoinformatics Seminar\Images\Bajorath_02_lm0213_I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7818" y="2214554"/>
            <a:ext cx="3428992" cy="307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29256" y="5143512"/>
            <a:ext cx="3500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Source: </a:t>
            </a:r>
            <a:r>
              <a:rPr lang="en-IN" dirty="0" smtClean="0">
                <a:hlinkClick r:id="rId5"/>
              </a:rPr>
              <a:t>http://www.int.laborundmore.com/thumb/dfce26c5/Bajorath_02_lm0213_INT.jpg</a:t>
            </a:r>
            <a:endParaRPr lang="en-IN" dirty="0" smtClean="0"/>
          </a:p>
          <a:p>
            <a:r>
              <a:rPr lang="en-IN" dirty="0" smtClean="0"/>
              <a:t>Date of accession : 20</a:t>
            </a:r>
            <a:r>
              <a:rPr lang="en-IN" baseline="30000" dirty="0" smtClean="0"/>
              <a:t>th</a:t>
            </a:r>
            <a:r>
              <a:rPr lang="en-IN" dirty="0" smtClean="0"/>
              <a:t> November,2016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3761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66CC"/>
                </a:solidFill>
              </a:rPr>
              <a:t>Main Strategies</a:t>
            </a:r>
            <a:endParaRPr lang="en-IN" b="1" dirty="0">
              <a:solidFill>
                <a:srgbClr val="0066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Iterative chemical synthesis, x-ray crystallography and biochemical profiling</a:t>
            </a:r>
          </a:p>
          <a:p>
            <a:endParaRPr lang="en-US" sz="2800" dirty="0" smtClean="0"/>
          </a:p>
          <a:p>
            <a:r>
              <a:rPr lang="en-US" sz="2800" dirty="0" smtClean="0"/>
              <a:t>Structural features in protein/</a:t>
            </a:r>
            <a:r>
              <a:rPr lang="en-US" sz="2800" dirty="0" err="1" smtClean="0"/>
              <a:t>ligand</a:t>
            </a:r>
            <a:r>
              <a:rPr lang="en-US" sz="2800" dirty="0" smtClean="0"/>
              <a:t> complexes</a:t>
            </a:r>
          </a:p>
          <a:p>
            <a:endParaRPr lang="en-US" sz="2800" dirty="0" smtClean="0"/>
          </a:p>
          <a:p>
            <a:r>
              <a:rPr lang="en-US" sz="2800" dirty="0" smtClean="0"/>
              <a:t>First successful rational design –  </a:t>
            </a:r>
            <a:r>
              <a:rPr lang="en-US" sz="2800" dirty="0" err="1" smtClean="0"/>
              <a:t>multitarget</a:t>
            </a:r>
            <a:r>
              <a:rPr lang="en-US" sz="2800" dirty="0" smtClean="0"/>
              <a:t> </a:t>
            </a:r>
            <a:r>
              <a:rPr lang="en-US" sz="2800" dirty="0" err="1" smtClean="0"/>
              <a:t>ligands</a:t>
            </a:r>
            <a:r>
              <a:rPr lang="en-US" sz="2800" dirty="0" smtClean="0"/>
              <a:t> within human </a:t>
            </a:r>
            <a:r>
              <a:rPr lang="en-US" sz="2800" dirty="0" err="1" smtClean="0"/>
              <a:t>kinome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Different approaches were followed to design </a:t>
            </a:r>
            <a:r>
              <a:rPr lang="en-US" sz="2800" dirty="0" err="1" smtClean="0"/>
              <a:t>ligands</a:t>
            </a:r>
            <a:r>
              <a:rPr lang="en-US" sz="2800" dirty="0" smtClean="0"/>
              <a:t> with desirable </a:t>
            </a:r>
            <a:r>
              <a:rPr lang="en-US" sz="2800" dirty="0" err="1" smtClean="0"/>
              <a:t>polypharmacological</a:t>
            </a:r>
            <a:r>
              <a:rPr lang="en-US" sz="2800" dirty="0" smtClean="0"/>
              <a:t> profiles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2" name="Picture 5" descr="E:\B-it\Semester 3\Chemoinformatics Seminar\Images\bit-logo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90208" y="0"/>
            <a:ext cx="105379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20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smtClean="0">
                <a:solidFill>
                  <a:srgbClr val="0066FF"/>
                </a:solidFill>
              </a:rPr>
              <a:t>Approaches</a:t>
            </a:r>
            <a:endParaRPr lang="en-IN" b="1" dirty="0">
              <a:solidFill>
                <a:srgbClr val="00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28596" y="1600200"/>
            <a:ext cx="8258204" cy="4757758"/>
          </a:xfrm>
        </p:spPr>
        <p:txBody>
          <a:bodyPr>
            <a:normAutofit fontScale="62500" lnSpcReduction="20000"/>
          </a:bodyPr>
          <a:lstStyle/>
          <a:p>
            <a:r>
              <a:rPr lang="en-US" sz="4500" dirty="0" smtClean="0"/>
              <a:t>Automated approach </a:t>
            </a:r>
          </a:p>
          <a:p>
            <a:pPr lvl="1"/>
            <a:r>
              <a:rPr lang="en-US" sz="4500" dirty="0" smtClean="0"/>
              <a:t>Bayesian models </a:t>
            </a:r>
          </a:p>
          <a:p>
            <a:pPr lvl="1"/>
            <a:r>
              <a:rPr lang="en-US" sz="4500" dirty="0" smtClean="0"/>
              <a:t>Example : </a:t>
            </a:r>
            <a:r>
              <a:rPr lang="en-US" sz="4500" dirty="0" err="1" smtClean="0"/>
              <a:t>Donepazil</a:t>
            </a:r>
            <a:r>
              <a:rPr lang="en-US" sz="4500" dirty="0" smtClean="0"/>
              <a:t> – therapy of AD</a:t>
            </a:r>
          </a:p>
          <a:p>
            <a:pPr lvl="1">
              <a:buNone/>
            </a:pPr>
            <a:endParaRPr lang="en-US" sz="4500" dirty="0" smtClean="0"/>
          </a:p>
          <a:p>
            <a:r>
              <a:rPr lang="en-US" sz="4500" dirty="0" smtClean="0"/>
              <a:t>Computational approach </a:t>
            </a:r>
          </a:p>
          <a:p>
            <a:pPr lvl="1"/>
            <a:r>
              <a:rPr lang="en-US" sz="4500" dirty="0" smtClean="0"/>
              <a:t>Fragment-based method</a:t>
            </a:r>
          </a:p>
          <a:p>
            <a:pPr lvl="1"/>
            <a:r>
              <a:rPr lang="en-US" sz="4500" dirty="0" smtClean="0"/>
              <a:t>allows optimization of hit compounds</a:t>
            </a:r>
          </a:p>
          <a:p>
            <a:pPr lvl="1"/>
            <a:endParaRPr lang="en-US" sz="4500" dirty="0" smtClean="0"/>
          </a:p>
          <a:p>
            <a:r>
              <a:rPr lang="en-US" sz="4500" dirty="0" err="1" smtClean="0"/>
              <a:t>Ligand</a:t>
            </a:r>
            <a:r>
              <a:rPr lang="en-US" sz="4500" dirty="0" smtClean="0"/>
              <a:t>-based approach </a:t>
            </a:r>
          </a:p>
          <a:p>
            <a:pPr lvl="1"/>
            <a:r>
              <a:rPr lang="en-US" sz="4500" dirty="0" smtClean="0"/>
              <a:t>Similarity Ensemble approach (SEA)</a:t>
            </a:r>
          </a:p>
          <a:p>
            <a:pPr lvl="1"/>
            <a:r>
              <a:rPr lang="en-US" sz="4500" dirty="0" err="1" smtClean="0"/>
              <a:t>Tanimoto</a:t>
            </a:r>
            <a:r>
              <a:rPr lang="en-US" sz="4500" dirty="0" smtClean="0"/>
              <a:t> coefficient and BLAST algorithm</a:t>
            </a:r>
          </a:p>
          <a:p>
            <a:pPr lvl="1" algn="just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16451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smtClean="0">
                <a:solidFill>
                  <a:srgbClr val="0066FF"/>
                </a:solidFill>
              </a:rPr>
              <a:t>Approaches(contd.)</a:t>
            </a:r>
            <a:endParaRPr lang="en-IN" b="1" dirty="0">
              <a:solidFill>
                <a:srgbClr val="0066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5" descr="E:\B-it\Semester 3\Chemoinformatics Seminar\Images\bit-logo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90208" y="0"/>
            <a:ext cx="105379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28596" y="1600200"/>
            <a:ext cx="8258204" cy="475775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Self-organizing map based prediction of drug equivalence relationships (</a:t>
            </a:r>
            <a:r>
              <a:rPr lang="en-US" sz="2800" dirty="0" err="1" smtClean="0"/>
              <a:t>SPiDER</a:t>
            </a:r>
            <a:r>
              <a:rPr lang="en-US" sz="2800" dirty="0" smtClean="0"/>
              <a:t>)</a:t>
            </a:r>
          </a:p>
          <a:p>
            <a:pPr lvl="1"/>
            <a:r>
              <a:rPr lang="en-US" dirty="0" smtClean="0"/>
              <a:t> profile the targets of de novo designed molecules </a:t>
            </a:r>
          </a:p>
          <a:p>
            <a:pPr lvl="1"/>
            <a:r>
              <a:rPr lang="en-US" dirty="0" smtClean="0"/>
              <a:t> based on self-organizing maps (SOM), consensus scoring, statistical analysis</a:t>
            </a:r>
          </a:p>
          <a:p>
            <a:endParaRPr lang="en-US" sz="2800" dirty="0" smtClean="0"/>
          </a:p>
          <a:p>
            <a:r>
              <a:rPr lang="en-US" sz="2800" dirty="0" smtClean="0"/>
              <a:t>Molecular docking or Homology models of target proteins</a:t>
            </a:r>
          </a:p>
          <a:p>
            <a:pPr lvl="1" algn="just">
              <a:buNone/>
            </a:pPr>
            <a:endParaRPr lang="en-US" sz="4100" dirty="0" smtClean="0"/>
          </a:p>
        </p:txBody>
      </p:sp>
    </p:spTree>
    <p:extLst>
      <p:ext uri="{BB962C8B-B14F-4D97-AF65-F5344CB8AC3E}">
        <p14:creationId xmlns:p14="http://schemas.microsoft.com/office/powerpoint/2010/main" xmlns="" val="35485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>
                <a:solidFill>
                  <a:srgbClr val="0066FF"/>
                </a:solidFill>
              </a:rPr>
              <a:t>Rational polypharmacology approaches</a:t>
            </a:r>
            <a:endParaRPr lang="en-IN" b="1" dirty="0">
              <a:solidFill>
                <a:srgbClr val="0066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5" descr="E:\B-it\Semester 3\Chemoinformatics Seminar\Images\bit-logo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90208" y="0"/>
            <a:ext cx="105379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/>
        </p:nvSpPr>
        <p:spPr>
          <a:xfrm>
            <a:off x="3357554" y="3214686"/>
            <a:ext cx="2714644" cy="171451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Multitarget Drug Design</a:t>
            </a:r>
            <a:endParaRPr lang="en-IN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928662" y="1928802"/>
            <a:ext cx="2000264" cy="12144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Chemical Genetics</a:t>
            </a:r>
            <a:endParaRPr lang="en-IN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6429388" y="5000636"/>
            <a:ext cx="2000264" cy="12144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SAR Analysis</a:t>
            </a:r>
            <a:endParaRPr lang="en-IN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714348" y="5000636"/>
            <a:ext cx="2428892" cy="12144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Computational Methods</a:t>
            </a:r>
            <a:endParaRPr lang="en-IN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6429388" y="1928802"/>
            <a:ext cx="2000264" cy="12144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Medicinal Chemistry</a:t>
            </a:r>
            <a:endParaRPr lang="en-IN" sz="2800" b="1" dirty="0"/>
          </a:p>
        </p:txBody>
      </p:sp>
      <p:sp>
        <p:nvSpPr>
          <p:cNvPr id="16" name="Left-Right Arrow 15"/>
          <p:cNvSpPr/>
          <p:nvPr/>
        </p:nvSpPr>
        <p:spPr>
          <a:xfrm>
            <a:off x="3786182" y="2357430"/>
            <a:ext cx="1785950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Left-Right Arrow 17"/>
          <p:cNvSpPr/>
          <p:nvPr/>
        </p:nvSpPr>
        <p:spPr>
          <a:xfrm rot="5400000">
            <a:off x="6679421" y="3964785"/>
            <a:ext cx="1500198" cy="285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Left-Right Arrow 18"/>
          <p:cNvSpPr/>
          <p:nvPr/>
        </p:nvSpPr>
        <p:spPr>
          <a:xfrm>
            <a:off x="3857620" y="5500702"/>
            <a:ext cx="1785950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Left-Right Arrow 20"/>
          <p:cNvSpPr/>
          <p:nvPr/>
        </p:nvSpPr>
        <p:spPr>
          <a:xfrm rot="5400000">
            <a:off x="1107257" y="3964785"/>
            <a:ext cx="1500198" cy="285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485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66CC"/>
                </a:solidFill>
              </a:rPr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00200"/>
            <a:ext cx="8258204" cy="5257800"/>
          </a:xfrm>
        </p:spPr>
        <p:txBody>
          <a:bodyPr>
            <a:normAutofit fontScale="40000" lnSpcReduction="20000"/>
          </a:bodyPr>
          <a:lstStyle/>
          <a:p>
            <a:pPr marL="514350" indent="-514350"/>
            <a:r>
              <a:rPr lang="en-US" sz="7000" dirty="0" smtClean="0"/>
              <a:t>Rational design of </a:t>
            </a:r>
            <a:r>
              <a:rPr lang="en-US" sz="7000" dirty="0" err="1" smtClean="0"/>
              <a:t>multitarget</a:t>
            </a:r>
            <a:r>
              <a:rPr lang="en-US" sz="7000" dirty="0" smtClean="0"/>
              <a:t> </a:t>
            </a:r>
            <a:r>
              <a:rPr lang="en-US" sz="7000" dirty="0" err="1" smtClean="0"/>
              <a:t>ligands</a:t>
            </a:r>
            <a:r>
              <a:rPr lang="en-US" sz="7000" dirty="0" smtClean="0"/>
              <a:t> is a challenge</a:t>
            </a:r>
          </a:p>
          <a:p>
            <a:pPr marL="514350" indent="-514350"/>
            <a:endParaRPr lang="en-US" sz="7000" dirty="0" smtClean="0"/>
          </a:p>
          <a:p>
            <a:pPr marL="514350" indent="-514350"/>
            <a:r>
              <a:rPr lang="en-US" sz="7000" dirty="0" smtClean="0"/>
              <a:t>Solution : integrated approaches</a:t>
            </a:r>
          </a:p>
          <a:p>
            <a:pPr marL="914400" lvl="1" indent="-514350">
              <a:buNone/>
            </a:pPr>
            <a:r>
              <a:rPr lang="en-US" sz="7000" dirty="0" smtClean="0"/>
              <a:t>	- medicinal chemistry, genetics, chemical biology and computational chemistry</a:t>
            </a:r>
          </a:p>
          <a:p>
            <a:pPr marL="914400" lvl="1" indent="-514350"/>
            <a:endParaRPr lang="en-US" sz="7000" dirty="0" smtClean="0"/>
          </a:p>
          <a:p>
            <a:pPr marL="514350" indent="-514350"/>
            <a:r>
              <a:rPr lang="en-US" sz="7000" dirty="0" smtClean="0"/>
              <a:t>Major computational approaches</a:t>
            </a:r>
          </a:p>
          <a:p>
            <a:pPr marL="514350" indent="-514350">
              <a:buNone/>
            </a:pPr>
            <a:r>
              <a:rPr lang="en-US" sz="7000" dirty="0" smtClean="0"/>
              <a:t> 		- data mining and </a:t>
            </a:r>
            <a:r>
              <a:rPr lang="en-US" sz="7000" dirty="0" err="1" smtClean="0"/>
              <a:t>ligand</a:t>
            </a:r>
            <a:r>
              <a:rPr lang="en-US" sz="7000" dirty="0" smtClean="0"/>
              <a:t> based analyses </a:t>
            </a:r>
          </a:p>
          <a:p>
            <a:pPr marL="514350" indent="-514350">
              <a:buNone/>
            </a:pPr>
            <a:r>
              <a:rPr lang="en-US" sz="7000" dirty="0" smtClean="0"/>
              <a:t>		- virtual screening</a:t>
            </a:r>
          </a:p>
          <a:p>
            <a:pPr marL="514350" indent="-514350">
              <a:buNone/>
            </a:pPr>
            <a:endParaRPr lang="en-US" sz="7000" dirty="0" smtClean="0"/>
          </a:p>
          <a:p>
            <a:pPr marL="514350" indent="-514350"/>
            <a:r>
              <a:rPr lang="en-US" sz="7000" dirty="0" smtClean="0"/>
              <a:t>Rational </a:t>
            </a:r>
            <a:r>
              <a:rPr lang="en-US" sz="7000" dirty="0" err="1" smtClean="0"/>
              <a:t>polypharmacology</a:t>
            </a:r>
            <a:r>
              <a:rPr lang="en-US" sz="7000" dirty="0" smtClean="0"/>
              <a:t> has important role in the field of drug discovery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400" dirty="0" smtClean="0"/>
          </a:p>
          <a:p>
            <a:pPr marL="514350" indent="-514350" algn="just">
              <a:buFont typeface="+mj-lt"/>
              <a:buAutoNum type="arabicPeriod"/>
            </a:pP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5" descr="E:\B-it\Semester 3\Chemoinformatics Seminar\Images\bit-logo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90208" y="0"/>
            <a:ext cx="105379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1817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4423</TotalTime>
  <Words>757</Words>
  <Application>Microsoft Office PowerPoint</Application>
  <PresentationFormat>On-screen Show (4:3)</PresentationFormat>
  <Paragraphs>136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Rational Design of Multitarget Ligands</vt:lpstr>
      <vt:lpstr>Outline</vt:lpstr>
      <vt:lpstr>Introduction</vt:lpstr>
      <vt:lpstr>Activity Landscapes</vt:lpstr>
      <vt:lpstr>Main Strategies</vt:lpstr>
      <vt:lpstr>Approaches</vt:lpstr>
      <vt:lpstr>Approaches(contd.)</vt:lpstr>
      <vt:lpstr>Rational polypharmacology approaches</vt:lpstr>
      <vt:lpstr>Conclusion</vt:lpstr>
      <vt:lpstr>References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Anjani</dc:creator>
  <cp:lastModifiedBy>Sakthi</cp:lastModifiedBy>
  <cp:revision>748</cp:revision>
  <dcterms:created xsi:type="dcterms:W3CDTF">2006-08-16T00:00:00Z</dcterms:created>
  <dcterms:modified xsi:type="dcterms:W3CDTF">2016-12-20T14:25:44Z</dcterms:modified>
</cp:coreProperties>
</file>