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69" r:id="rId5"/>
    <p:sldId id="260" r:id="rId6"/>
    <p:sldId id="261" r:id="rId7"/>
    <p:sldId id="265" r:id="rId8"/>
    <p:sldId id="262" r:id="rId9"/>
    <p:sldId id="264" r:id="rId10"/>
    <p:sldId id="270"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30" autoAdjust="0"/>
  </p:normalViewPr>
  <p:slideViewPr>
    <p:cSldViewPr>
      <p:cViewPr varScale="1">
        <p:scale>
          <a:sx n="68" d="100"/>
          <a:sy n="68" d="100"/>
        </p:scale>
        <p:origin x="-1771"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14668-EE66-41D5-AA68-9355FD623EE6}" type="datetimeFigureOut">
              <a:rPr lang="en-US" smtClean="0"/>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EEF06-EAFE-4BF6-87FC-40A3903A2230}" type="slidenum">
              <a:rPr lang="en-US" smtClean="0"/>
              <a:t>‹#›</a:t>
            </a:fld>
            <a:endParaRPr lang="en-US"/>
          </a:p>
        </p:txBody>
      </p:sp>
    </p:spTree>
    <p:extLst>
      <p:ext uri="{BB962C8B-B14F-4D97-AF65-F5344CB8AC3E}">
        <p14:creationId xmlns:p14="http://schemas.microsoft.com/office/powerpoint/2010/main" val="6239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diss.fu-berlin.de/diss/receive/FUDISS_thesis_00000000275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tructural_formula"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raph_theory" TargetMode="External"/><Relationship Id="rId4" Type="http://schemas.openxmlformats.org/officeDocument/2006/relationships/hyperlink" Target="https://en.wikipedia.org/wiki/Chemical_compound"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upport_vector_machine#cite_note-CorinnaCortes-1" TargetMode="External"/><Relationship Id="rId7" Type="http://schemas.openxmlformats.org/officeDocument/2006/relationships/hyperlink" Target="https://en.wikipedia.org/wiki/Regression_analysi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tatistical_classification" TargetMode="External"/><Relationship Id="rId5" Type="http://schemas.openxmlformats.org/officeDocument/2006/relationships/hyperlink" Target="https://en.wikipedia.org/wiki/Algorithm" TargetMode="External"/><Relationship Id="rId4" Type="http://schemas.openxmlformats.org/officeDocument/2006/relationships/hyperlink" Target="https://en.wikipedia.org/wiki/Supervised_lear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Molecular similarity is a widely used concept in “rational” drug design. Its use is based on the principle that structurally more similar molecules are more likely to exhibit similar properties than structurally less similar molecules. (</a:t>
            </a:r>
            <a:r>
              <a:rPr lang="en-US" sz="1200" u="none" strike="noStrike" kern="1200" dirty="0" smtClean="0">
                <a:solidFill>
                  <a:schemeClr val="tx1"/>
                </a:solidFill>
                <a:effectLst/>
                <a:latin typeface="+mn-lt"/>
                <a:ea typeface="+mn-ea"/>
                <a:cs typeface="+mn-cs"/>
                <a:hlinkClick r:id="rId3"/>
              </a:rPr>
              <a:t>A Point-Based Algorithm for Multiple 3D Surface Alignment of Drug-Sized Molecules ,A point-based algorithm for multiple superposition of three-dimensional surfaces of drug molecules</a:t>
            </a:r>
            <a:r>
              <a:rPr lang="en-US" sz="120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EAEEF06-EAFE-4BF6-87FC-40A3903A2230}" type="slidenum">
              <a:rPr lang="en-US" smtClean="0"/>
              <a:t>3</a:t>
            </a:fld>
            <a:endParaRPr lang="en-US"/>
          </a:p>
        </p:txBody>
      </p:sp>
    </p:spTree>
    <p:extLst>
      <p:ext uri="{BB962C8B-B14F-4D97-AF65-F5344CB8AC3E}">
        <p14:creationId xmlns:p14="http://schemas.microsoft.com/office/powerpoint/2010/main" val="65531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Chemical- descriptor(functional groups),</a:t>
            </a:r>
            <a:r>
              <a:rPr lang="en-US" baseline="0" dirty="0" smtClean="0"/>
              <a:t> </a:t>
            </a:r>
            <a:r>
              <a:rPr lang="en-US" baseline="0" dirty="0" err="1" smtClean="0"/>
              <a:t>mol</a:t>
            </a:r>
            <a:r>
              <a:rPr lang="en-US" baseline="0" dirty="0" smtClean="0"/>
              <a:t> (</a:t>
            </a:r>
            <a:r>
              <a:rPr lang="en-US" baseline="0" dirty="0" err="1" smtClean="0"/>
              <a:t>stru</a:t>
            </a:r>
            <a:r>
              <a:rPr lang="en-US" baseline="0" dirty="0" smtClean="0"/>
              <a:t> of </a:t>
            </a:r>
            <a:r>
              <a:rPr lang="en-US" baseline="0" dirty="0" err="1" smtClean="0"/>
              <a:t>compud</a:t>
            </a:r>
            <a:r>
              <a:rPr lang="en-US" baseline="0" dirty="0" smtClean="0"/>
              <a:t> , </a:t>
            </a:r>
            <a:r>
              <a:rPr lang="en-US" baseline="0" dirty="0" err="1" smtClean="0"/>
              <a:t>substru</a:t>
            </a:r>
            <a:r>
              <a:rPr lang="en-US" baseline="0" dirty="0" smtClean="0"/>
              <a:t>)</a:t>
            </a:r>
          </a:p>
        </p:txBody>
      </p:sp>
      <p:sp>
        <p:nvSpPr>
          <p:cNvPr id="4" name="Slide Number Placeholder 3"/>
          <p:cNvSpPr>
            <a:spLocks noGrp="1"/>
          </p:cNvSpPr>
          <p:nvPr>
            <p:ph type="sldNum" sz="quarter" idx="10"/>
          </p:nvPr>
        </p:nvSpPr>
        <p:spPr/>
        <p:txBody>
          <a:bodyPr/>
          <a:lstStyle/>
          <a:p>
            <a:fld id="{5EAEEF06-EAFE-4BF6-87FC-40A3903A2230}" type="slidenum">
              <a:rPr lang="en-US" smtClean="0"/>
              <a:t>5</a:t>
            </a:fld>
            <a:endParaRPr lang="en-US"/>
          </a:p>
        </p:txBody>
      </p:sp>
    </p:spTree>
    <p:extLst>
      <p:ext uri="{BB962C8B-B14F-4D97-AF65-F5344CB8AC3E}">
        <p14:creationId xmlns:p14="http://schemas.microsoft.com/office/powerpoint/2010/main" val="297497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2d molecular graph and </a:t>
            </a:r>
            <a:r>
              <a:rPr lang="en-US" dirty="0" err="1" smtClean="0"/>
              <a:t>hbond</a:t>
            </a:r>
            <a:r>
              <a:rPr lang="en-US" dirty="0" smtClean="0"/>
              <a:t> acceptor, 3d molecule (surface)</a:t>
            </a:r>
          </a:p>
          <a:p>
            <a:r>
              <a:rPr lang="en-US" dirty="0" smtClean="0">
                <a:latin typeface="Arial" pitchFamily="34" charset="0"/>
                <a:cs typeface="Arial" pitchFamily="34" charset="0"/>
              </a:rPr>
              <a:t>– multiple values for descriptor</a:t>
            </a:r>
          </a:p>
          <a:p>
            <a:r>
              <a:rPr lang="en-US" dirty="0" smtClean="0">
                <a:latin typeface="Arial" pitchFamily="34" charset="0"/>
                <a:cs typeface="Arial" pitchFamily="34" charset="0"/>
              </a:rPr>
              <a:t>-molecular graph -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molecular graph</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chemical graph</a:t>
            </a:r>
            <a:r>
              <a:rPr lang="en-US" sz="1200" b="0" i="0" kern="1200" dirty="0" smtClean="0">
                <a:solidFill>
                  <a:schemeClr val="tx1"/>
                </a:solidFill>
                <a:effectLst/>
                <a:latin typeface="+mn-lt"/>
                <a:ea typeface="+mn-ea"/>
                <a:cs typeface="+mn-cs"/>
              </a:rPr>
              <a:t> is a representation of the </a:t>
            </a:r>
            <a:r>
              <a:rPr lang="en-US" sz="1200" b="0" i="0" u="none" strike="noStrike" kern="1200" dirty="0" smtClean="0">
                <a:solidFill>
                  <a:schemeClr val="tx1"/>
                </a:solidFill>
                <a:effectLst/>
                <a:latin typeface="+mn-lt"/>
                <a:ea typeface="+mn-ea"/>
                <a:cs typeface="+mn-cs"/>
                <a:hlinkClick r:id="rId3" tooltip="Structural formula"/>
              </a:rPr>
              <a:t>structural formula</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hlinkClick r:id="rId4" tooltip="Chemical compound"/>
              </a:rPr>
              <a:t>chemical compound</a:t>
            </a:r>
            <a:r>
              <a:rPr lang="en-US" sz="1200" b="0" i="0" kern="1200" dirty="0" smtClean="0">
                <a:solidFill>
                  <a:schemeClr val="tx1"/>
                </a:solidFill>
                <a:effectLst/>
                <a:latin typeface="+mn-lt"/>
                <a:ea typeface="+mn-ea"/>
                <a:cs typeface="+mn-cs"/>
              </a:rPr>
              <a:t> in terms of </a:t>
            </a:r>
            <a:r>
              <a:rPr lang="en-US" sz="1200" b="0" i="0" u="none" strike="noStrike" kern="1200" dirty="0" smtClean="0">
                <a:solidFill>
                  <a:schemeClr val="tx1"/>
                </a:solidFill>
                <a:effectLst/>
                <a:latin typeface="+mn-lt"/>
                <a:ea typeface="+mn-ea"/>
                <a:cs typeface="+mn-cs"/>
                <a:hlinkClick r:id="rId5" tooltip="Graph theory"/>
              </a:rPr>
              <a:t>graph theory</a:t>
            </a:r>
            <a:endParaRPr lang="en-US" dirty="0"/>
          </a:p>
        </p:txBody>
      </p:sp>
      <p:sp>
        <p:nvSpPr>
          <p:cNvPr id="4" name="Slide Number Placeholder 3"/>
          <p:cNvSpPr>
            <a:spLocks noGrp="1"/>
          </p:cNvSpPr>
          <p:nvPr>
            <p:ph type="sldNum" sz="quarter" idx="10"/>
          </p:nvPr>
        </p:nvSpPr>
        <p:spPr/>
        <p:txBody>
          <a:bodyPr/>
          <a:lstStyle/>
          <a:p>
            <a:fld id="{5EAEEF06-EAFE-4BF6-87FC-40A3903A2230}" type="slidenum">
              <a:rPr lang="en-US" smtClean="0"/>
              <a:t>6</a:t>
            </a:fld>
            <a:endParaRPr lang="en-US"/>
          </a:p>
        </p:txBody>
      </p:sp>
    </p:spTree>
    <p:extLst>
      <p:ext uri="{BB962C8B-B14F-4D97-AF65-F5344CB8AC3E}">
        <p14:creationId xmlns:p14="http://schemas.microsoft.com/office/powerpoint/2010/main" val="162158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Opiate describes any of the narcotic opioid alkaloids found in opium. </a:t>
            </a:r>
          </a:p>
          <a:p>
            <a:r>
              <a:rPr lang="en-US" sz="1200" b="0" i="0" kern="1200" dirty="0" smtClean="0">
                <a:solidFill>
                  <a:schemeClr val="tx1"/>
                </a:solidFill>
                <a:effectLst/>
                <a:latin typeface="+mn-lt"/>
                <a:ea typeface="+mn-ea"/>
                <a:cs typeface="+mn-cs"/>
              </a:rPr>
              <a:t>These alkaloids come from the sap of the opium poppy. </a:t>
            </a:r>
          </a:p>
          <a:p>
            <a:r>
              <a:rPr lang="en-US" sz="1200" b="0" i="0" kern="1200" dirty="0" smtClean="0">
                <a:solidFill>
                  <a:schemeClr val="tx1"/>
                </a:solidFill>
                <a:effectLst/>
                <a:latin typeface="+mn-lt"/>
                <a:ea typeface="+mn-ea"/>
                <a:cs typeface="+mn-cs"/>
              </a:rPr>
              <a:t>Opiates are a narcotic with analgesic or pain relieving effects .</a:t>
            </a:r>
            <a:endParaRPr lang="en-US" dirty="0"/>
          </a:p>
        </p:txBody>
      </p:sp>
      <p:sp>
        <p:nvSpPr>
          <p:cNvPr id="4" name="Slide Number Placeholder 3"/>
          <p:cNvSpPr>
            <a:spLocks noGrp="1"/>
          </p:cNvSpPr>
          <p:nvPr>
            <p:ph type="sldNum" sz="quarter" idx="10"/>
          </p:nvPr>
        </p:nvSpPr>
        <p:spPr/>
        <p:txBody>
          <a:bodyPr/>
          <a:lstStyle/>
          <a:p>
            <a:fld id="{5EAEEF06-EAFE-4BF6-87FC-40A3903A2230}" type="slidenum">
              <a:rPr lang="en-US" smtClean="0"/>
              <a:t>7</a:t>
            </a:fld>
            <a:endParaRPr lang="en-US"/>
          </a:p>
        </p:txBody>
      </p:sp>
    </p:spTree>
    <p:extLst>
      <p:ext uri="{BB962C8B-B14F-4D97-AF65-F5344CB8AC3E}">
        <p14:creationId xmlns:p14="http://schemas.microsoft.com/office/powerpoint/2010/main" val="278353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http://pubs.acs.org/doi/full/10.1021/bk-2016-1222.ch006</a:t>
            </a:r>
            <a:endParaRPr lang="en-US" dirty="0"/>
          </a:p>
        </p:txBody>
      </p:sp>
      <p:sp>
        <p:nvSpPr>
          <p:cNvPr id="4" name="Slide Number Placeholder 3"/>
          <p:cNvSpPr>
            <a:spLocks noGrp="1"/>
          </p:cNvSpPr>
          <p:nvPr>
            <p:ph type="sldNum" sz="quarter" idx="10"/>
          </p:nvPr>
        </p:nvSpPr>
        <p:spPr/>
        <p:txBody>
          <a:bodyPr/>
          <a:lstStyle/>
          <a:p>
            <a:fld id="{5EAEEF06-EAFE-4BF6-87FC-40A3903A2230}" type="slidenum">
              <a:rPr lang="en-US" smtClean="0"/>
              <a:t>9</a:t>
            </a:fld>
            <a:endParaRPr lang="en-US"/>
          </a:p>
        </p:txBody>
      </p:sp>
    </p:spTree>
    <p:extLst>
      <p:ext uri="{BB962C8B-B14F-4D97-AF65-F5344CB8AC3E}">
        <p14:creationId xmlns:p14="http://schemas.microsoft.com/office/powerpoint/2010/main" val="262262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artificial neural networks (ANNs)198 are able to model flexibly a relationship between input and output variables, (</a:t>
            </a:r>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artificial neural network</a:t>
            </a:r>
            <a:r>
              <a:rPr lang="en-US" sz="1200" b="0" i="0" kern="1200" dirty="0" smtClean="0">
                <a:solidFill>
                  <a:schemeClr val="tx1"/>
                </a:solidFill>
                <a:effectLst/>
                <a:latin typeface="+mn-lt"/>
                <a:ea typeface="+mn-ea"/>
                <a:cs typeface="+mn-cs"/>
              </a:rPr>
              <a:t> is an interconnected group of nodes, akin to the vast </a:t>
            </a:r>
            <a:r>
              <a:rPr lang="en-US" sz="1200" b="1" i="0" kern="1200" dirty="0" smtClean="0">
                <a:solidFill>
                  <a:schemeClr val="tx1"/>
                </a:solidFill>
                <a:effectLst/>
                <a:latin typeface="+mn-lt"/>
                <a:ea typeface="+mn-ea"/>
                <a:cs typeface="+mn-cs"/>
              </a:rPr>
              <a:t>network</a:t>
            </a:r>
            <a:r>
              <a:rPr lang="en-US" sz="1200" b="0" i="0" kern="1200" dirty="0" smtClean="0">
                <a:solidFill>
                  <a:schemeClr val="tx1"/>
                </a:solidFill>
                <a:effectLst/>
                <a:latin typeface="+mn-lt"/>
                <a:ea typeface="+mn-ea"/>
                <a:cs typeface="+mn-cs"/>
              </a:rPr>
              <a:t> of neurons in a brain.)</a:t>
            </a:r>
          </a:p>
          <a:p>
            <a:endParaRPr lang="en-US" dirty="0" smtClean="0"/>
          </a:p>
          <a:p>
            <a:r>
              <a:rPr lang="en-US" dirty="0" smtClean="0"/>
              <a:t>In recent years, support vector machines (SVMs)202,203 have been employed to molecular similarity problems. (</a:t>
            </a:r>
            <a:r>
              <a:rPr lang="en-US" sz="1200" b="1" i="0" kern="1200" dirty="0" smtClean="0">
                <a:solidFill>
                  <a:schemeClr val="tx1"/>
                </a:solidFill>
                <a:effectLst/>
                <a:latin typeface="+mn-lt"/>
                <a:ea typeface="+mn-ea"/>
                <a:cs typeface="+mn-cs"/>
              </a:rPr>
              <a:t>support vector machines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SVMs</a:t>
            </a:r>
            <a:r>
              <a:rPr lang="en-US" sz="1200" b="0" i="0" kern="1200" dirty="0" smtClean="0">
                <a:solidFill>
                  <a:schemeClr val="tx1"/>
                </a:solidFill>
                <a:effectLst/>
                <a:latin typeface="+mn-lt"/>
                <a:ea typeface="+mn-ea"/>
                <a:cs typeface="+mn-cs"/>
              </a:rPr>
              <a:t>, also </a:t>
            </a:r>
            <a:r>
              <a:rPr lang="en-US" sz="1200" b="1" i="0" kern="1200" dirty="0" smtClean="0">
                <a:solidFill>
                  <a:schemeClr val="tx1"/>
                </a:solidFill>
                <a:effectLst/>
                <a:latin typeface="+mn-lt"/>
                <a:ea typeface="+mn-ea"/>
                <a:cs typeface="+mn-cs"/>
              </a:rPr>
              <a:t>support vector networks</a:t>
            </a:r>
            <a:r>
              <a:rPr lang="en-US" sz="1200" b="0" i="0" u="none" strike="noStrike" kern="1200" baseline="300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4" tooltip="Supervised learning"/>
              </a:rPr>
              <a:t>supervised learning</a:t>
            </a:r>
            <a:r>
              <a:rPr lang="en-US" sz="1200" b="0" i="0" kern="1200" dirty="0" smtClean="0">
                <a:solidFill>
                  <a:schemeClr val="tx1"/>
                </a:solidFill>
                <a:effectLst/>
                <a:latin typeface="+mn-lt"/>
                <a:ea typeface="+mn-ea"/>
                <a:cs typeface="+mn-cs"/>
              </a:rPr>
              <a:t> models with associated learning </a:t>
            </a:r>
            <a:r>
              <a:rPr lang="en-US" sz="1200" b="0" i="0" u="none" strike="noStrike" kern="1200" dirty="0" smtClean="0">
                <a:solidFill>
                  <a:schemeClr val="tx1"/>
                </a:solidFill>
                <a:effectLst/>
                <a:latin typeface="+mn-lt"/>
                <a:ea typeface="+mn-ea"/>
                <a:cs typeface="+mn-cs"/>
                <a:hlinkClick r:id="rId5" tooltip="Algorithm"/>
              </a:rPr>
              <a:t>algorithms</a:t>
            </a:r>
            <a:r>
              <a:rPr lang="en-US" sz="1200" b="0" i="0" kern="1200" dirty="0" smtClean="0">
                <a:solidFill>
                  <a:schemeClr val="tx1"/>
                </a:solidFill>
                <a:effectLst/>
                <a:latin typeface="+mn-lt"/>
                <a:ea typeface="+mn-ea"/>
                <a:cs typeface="+mn-cs"/>
              </a:rPr>
              <a:t> that analyze data used for </a:t>
            </a:r>
            <a:r>
              <a:rPr lang="en-US" sz="1200" b="0" i="0" u="none" strike="noStrike" kern="1200" dirty="0" smtClean="0">
                <a:solidFill>
                  <a:schemeClr val="tx1"/>
                </a:solidFill>
                <a:effectLst/>
                <a:latin typeface="+mn-lt"/>
                <a:ea typeface="+mn-ea"/>
                <a:cs typeface="+mn-cs"/>
                <a:hlinkClick r:id="rId6" tooltip="Statistical classification"/>
              </a:rPr>
              <a:t>classification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7" tooltip="Regression analysis"/>
              </a:rPr>
              <a:t>regression analysis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EAEEF06-EAFE-4BF6-87FC-40A3903A2230}" type="slidenum">
              <a:rPr lang="en-US" smtClean="0"/>
              <a:t>10</a:t>
            </a:fld>
            <a:endParaRPr lang="en-US"/>
          </a:p>
        </p:txBody>
      </p:sp>
    </p:spTree>
    <p:extLst>
      <p:ext uri="{BB962C8B-B14F-4D97-AF65-F5344CB8AC3E}">
        <p14:creationId xmlns:p14="http://schemas.microsoft.com/office/powerpoint/2010/main" val="121806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E9F59B0-4E1A-4205-A5AE-AFDBB1DCD0CD}" type="datetime1">
              <a:rPr lang="en-US" smtClean="0"/>
              <a:t>12/6/2016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C425338-C4CC-44D6-B999-4120160CE5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6214EF-9CE9-4B9C-8CA0-2CB7A2B9C1FF}"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CAC52-96F7-451D-9D02-5D8847EC5F49}"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BA997C-BE9F-422E-9333-0DDD93CBF1AE}"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DFE5AB-AA8B-4D8D-AB1D-EAC671104913}" type="datetime1">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1FED23-AB2F-489F-B20D-4540CB1FA956}"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4443C73-86F2-4D9E-93D6-9BCCE03F8E2F}" type="datetime1">
              <a:rPr lang="en-US" smtClean="0"/>
              <a:t>12/6/2016</a:t>
            </a:fld>
            <a:endParaRPr lang="en-US"/>
          </a:p>
        </p:txBody>
      </p:sp>
      <p:sp>
        <p:nvSpPr>
          <p:cNvPr id="27" name="Slide Number Placeholder 26"/>
          <p:cNvSpPr>
            <a:spLocks noGrp="1"/>
          </p:cNvSpPr>
          <p:nvPr>
            <p:ph type="sldNum" sz="quarter" idx="11"/>
          </p:nvPr>
        </p:nvSpPr>
        <p:spPr/>
        <p:txBody>
          <a:bodyPr rtlCol="0"/>
          <a:lstStyle/>
          <a:p>
            <a:fld id="{8C425338-C4CC-44D6-B999-4120160CE51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0EAB412-1339-4CFA-866D-F88422ACCE06}" type="datetime1">
              <a:rPr lang="en-US" smtClean="0"/>
              <a:t>12/6/2016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C425338-C4CC-44D6-B999-4120160CE5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DCE86-D7D0-4CEE-B10B-DF1335E948C0}" type="datetime1">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C12BD7-4A7F-40B3-A066-79863D91A6EF}"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0CAE89-F801-4519-B1F6-86AA98BF644A}" type="datetime1">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25338-C4CC-44D6-B999-4120160CE5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5C64315-4F61-450A-B1C4-B1BDFFFDBA16}" type="datetime1">
              <a:rPr lang="en-US" smtClean="0"/>
              <a:t>12/6/2016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C425338-C4CC-44D6-B999-4120160CE5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gi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8458200" cy="1470025"/>
          </a:xfrm>
        </p:spPr>
        <p:txBody>
          <a:bodyPr>
            <a:normAutofit/>
          </a:bodyPr>
          <a:lstStyle/>
          <a:p>
            <a:r>
              <a:rPr lang="en-US" sz="3600" dirty="0" smtClean="0">
                <a:latin typeface="Arial" pitchFamily="34" charset="0"/>
                <a:cs typeface="Arial" pitchFamily="34" charset="0"/>
              </a:rPr>
              <a:t>TYPES OF MOLECULAR SIMILARITY</a:t>
            </a:r>
            <a:endParaRPr lang="en-US" sz="3600"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Prepared By: </a:t>
            </a:r>
          </a:p>
          <a:p>
            <a:r>
              <a:rPr lang="en-US" dirty="0" smtClean="0">
                <a:latin typeface="Arial" pitchFamily="34" charset="0"/>
                <a:cs typeface="Arial" pitchFamily="34" charset="0"/>
              </a:rPr>
              <a:t>Asma </a:t>
            </a:r>
            <a:r>
              <a:rPr lang="en-US" dirty="0" err="1" smtClean="0">
                <a:latin typeface="Arial" pitchFamily="34" charset="0"/>
                <a:cs typeface="Arial" pitchFamily="34" charset="0"/>
              </a:rPr>
              <a:t>Ishaq</a:t>
            </a:r>
            <a:r>
              <a:rPr lang="en-US" dirty="0" smtClean="0">
                <a:latin typeface="Arial" pitchFamily="34" charset="0"/>
                <a:cs typeface="Arial" pitchFamily="34" charset="0"/>
              </a:rPr>
              <a:t> Tahir</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C425338-C4CC-44D6-B999-4120160CE513}" type="slidenum">
              <a:rPr lang="en-US" smtClean="0"/>
              <a:t>1</a:t>
            </a:fld>
            <a:endParaRPr lang="en-US"/>
          </a:p>
        </p:txBody>
      </p:sp>
    </p:spTree>
    <p:extLst>
      <p:ext uri="{BB962C8B-B14F-4D97-AF65-F5344CB8AC3E}">
        <p14:creationId xmlns:p14="http://schemas.microsoft.com/office/powerpoint/2010/main" val="275923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itchFamily="34" charset="0"/>
                <a:cs typeface="Arial" pitchFamily="34" charset="0"/>
              </a:rPr>
              <a:t>APPLICATIONS OF MACHINE LEARNING METHODS</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lstStyle/>
          <a:p>
            <a:pPr>
              <a:lnSpc>
                <a:spcPct val="200000"/>
              </a:lnSpc>
            </a:pPr>
            <a:r>
              <a:rPr lang="en-US" dirty="0" smtClean="0"/>
              <a:t>Artificial neural network</a:t>
            </a:r>
          </a:p>
          <a:p>
            <a:pPr>
              <a:lnSpc>
                <a:spcPct val="200000"/>
              </a:lnSpc>
            </a:pPr>
            <a:r>
              <a:rPr lang="en-US" dirty="0" smtClean="0"/>
              <a:t>Support vector machine</a:t>
            </a:r>
            <a:endParaRPr lang="en-US" dirty="0"/>
          </a:p>
        </p:txBody>
      </p:sp>
      <p:sp>
        <p:nvSpPr>
          <p:cNvPr id="4" name="Slide Number Placeholder 3"/>
          <p:cNvSpPr>
            <a:spLocks noGrp="1"/>
          </p:cNvSpPr>
          <p:nvPr>
            <p:ph type="sldNum" sz="quarter" idx="12"/>
          </p:nvPr>
        </p:nvSpPr>
        <p:spPr/>
        <p:txBody>
          <a:bodyPr/>
          <a:lstStyle/>
          <a:p>
            <a:fld id="{8C425338-C4CC-44D6-B999-4120160CE513}" type="slidenum">
              <a:rPr lang="en-US" smtClean="0"/>
              <a:t>10</a:t>
            </a:fld>
            <a:endParaRPr lang="en-US"/>
          </a:p>
        </p:txBody>
      </p:sp>
    </p:spTree>
    <p:extLst>
      <p:ext uri="{BB962C8B-B14F-4D97-AF65-F5344CB8AC3E}">
        <p14:creationId xmlns:p14="http://schemas.microsoft.com/office/powerpoint/2010/main" val="171607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CONCLUSION</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smtClean="0">
                <a:latin typeface="Arial" pitchFamily="34" charset="0"/>
                <a:cs typeface="Arial" pitchFamily="34" charset="0"/>
              </a:rPr>
              <a:t>Molecular similarity motivate </a:t>
            </a:r>
            <a:r>
              <a:rPr lang="en-US" sz="2200" dirty="0">
                <a:latin typeface="Arial" pitchFamily="34" charset="0"/>
                <a:cs typeface="Arial" pitchFamily="34" charset="0"/>
              </a:rPr>
              <a:t>many processes in </a:t>
            </a:r>
            <a:r>
              <a:rPr lang="en-US" sz="2200" dirty="0" err="1" smtClean="0">
                <a:latin typeface="Arial" pitchFamily="34" charset="0"/>
                <a:cs typeface="Arial" pitchFamily="34" charset="0"/>
              </a:rPr>
              <a:t>chemoinformatics</a:t>
            </a:r>
            <a:endParaRPr lang="en-US" sz="2200" dirty="0" smtClean="0">
              <a:latin typeface="Arial" pitchFamily="34" charset="0"/>
              <a:cs typeface="Arial" pitchFamily="34" charset="0"/>
            </a:endParaRPr>
          </a:p>
          <a:p>
            <a:pPr>
              <a:lnSpc>
                <a:spcPct val="150000"/>
              </a:lnSpc>
            </a:pPr>
            <a:r>
              <a:rPr lang="en-US" sz="2200" dirty="0" smtClean="0">
                <a:latin typeface="Arial" pitchFamily="34" charset="0"/>
                <a:cs typeface="Arial" pitchFamily="34" charset="0"/>
              </a:rPr>
              <a:t>Different similarity types – different significance</a:t>
            </a:r>
          </a:p>
          <a:p>
            <a:pPr>
              <a:lnSpc>
                <a:spcPct val="150000"/>
              </a:lnSpc>
            </a:pPr>
            <a:r>
              <a:rPr lang="en-US" sz="2200" dirty="0" smtClean="0">
                <a:latin typeface="Arial" pitchFamily="34" charset="0"/>
                <a:cs typeface="Arial" pitchFamily="34" charset="0"/>
              </a:rPr>
              <a:t>Different descriptors</a:t>
            </a:r>
            <a:endParaRPr lang="en-US" sz="22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C425338-C4CC-44D6-B999-4120160CE513}" type="slidenum">
              <a:rPr lang="en-US" smtClean="0"/>
              <a:t>11</a:t>
            </a:fld>
            <a:endParaRPr lang="en-US"/>
          </a:p>
        </p:txBody>
      </p:sp>
    </p:spTree>
    <p:extLst>
      <p:ext uri="{BB962C8B-B14F-4D97-AF65-F5344CB8AC3E}">
        <p14:creationId xmlns:p14="http://schemas.microsoft.com/office/powerpoint/2010/main" val="2560002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latin typeface="Arial" pitchFamily="34" charset="0"/>
                <a:cs typeface="Arial" pitchFamily="34" charset="0"/>
              </a:rPr>
              <a:t>A. Bender, R.C. Glen, Molecular similarity: a key technique in molecular informatics, Org. </a:t>
            </a:r>
            <a:r>
              <a:rPr lang="en-US" sz="2000" dirty="0" err="1">
                <a:latin typeface="Arial" pitchFamily="34" charset="0"/>
                <a:cs typeface="Arial" pitchFamily="34" charset="0"/>
              </a:rPr>
              <a:t>Biomol</a:t>
            </a:r>
            <a:r>
              <a:rPr lang="en-US" sz="2000" dirty="0">
                <a:latin typeface="Arial" pitchFamily="34" charset="0"/>
                <a:cs typeface="Arial" pitchFamily="34" charset="0"/>
              </a:rPr>
              <a:t>. Chem., 2 (2004), pp. </a:t>
            </a:r>
            <a:r>
              <a:rPr lang="en-US" sz="2000" dirty="0" smtClean="0">
                <a:latin typeface="Arial" pitchFamily="34" charset="0"/>
                <a:cs typeface="Arial" pitchFamily="34" charset="0"/>
              </a:rPr>
              <a:t>3204–3218</a:t>
            </a:r>
          </a:p>
          <a:p>
            <a:pPr fontAlgn="base"/>
            <a:r>
              <a:rPr lang="it-IT" sz="2000" dirty="0">
                <a:latin typeface="Arial" pitchFamily="34" charset="0"/>
                <a:cs typeface="Arial" pitchFamily="34" charset="0"/>
              </a:rPr>
              <a:t>G. Maggiora, </a:t>
            </a:r>
            <a:r>
              <a:rPr lang="it-IT" sz="2000" i="1" dirty="0">
                <a:latin typeface="Arial" pitchFamily="34" charset="0"/>
                <a:cs typeface="Arial" pitchFamily="34" charset="0"/>
              </a:rPr>
              <a:t>et </a:t>
            </a:r>
            <a:r>
              <a:rPr lang="it-IT" sz="2000" i="1" dirty="0" smtClean="0">
                <a:latin typeface="Arial" pitchFamily="34" charset="0"/>
                <a:cs typeface="Arial" pitchFamily="34" charset="0"/>
              </a:rPr>
              <a:t>al. </a:t>
            </a:r>
            <a:r>
              <a:rPr lang="it-IT" sz="2000" dirty="0" smtClean="0">
                <a:latin typeface="Arial" pitchFamily="34" charset="0"/>
                <a:cs typeface="Arial" pitchFamily="34" charset="0"/>
              </a:rPr>
              <a:t>Molecular </a:t>
            </a:r>
            <a:r>
              <a:rPr lang="it-IT" sz="2000" dirty="0">
                <a:latin typeface="Arial" pitchFamily="34" charset="0"/>
                <a:cs typeface="Arial" pitchFamily="34" charset="0"/>
              </a:rPr>
              <a:t>similarity in medicinal </a:t>
            </a:r>
            <a:r>
              <a:rPr lang="it-IT" sz="2000" dirty="0" smtClean="0">
                <a:latin typeface="Arial" pitchFamily="34" charset="0"/>
                <a:cs typeface="Arial" pitchFamily="34" charset="0"/>
              </a:rPr>
              <a:t>chemistry J</a:t>
            </a:r>
            <a:r>
              <a:rPr lang="it-IT" sz="2000" dirty="0">
                <a:latin typeface="Arial" pitchFamily="34" charset="0"/>
                <a:cs typeface="Arial" pitchFamily="34" charset="0"/>
              </a:rPr>
              <a:t>. Med. Chem., 57 (2014), pp. </a:t>
            </a:r>
            <a:r>
              <a:rPr lang="it-IT" sz="2000" dirty="0" smtClean="0">
                <a:latin typeface="Arial" pitchFamily="34" charset="0"/>
                <a:cs typeface="Arial" pitchFamily="34" charset="0"/>
              </a:rPr>
              <a:t>3186–3204</a:t>
            </a:r>
          </a:p>
          <a:p>
            <a:pPr fontAlgn="base"/>
            <a:r>
              <a:rPr lang="it-IT" sz="2000" dirty="0" smtClean="0">
                <a:latin typeface="Arial" pitchFamily="34" charset="0"/>
                <a:cs typeface="Arial" pitchFamily="34" charset="0"/>
              </a:rPr>
              <a:t>Similarity and Diversity, Alexandre Varnek, University of Strasbourg, France</a:t>
            </a:r>
            <a:endParaRPr lang="it-IT" sz="2000" dirty="0" smtClean="0">
              <a:latin typeface="Arial" pitchFamily="34" charset="0"/>
              <a:cs typeface="Arial" pitchFamily="34" charset="0"/>
            </a:endParaRPr>
          </a:p>
          <a:p>
            <a:pPr fontAlgn="base"/>
            <a:r>
              <a:rPr lang="en-US" sz="2000" dirty="0">
                <a:latin typeface="Arial" pitchFamily="34" charset="0"/>
                <a:cs typeface="Arial" pitchFamily="34" charset="0"/>
              </a:rPr>
              <a:t>http://infochim.u-strasbg.fr/CS3_2014/Slides/CS3_2014_Willett.pdf</a:t>
            </a:r>
          </a:p>
          <a:p>
            <a:r>
              <a:rPr lang="en-US" sz="2000" dirty="0" smtClean="0">
                <a:latin typeface="Arial" pitchFamily="34" charset="0"/>
                <a:cs typeface="Arial" pitchFamily="34" charset="0"/>
              </a:rPr>
              <a:t>https</a:t>
            </a:r>
            <a:r>
              <a:rPr lang="en-US" sz="2000" dirty="0">
                <a:latin typeface="Arial" pitchFamily="34" charset="0"/>
                <a:cs typeface="Arial" pitchFamily="34" charset="0"/>
              </a:rPr>
              <a:t>://</a:t>
            </a:r>
            <a:r>
              <a:rPr lang="en-US" sz="2000" dirty="0" smtClean="0">
                <a:latin typeface="Arial" pitchFamily="34" charset="0"/>
                <a:cs typeface="Arial" pitchFamily="34" charset="0"/>
              </a:rPr>
              <a:t>www.chemcomp.com/journal/ph4/estradiol_query.gif</a:t>
            </a:r>
          </a:p>
          <a:p>
            <a:r>
              <a:rPr lang="en-US" sz="2000" dirty="0">
                <a:latin typeface="Arial" pitchFamily="34" charset="0"/>
                <a:cs typeface="Arial" pitchFamily="34" charset="0"/>
              </a:rPr>
              <a:t>https://</a:t>
            </a:r>
            <a:r>
              <a:rPr lang="en-US" sz="2000" dirty="0" smtClean="0">
                <a:latin typeface="Arial" pitchFamily="34" charset="0"/>
                <a:cs typeface="Arial" pitchFamily="34" charset="0"/>
              </a:rPr>
              <a:t>upload.wikimedia.org/wikipedia/commons/thumb/3/35/WikipediaHDonorAcceptor.png/300px-WikipediaHDonorAcceptor.png</a:t>
            </a:r>
          </a:p>
          <a:p>
            <a:r>
              <a:rPr lang="en-US" sz="2000" dirty="0">
                <a:latin typeface="Arial" pitchFamily="34" charset="0"/>
                <a:cs typeface="Arial" pitchFamily="34" charset="0"/>
              </a:rPr>
              <a:t>http://</a:t>
            </a:r>
            <a:r>
              <a:rPr lang="en-US" sz="2000" dirty="0" smtClean="0">
                <a:latin typeface="Arial" pitchFamily="34" charset="0"/>
                <a:cs typeface="Arial" pitchFamily="34" charset="0"/>
              </a:rPr>
              <a:t>olcc.ccce.divched.org/sites/olcc.ccce.divched.org/files/2015OLCCM6P1fig1.png</a:t>
            </a:r>
          </a:p>
          <a:p>
            <a:r>
              <a:rPr lang="en-US" sz="2000" dirty="0">
                <a:latin typeface="Arial" pitchFamily="34" charset="0"/>
                <a:cs typeface="Arial" pitchFamily="34" charset="0"/>
              </a:rPr>
              <a:t>http://lifescience.opensource.epam.com/_</a:t>
            </a:r>
            <a:r>
              <a:rPr lang="en-US" sz="2000" dirty="0" smtClean="0">
                <a:latin typeface="Arial" pitchFamily="34" charset="0"/>
                <a:cs typeface="Arial" pitchFamily="34" charset="0"/>
              </a:rPr>
              <a:t>images/sub_t18.svg</a:t>
            </a:r>
          </a:p>
          <a:p>
            <a:r>
              <a:rPr lang="en-US" sz="2000" dirty="0">
                <a:latin typeface="Arial" pitchFamily="34" charset="0"/>
                <a:cs typeface="Arial" pitchFamily="34" charset="0"/>
              </a:rPr>
              <a:t>https://</a:t>
            </a:r>
            <a:r>
              <a:rPr lang="en-US" sz="2000" dirty="0" smtClean="0">
                <a:latin typeface="Arial" pitchFamily="34" charset="0"/>
                <a:cs typeface="Arial" pitchFamily="34" charset="0"/>
              </a:rPr>
              <a:t>www.embl.de/chemcore/chemcore_services/computational_chemistry/insilico_screening/insilico_3l.jpg</a:t>
            </a: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C425338-C4CC-44D6-B999-4120160CE513}" type="slidenum">
              <a:rPr lang="en-US" smtClean="0"/>
              <a:t>12</a:t>
            </a:fld>
            <a:endParaRPr lang="en-US"/>
          </a:p>
        </p:txBody>
      </p:sp>
    </p:spTree>
    <p:extLst>
      <p:ext uri="{BB962C8B-B14F-4D97-AF65-F5344CB8AC3E}">
        <p14:creationId xmlns:p14="http://schemas.microsoft.com/office/powerpoint/2010/main" val="2603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066800"/>
          </a:xfrm>
        </p:spPr>
        <p:txBody>
          <a:bodyPr/>
          <a:lstStyle/>
          <a:p>
            <a:pPr algn="ctr"/>
            <a:r>
              <a:rPr lang="en-US" dirty="0" smtClean="0"/>
              <a:t>THANK YOU</a:t>
            </a:r>
            <a:endParaRPr lang="en-US" dirty="0"/>
          </a:p>
        </p:txBody>
      </p:sp>
      <p:sp>
        <p:nvSpPr>
          <p:cNvPr id="3" name="Slide Number Placeholder 2"/>
          <p:cNvSpPr>
            <a:spLocks noGrp="1"/>
          </p:cNvSpPr>
          <p:nvPr>
            <p:ph type="sldNum" sz="quarter" idx="12"/>
          </p:nvPr>
        </p:nvSpPr>
        <p:spPr/>
        <p:txBody>
          <a:bodyPr/>
          <a:lstStyle/>
          <a:p>
            <a:fld id="{8C425338-C4CC-44D6-B999-4120160CE513}" type="slidenum">
              <a:rPr lang="en-US" smtClean="0"/>
              <a:t>13</a:t>
            </a:fld>
            <a:endParaRPr lang="en-US"/>
          </a:p>
        </p:txBody>
      </p:sp>
    </p:spTree>
    <p:extLst>
      <p:ext uri="{BB962C8B-B14F-4D97-AF65-F5344CB8AC3E}">
        <p14:creationId xmlns:p14="http://schemas.microsoft.com/office/powerpoint/2010/main" val="3652476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Arial" pitchFamily="34" charset="0"/>
                <a:cs typeface="Arial" pitchFamily="34" charset="0"/>
              </a:rPr>
              <a:t>CONTENTS</a:t>
            </a:r>
            <a:endParaRPr lang="en-US" sz="3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smtClean="0">
                <a:latin typeface="Arial" pitchFamily="34" charset="0"/>
                <a:cs typeface="Arial" pitchFamily="34" charset="0"/>
              </a:rPr>
              <a:t>Introduction</a:t>
            </a:r>
          </a:p>
          <a:p>
            <a:pPr>
              <a:lnSpc>
                <a:spcPct val="150000"/>
              </a:lnSpc>
            </a:pPr>
            <a:r>
              <a:rPr lang="en-US" sz="2200" dirty="0" smtClean="0">
                <a:latin typeface="Arial" pitchFamily="34" charset="0"/>
                <a:cs typeface="Arial" pitchFamily="34" charset="0"/>
              </a:rPr>
              <a:t>Types of </a:t>
            </a:r>
            <a:r>
              <a:rPr lang="en-US" sz="2200" dirty="0">
                <a:latin typeface="Arial" pitchFamily="34" charset="0"/>
                <a:cs typeface="Arial" pitchFamily="34" charset="0"/>
              </a:rPr>
              <a:t>s</a:t>
            </a:r>
            <a:r>
              <a:rPr lang="en-US" sz="2200" dirty="0" smtClean="0">
                <a:latin typeface="Arial" pitchFamily="34" charset="0"/>
                <a:cs typeface="Arial" pitchFamily="34" charset="0"/>
              </a:rPr>
              <a:t>imilarity</a:t>
            </a:r>
          </a:p>
          <a:p>
            <a:pPr>
              <a:lnSpc>
                <a:spcPct val="150000"/>
              </a:lnSpc>
            </a:pPr>
            <a:r>
              <a:rPr lang="en-US" sz="2200" dirty="0" smtClean="0">
                <a:latin typeface="Arial" pitchFamily="34" charset="0"/>
                <a:cs typeface="Arial" pitchFamily="34" charset="0"/>
              </a:rPr>
              <a:t>Comparison</a:t>
            </a:r>
          </a:p>
          <a:p>
            <a:pPr>
              <a:lnSpc>
                <a:spcPct val="150000"/>
              </a:lnSpc>
            </a:pPr>
            <a:r>
              <a:rPr lang="en-US" sz="2200" dirty="0" smtClean="0">
                <a:latin typeface="Arial" pitchFamily="34" charset="0"/>
                <a:cs typeface="Arial" pitchFamily="34" charset="0"/>
              </a:rPr>
              <a:t>Conclusion</a:t>
            </a:r>
          </a:p>
        </p:txBody>
      </p:sp>
      <p:sp>
        <p:nvSpPr>
          <p:cNvPr id="4" name="Slide Number Placeholder 3"/>
          <p:cNvSpPr>
            <a:spLocks noGrp="1"/>
          </p:cNvSpPr>
          <p:nvPr>
            <p:ph type="sldNum" sz="quarter" idx="12"/>
          </p:nvPr>
        </p:nvSpPr>
        <p:spPr/>
        <p:txBody>
          <a:bodyPr/>
          <a:lstStyle/>
          <a:p>
            <a:fld id="{8C425338-C4CC-44D6-B999-4120160CE513}" type="slidenum">
              <a:rPr lang="en-US" smtClean="0"/>
              <a:t>2</a:t>
            </a:fld>
            <a:endParaRPr lang="en-US"/>
          </a:p>
        </p:txBody>
      </p:sp>
    </p:spTree>
    <p:extLst>
      <p:ext uri="{BB962C8B-B14F-4D97-AF65-F5344CB8AC3E}">
        <p14:creationId xmlns:p14="http://schemas.microsoft.com/office/powerpoint/2010/main" val="739784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Arial" pitchFamily="34" charset="0"/>
                <a:cs typeface="Arial" pitchFamily="34" charset="0"/>
              </a:rPr>
              <a:t>INTRODUCTION</a:t>
            </a:r>
            <a:endParaRPr lang="en-US" sz="3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200" dirty="0">
                <a:latin typeface="Arial" pitchFamily="34" charset="0"/>
                <a:cs typeface="Arial" pitchFamily="34" charset="0"/>
              </a:rPr>
              <a:t>S</a:t>
            </a:r>
            <a:r>
              <a:rPr lang="en-US" sz="2200" dirty="0" smtClean="0">
                <a:latin typeface="Arial" pitchFamily="34" charset="0"/>
                <a:cs typeface="Arial" pitchFamily="34" charset="0"/>
              </a:rPr>
              <a:t>imilarity is a widely used concept</a:t>
            </a:r>
          </a:p>
          <a:p>
            <a:pPr>
              <a:lnSpc>
                <a:spcPct val="150000"/>
              </a:lnSpc>
            </a:pPr>
            <a:r>
              <a:rPr lang="en-US" sz="2200" dirty="0" smtClean="0">
                <a:latin typeface="Arial" pitchFamily="34" charset="0"/>
                <a:cs typeface="Arial" pitchFamily="34" charset="0"/>
              </a:rPr>
              <a:t>“The </a:t>
            </a:r>
            <a:r>
              <a:rPr lang="en-US" sz="2200" dirty="0">
                <a:latin typeface="Arial" pitchFamily="34" charset="0"/>
                <a:cs typeface="Arial" pitchFamily="34" charset="0"/>
              </a:rPr>
              <a:t>state or fact of being similar</a:t>
            </a:r>
            <a:r>
              <a:rPr lang="en-US" sz="2200" dirty="0" smtClean="0">
                <a:latin typeface="Arial" pitchFamily="34" charset="0"/>
                <a:cs typeface="Arial" pitchFamily="34" charset="0"/>
              </a:rPr>
              <a:t>.”</a:t>
            </a:r>
          </a:p>
          <a:p>
            <a:pPr>
              <a:lnSpc>
                <a:spcPct val="150000"/>
              </a:lnSpc>
            </a:pPr>
            <a:r>
              <a:rPr lang="en-US" sz="2200" dirty="0" smtClean="0">
                <a:latin typeface="Arial" pitchFamily="34" charset="0"/>
                <a:cs typeface="Arial" pitchFamily="34" charset="0"/>
              </a:rPr>
              <a:t>In </a:t>
            </a:r>
            <a:r>
              <a:rPr lang="en-US" sz="2200" dirty="0" err="1" smtClean="0">
                <a:latin typeface="Arial" pitchFamily="34" charset="0"/>
                <a:cs typeface="Arial" pitchFamily="34" charset="0"/>
              </a:rPr>
              <a:t>chemoinformatics</a:t>
            </a:r>
            <a:r>
              <a:rPr lang="en-US" sz="2200" dirty="0" smtClean="0">
                <a:latin typeface="Arial" pitchFamily="34" charset="0"/>
                <a:cs typeface="Arial" pitchFamily="34" charset="0"/>
              </a:rPr>
              <a:t>,</a:t>
            </a:r>
          </a:p>
          <a:p>
            <a:pPr lvl="1">
              <a:lnSpc>
                <a:spcPct val="150000"/>
              </a:lnSpc>
              <a:buFont typeface="Wingdings" pitchFamily="2" charset="2"/>
              <a:buChar char="§"/>
            </a:pPr>
            <a:r>
              <a:rPr lang="en-US" sz="2200" dirty="0" smtClean="0">
                <a:solidFill>
                  <a:schemeClr val="tx1"/>
                </a:solidFill>
                <a:latin typeface="Arial" pitchFamily="34" charset="0"/>
                <a:cs typeface="Arial" pitchFamily="34" charset="0"/>
              </a:rPr>
              <a:t>Similar chemical features relevant for similarity assessment</a:t>
            </a:r>
          </a:p>
          <a:p>
            <a:pPr>
              <a:lnSpc>
                <a:spcPct val="150000"/>
              </a:lnSpc>
            </a:pPr>
            <a:endParaRPr lang="en-US" sz="22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C425338-C4CC-44D6-B999-4120160CE513}" type="slidenum">
              <a:rPr lang="en-US" smtClean="0"/>
              <a:t>3</a:t>
            </a:fld>
            <a:endParaRPr lang="en-US"/>
          </a:p>
        </p:txBody>
      </p:sp>
    </p:spTree>
    <p:extLst>
      <p:ext uri="{BB962C8B-B14F-4D97-AF65-F5344CB8AC3E}">
        <p14:creationId xmlns:p14="http://schemas.microsoft.com/office/powerpoint/2010/main" val="328576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066800"/>
          </a:xfrm>
        </p:spPr>
        <p:txBody>
          <a:bodyPr>
            <a:normAutofit fontScale="90000"/>
          </a:bodyPr>
          <a:lstStyle/>
          <a:p>
            <a:r>
              <a:rPr lang="en-US" dirty="0" smtClean="0">
                <a:latin typeface="Arial" pitchFamily="34" charset="0"/>
                <a:cs typeface="Arial" pitchFamily="34" charset="0"/>
              </a:rPr>
              <a:t>TYPES OF MOLECULAR SIMILARITY</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8C425338-C4CC-44D6-B999-4120160CE513}" type="slidenum">
              <a:rPr lang="en-US" smtClean="0"/>
              <a:t>4</a:t>
            </a:fld>
            <a:endParaRPr lang="en-US"/>
          </a:p>
        </p:txBody>
      </p:sp>
    </p:spTree>
    <p:extLst>
      <p:ext uri="{BB962C8B-B14F-4D97-AF65-F5344CB8AC3E}">
        <p14:creationId xmlns:p14="http://schemas.microsoft.com/office/powerpoint/2010/main" val="4288733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Arial" pitchFamily="34" charset="0"/>
                <a:cs typeface="Arial" pitchFamily="34" charset="0"/>
              </a:rPr>
              <a:t>CHEMICAL AND MOLECULAR SIMILARITY</a:t>
            </a:r>
            <a:endParaRPr lang="en-US" sz="30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Chemical Similarity</a:t>
            </a:r>
            <a:endParaRPr lang="en-US" dirty="0">
              <a:latin typeface="Arial" pitchFamily="34" charset="0"/>
              <a:cs typeface="Arial" pitchFamily="34" charset="0"/>
            </a:endParaRPr>
          </a:p>
        </p:txBody>
      </p:sp>
      <p:sp>
        <p:nvSpPr>
          <p:cNvPr id="5" name="Text Placeholder 4"/>
          <p:cNvSpPr>
            <a:spLocks noGrp="1"/>
          </p:cNvSpPr>
          <p:nvPr>
            <p:ph type="body" sz="half" idx="3"/>
          </p:nvPr>
        </p:nvSpPr>
        <p:spPr/>
        <p:txBody>
          <a:bodyPr/>
          <a:lstStyle/>
          <a:p>
            <a:r>
              <a:rPr lang="en-US" dirty="0" smtClean="0">
                <a:latin typeface="Arial" pitchFamily="34" charset="0"/>
                <a:cs typeface="Arial" pitchFamily="34" charset="0"/>
              </a:rPr>
              <a:t>Molecular Similarity</a:t>
            </a:r>
            <a:endParaRPr lang="en-US" dirty="0">
              <a:latin typeface="Arial" pitchFamily="34" charset="0"/>
              <a:cs typeface="Arial" pitchFamily="34" charset="0"/>
            </a:endParaRPr>
          </a:p>
        </p:txBody>
      </p:sp>
      <p:sp>
        <p:nvSpPr>
          <p:cNvPr id="4" name="Content Placeholder 3"/>
          <p:cNvSpPr>
            <a:spLocks noGrp="1"/>
          </p:cNvSpPr>
          <p:nvPr>
            <p:ph sz="quarter" idx="2"/>
          </p:nvPr>
        </p:nvSpPr>
        <p:spPr>
          <a:xfrm>
            <a:off x="304800" y="2708519"/>
            <a:ext cx="4191000" cy="3886200"/>
          </a:xfrm>
        </p:spPr>
        <p:txBody>
          <a:bodyPr/>
          <a:lstStyle/>
          <a:p>
            <a:pPr>
              <a:lnSpc>
                <a:spcPct val="200000"/>
              </a:lnSpc>
            </a:pPr>
            <a:r>
              <a:rPr lang="en-US" dirty="0" smtClean="0">
                <a:latin typeface="Arial" pitchFamily="34" charset="0"/>
                <a:cs typeface="Arial" pitchFamily="34" charset="0"/>
              </a:rPr>
              <a:t>Physicochemical characteristics</a:t>
            </a:r>
          </a:p>
          <a:p>
            <a:pPr>
              <a:lnSpc>
                <a:spcPct val="200000"/>
              </a:lnSpc>
            </a:pPr>
            <a:r>
              <a:rPr lang="en-US" dirty="0" smtClean="0">
                <a:latin typeface="Arial" pitchFamily="34" charset="0"/>
                <a:cs typeface="Arial" pitchFamily="34" charset="0"/>
              </a:rPr>
              <a:t>E.g. solubility, boiling point</a:t>
            </a:r>
          </a:p>
          <a:p>
            <a:pPr>
              <a:lnSpc>
                <a:spcPct val="200000"/>
              </a:lnSpc>
            </a:pPr>
            <a:r>
              <a:rPr lang="en-US" dirty="0" smtClean="0">
                <a:latin typeface="Arial" pitchFamily="34" charset="0"/>
                <a:cs typeface="Arial" pitchFamily="34" charset="0"/>
              </a:rPr>
              <a:t>Descriptors – reaction time, functional groups</a:t>
            </a: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lstStyle/>
          <a:p>
            <a:pPr>
              <a:lnSpc>
                <a:spcPct val="200000"/>
              </a:lnSpc>
            </a:pPr>
            <a:r>
              <a:rPr lang="en-US" dirty="0">
                <a:latin typeface="Arial" pitchFamily="34" charset="0"/>
                <a:cs typeface="Arial" pitchFamily="34" charset="0"/>
              </a:rPr>
              <a:t>S</a:t>
            </a:r>
            <a:r>
              <a:rPr lang="en-US" dirty="0" smtClean="0">
                <a:latin typeface="Arial" pitchFamily="34" charset="0"/>
                <a:cs typeface="Arial" pitchFamily="34" charset="0"/>
              </a:rPr>
              <a:t>tructural features</a:t>
            </a:r>
          </a:p>
          <a:p>
            <a:pPr>
              <a:lnSpc>
                <a:spcPct val="200000"/>
              </a:lnSpc>
            </a:pPr>
            <a:r>
              <a:rPr lang="en-US" dirty="0" smtClean="0">
                <a:latin typeface="Arial" pitchFamily="34" charset="0"/>
                <a:cs typeface="Arial" pitchFamily="34" charset="0"/>
              </a:rPr>
              <a:t>E.g. shared substructures, topologies</a:t>
            </a:r>
          </a:p>
          <a:p>
            <a:pPr>
              <a:lnSpc>
                <a:spcPct val="200000"/>
              </a:lnSpc>
            </a:pPr>
            <a:r>
              <a:rPr lang="en-US" dirty="0" smtClean="0">
                <a:latin typeface="Arial" pitchFamily="34" charset="0"/>
                <a:cs typeface="Arial" pitchFamily="34" charset="0"/>
              </a:rPr>
              <a:t>Descriptors – </a:t>
            </a:r>
            <a:r>
              <a:rPr lang="en-US" dirty="0" err="1" smtClean="0">
                <a:latin typeface="Arial" pitchFamily="34" charset="0"/>
                <a:cs typeface="Arial" pitchFamily="34" charset="0"/>
              </a:rPr>
              <a:t>aromaticity</a:t>
            </a:r>
            <a:endParaRPr lang="en-US" dirty="0" smtClean="0">
              <a:latin typeface="Arial" pitchFamily="34" charset="0"/>
              <a:cs typeface="Arial" pitchFamily="34" charset="0"/>
            </a:endParaRPr>
          </a:p>
          <a:p>
            <a:pPr>
              <a:lnSpc>
                <a:spcPct val="200000"/>
              </a:lnSpc>
            </a:pPr>
            <a:endParaRPr lang="en-US" dirty="0" smtClean="0">
              <a:latin typeface="Arial" pitchFamily="34" charset="0"/>
              <a:cs typeface="Arial" pitchFamily="34" charset="0"/>
            </a:endParaRPr>
          </a:p>
          <a:p>
            <a:pPr>
              <a:lnSpc>
                <a:spcPct val="200000"/>
              </a:lnSpc>
            </a:pPr>
            <a:endParaRPr lang="en-US" dirty="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8C425338-C4CC-44D6-B999-4120160CE513}" type="slidenum">
              <a:rPr lang="en-US" smtClean="0"/>
              <a:t>5</a:t>
            </a:fld>
            <a:endParaRPr lang="en-US"/>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819400"/>
            <a:ext cx="3810000" cy="325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cae.tntech.edu/~snorthrup/chem1120/q7a-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88175"/>
            <a:ext cx="4267447"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8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2D AND 3D SIMILARITY</a:t>
            </a:r>
            <a:endParaRPr lang="en-US" sz="32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2D Similarity</a:t>
            </a:r>
            <a:endParaRPr lang="en-US" dirty="0">
              <a:latin typeface="Arial" pitchFamily="34" charset="0"/>
              <a:cs typeface="Arial" pitchFamily="34" charset="0"/>
            </a:endParaRPr>
          </a:p>
        </p:txBody>
      </p:sp>
      <p:sp>
        <p:nvSpPr>
          <p:cNvPr id="4" name="Text Placeholder 3"/>
          <p:cNvSpPr>
            <a:spLocks noGrp="1"/>
          </p:cNvSpPr>
          <p:nvPr>
            <p:ph type="body" sz="half" idx="3"/>
          </p:nvPr>
        </p:nvSpPr>
        <p:spPr/>
        <p:txBody>
          <a:bodyPr/>
          <a:lstStyle/>
          <a:p>
            <a:r>
              <a:rPr lang="en-US" dirty="0" smtClean="0">
                <a:latin typeface="Arial" pitchFamily="34" charset="0"/>
                <a:cs typeface="Arial" pitchFamily="34" charset="0"/>
              </a:rPr>
              <a:t>3D Similarity</a:t>
            </a:r>
            <a:endParaRPr lang="en-US" dirty="0">
              <a:latin typeface="Arial" pitchFamily="34" charset="0"/>
              <a:cs typeface="Arial" pitchFamily="34" charset="0"/>
            </a:endParaRPr>
          </a:p>
        </p:txBody>
      </p:sp>
      <p:sp>
        <p:nvSpPr>
          <p:cNvPr id="5" name="Content Placeholder 4"/>
          <p:cNvSpPr>
            <a:spLocks noGrp="1"/>
          </p:cNvSpPr>
          <p:nvPr>
            <p:ph sz="quarter" idx="2"/>
          </p:nvPr>
        </p:nvSpPr>
        <p:spPr/>
        <p:txBody>
          <a:bodyPr>
            <a:normAutofit lnSpcReduction="10000"/>
          </a:bodyPr>
          <a:lstStyle/>
          <a:p>
            <a:pPr>
              <a:lnSpc>
                <a:spcPct val="200000"/>
              </a:lnSpc>
            </a:pPr>
            <a:r>
              <a:rPr lang="en-US" dirty="0">
                <a:latin typeface="Arial" pitchFamily="34" charset="0"/>
                <a:cs typeface="Arial" pitchFamily="34" charset="0"/>
              </a:rPr>
              <a:t>2D structure representation</a:t>
            </a:r>
          </a:p>
          <a:p>
            <a:pPr>
              <a:lnSpc>
                <a:spcPct val="200000"/>
              </a:lnSpc>
            </a:pPr>
            <a:r>
              <a:rPr lang="en-US" dirty="0" smtClean="0">
                <a:latin typeface="Arial" pitchFamily="34" charset="0"/>
                <a:cs typeface="Arial" pitchFamily="34" charset="0"/>
              </a:rPr>
              <a:t>Molecular graphs</a:t>
            </a:r>
          </a:p>
          <a:p>
            <a:pPr>
              <a:lnSpc>
                <a:spcPct val="200000"/>
              </a:lnSpc>
            </a:pPr>
            <a:r>
              <a:rPr lang="en-US" dirty="0" smtClean="0">
                <a:latin typeface="Arial" pitchFamily="34" charset="0"/>
                <a:cs typeface="Arial" pitchFamily="34" charset="0"/>
              </a:rPr>
              <a:t>Example:</a:t>
            </a:r>
          </a:p>
          <a:p>
            <a:pPr lvl="1">
              <a:lnSpc>
                <a:spcPct val="200000"/>
              </a:lnSpc>
            </a:pPr>
            <a:r>
              <a:rPr lang="en-US" dirty="0" err="1" smtClean="0">
                <a:solidFill>
                  <a:schemeClr val="tx1"/>
                </a:solidFill>
                <a:latin typeface="Arial" pitchFamily="34" charset="0"/>
                <a:cs typeface="Arial" pitchFamily="34" charset="0"/>
              </a:rPr>
              <a:t>HBond</a:t>
            </a:r>
            <a:r>
              <a:rPr lang="en-US" dirty="0" smtClean="0">
                <a:solidFill>
                  <a:schemeClr val="tx1"/>
                </a:solidFill>
                <a:latin typeface="Arial" pitchFamily="34" charset="0"/>
                <a:cs typeface="Arial" pitchFamily="34" charset="0"/>
              </a:rPr>
              <a:t> acceptor number</a:t>
            </a:r>
          </a:p>
          <a:p>
            <a:pPr lvl="1">
              <a:lnSpc>
                <a:spcPct val="200000"/>
              </a:lnSpc>
            </a:pPr>
            <a:r>
              <a:rPr lang="en-US" dirty="0" err="1" smtClean="0">
                <a:solidFill>
                  <a:schemeClr val="tx1"/>
                </a:solidFill>
                <a:latin typeface="Arial" pitchFamily="34" charset="0"/>
                <a:cs typeface="Arial" pitchFamily="34" charset="0"/>
              </a:rPr>
              <a:t>Hbond</a:t>
            </a:r>
            <a:r>
              <a:rPr lang="en-US" dirty="0" smtClean="0">
                <a:solidFill>
                  <a:schemeClr val="tx1"/>
                </a:solidFill>
                <a:latin typeface="Arial" pitchFamily="34" charset="0"/>
                <a:cs typeface="Arial" pitchFamily="34" charset="0"/>
              </a:rPr>
              <a:t> donor number</a:t>
            </a:r>
          </a:p>
          <a:p>
            <a:pPr lvl="1">
              <a:lnSpc>
                <a:spcPct val="200000"/>
              </a:lnSpc>
            </a:pPr>
            <a:r>
              <a:rPr lang="en-US" dirty="0" smtClean="0">
                <a:solidFill>
                  <a:schemeClr val="tx1"/>
                </a:solidFill>
                <a:latin typeface="Arial" pitchFamily="34" charset="0"/>
                <a:cs typeface="Arial" pitchFamily="34" charset="0"/>
              </a:rPr>
              <a:t>Rotatable bonds number</a:t>
            </a:r>
          </a:p>
          <a:p>
            <a:pPr lvl="1">
              <a:lnSpc>
                <a:spcPct val="200000"/>
              </a:lnSpc>
            </a:pPr>
            <a:endParaRPr lang="en-US" dirty="0" smtClean="0">
              <a:solidFill>
                <a:schemeClr val="tx1"/>
              </a:solidFill>
              <a:latin typeface="Arial" pitchFamily="34" charset="0"/>
              <a:cs typeface="Arial" pitchFamily="34" charset="0"/>
            </a:endParaRPr>
          </a:p>
          <a:p>
            <a:pPr>
              <a:lnSpc>
                <a:spcPct val="200000"/>
              </a:lnSpc>
            </a:pP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lstStyle/>
          <a:p>
            <a:pPr>
              <a:lnSpc>
                <a:spcPct val="200000"/>
              </a:lnSpc>
            </a:pPr>
            <a:r>
              <a:rPr lang="en-US" dirty="0" smtClean="0">
                <a:latin typeface="Arial" pitchFamily="34" charset="0"/>
                <a:cs typeface="Arial" pitchFamily="34" charset="0"/>
              </a:rPr>
              <a:t>3D conformation</a:t>
            </a:r>
          </a:p>
          <a:p>
            <a:pPr>
              <a:lnSpc>
                <a:spcPct val="200000"/>
              </a:lnSpc>
            </a:pPr>
            <a:r>
              <a:rPr lang="en-US" dirty="0" smtClean="0">
                <a:latin typeface="Arial" pitchFamily="34" charset="0"/>
                <a:cs typeface="Arial" pitchFamily="34" charset="0"/>
              </a:rPr>
              <a:t>Multiple conformations</a:t>
            </a:r>
          </a:p>
          <a:p>
            <a:pPr>
              <a:lnSpc>
                <a:spcPct val="200000"/>
              </a:lnSpc>
            </a:pPr>
            <a:r>
              <a:rPr lang="en-US" dirty="0" smtClean="0">
                <a:latin typeface="Arial" pitchFamily="34" charset="0"/>
                <a:cs typeface="Arial" pitchFamily="34" charset="0"/>
              </a:rPr>
              <a:t>Example:</a:t>
            </a:r>
          </a:p>
          <a:p>
            <a:pPr lvl="1">
              <a:lnSpc>
                <a:spcPct val="200000"/>
              </a:lnSpc>
            </a:pPr>
            <a:r>
              <a:rPr lang="en-US" dirty="0" smtClean="0">
                <a:solidFill>
                  <a:schemeClr val="tx1"/>
                </a:solidFill>
                <a:latin typeface="Arial" pitchFamily="34" charset="0"/>
                <a:cs typeface="Arial" pitchFamily="34" charset="0"/>
              </a:rPr>
              <a:t>Surface representation</a:t>
            </a:r>
          </a:p>
          <a:p>
            <a:pPr lvl="1">
              <a:lnSpc>
                <a:spcPct val="200000"/>
              </a:lnSpc>
            </a:pPr>
            <a:r>
              <a:rPr lang="en-US" dirty="0" err="1" smtClean="0">
                <a:solidFill>
                  <a:schemeClr val="tx1"/>
                </a:solidFill>
                <a:latin typeface="Arial" pitchFamily="34" charset="0"/>
                <a:cs typeface="Arial" pitchFamily="34" charset="0"/>
              </a:rPr>
              <a:t>Pharmacophore</a:t>
            </a:r>
            <a:r>
              <a:rPr lang="en-US" dirty="0" smtClean="0">
                <a:solidFill>
                  <a:schemeClr val="tx1"/>
                </a:solidFill>
                <a:latin typeface="Arial" pitchFamily="34" charset="0"/>
                <a:cs typeface="Arial" pitchFamily="34" charset="0"/>
              </a:rPr>
              <a:t> keys</a:t>
            </a:r>
          </a:p>
          <a:p>
            <a:pPr lvl="1">
              <a:lnSpc>
                <a:spcPct val="200000"/>
              </a:lnSpc>
            </a:pPr>
            <a:endParaRPr lang="en-US" dirty="0" smtClean="0">
              <a:solidFill>
                <a:schemeClr val="tx1"/>
              </a:solidFill>
              <a:latin typeface="Arial" pitchFamily="34" charset="0"/>
              <a:cs typeface="Arial" pitchFamily="34" charset="0"/>
            </a:endParaRPr>
          </a:p>
          <a:p>
            <a:pPr>
              <a:lnSpc>
                <a:spcPct val="200000"/>
              </a:lnSpc>
            </a:pPr>
            <a:endParaRPr lang="en-US" dirty="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8C425338-C4CC-44D6-B999-4120160CE513}" type="slidenum">
              <a:rPr lang="en-US" smtClean="0"/>
              <a:t>6</a:t>
            </a:fld>
            <a:endParaRPr lang="en-US"/>
          </a:p>
        </p:txBody>
      </p:sp>
      <p:pic>
        <p:nvPicPr>
          <p:cNvPr id="11" name="Picture 8"/>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42126"/>
          <a:stretch/>
        </p:blipFill>
        <p:spPr bwMode="auto">
          <a:xfrm>
            <a:off x="685800" y="3140011"/>
            <a:ext cx="3657600" cy="215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descr="https://www.chemcomp.com/journal/ph4/estradiol_quer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40011"/>
            <a:ext cx="2857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Arial" pitchFamily="34" charset="0"/>
                <a:cs typeface="Arial" pitchFamily="34" charset="0"/>
              </a:rPr>
              <a:t>SIMILARITY PROPERTY PRINCIPLE (SPP)</a:t>
            </a:r>
            <a:endParaRPr lang="en-US" sz="3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Arial" pitchFamily="34" charset="0"/>
                <a:cs typeface="Arial" pitchFamily="34" charset="0"/>
              </a:rPr>
              <a:t>Structurally similar molecules assumed to have similar biological activities</a:t>
            </a:r>
          </a:p>
          <a:p>
            <a:pPr marL="109728" indent="0">
              <a:lnSpc>
                <a:spcPct val="150000"/>
              </a:lnSpc>
              <a:buNone/>
            </a:pPr>
            <a:endParaRPr lang="en-US" sz="2400"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3570514"/>
            <a:ext cx="8098757" cy="269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8C425338-C4CC-44D6-B999-4120160CE513}" type="slidenum">
              <a:rPr lang="en-US" smtClean="0"/>
              <a:t>7</a:t>
            </a:fld>
            <a:endParaRPr lang="en-US"/>
          </a:p>
        </p:txBody>
      </p:sp>
    </p:spTree>
    <p:extLst>
      <p:ext uri="{BB962C8B-B14F-4D97-AF65-F5344CB8AC3E}">
        <p14:creationId xmlns:p14="http://schemas.microsoft.com/office/powerpoint/2010/main" val="3513283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Arial" pitchFamily="34" charset="0"/>
                <a:cs typeface="Arial" pitchFamily="34" charset="0"/>
              </a:rPr>
              <a:t>MOLECULAR AND BIOLOGICAL SIMILARITY</a:t>
            </a:r>
            <a:endParaRPr lang="en-US" sz="30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Molecular  Similarity</a:t>
            </a:r>
            <a:endParaRPr lang="en-US" dirty="0">
              <a:latin typeface="Arial" pitchFamily="34" charset="0"/>
              <a:cs typeface="Arial" pitchFamily="34" charset="0"/>
            </a:endParaRPr>
          </a:p>
        </p:txBody>
      </p:sp>
      <p:sp>
        <p:nvSpPr>
          <p:cNvPr id="4" name="Text Placeholder 3"/>
          <p:cNvSpPr>
            <a:spLocks noGrp="1"/>
          </p:cNvSpPr>
          <p:nvPr>
            <p:ph type="body" sz="half" idx="3"/>
          </p:nvPr>
        </p:nvSpPr>
        <p:spPr/>
        <p:txBody>
          <a:bodyPr/>
          <a:lstStyle/>
          <a:p>
            <a:r>
              <a:rPr lang="en-US" dirty="0" smtClean="0">
                <a:latin typeface="Arial" pitchFamily="34" charset="0"/>
                <a:cs typeface="Arial" pitchFamily="34" charset="0"/>
              </a:rPr>
              <a:t>Biological  Similarity</a:t>
            </a: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lstStyle/>
          <a:p>
            <a:pPr>
              <a:lnSpc>
                <a:spcPct val="200000"/>
              </a:lnSpc>
            </a:pPr>
            <a:r>
              <a:rPr lang="en-US" dirty="0" smtClean="0">
                <a:latin typeface="Arial" pitchFamily="34" charset="0"/>
                <a:cs typeface="Arial" pitchFamily="34" charset="0"/>
              </a:rPr>
              <a:t>Similarity Property Principle </a:t>
            </a:r>
          </a:p>
          <a:p>
            <a:pPr>
              <a:lnSpc>
                <a:spcPct val="200000"/>
              </a:lnSpc>
            </a:pPr>
            <a:r>
              <a:rPr lang="en-US" dirty="0" smtClean="0">
                <a:latin typeface="Arial" pitchFamily="34" charset="0"/>
                <a:cs typeface="Arial" pitchFamily="34" charset="0"/>
              </a:rPr>
              <a:t>Biological activity</a:t>
            </a:r>
          </a:p>
          <a:p>
            <a:pPr>
              <a:lnSpc>
                <a:spcPct val="200000"/>
              </a:lnSpc>
            </a:pPr>
            <a:r>
              <a:rPr lang="en-US" dirty="0" smtClean="0">
                <a:latin typeface="Arial" pitchFamily="34" charset="0"/>
                <a:cs typeface="Arial" pitchFamily="34" charset="0"/>
              </a:rPr>
              <a:t>Much difficult – specific activity values are not available</a:t>
            </a:r>
            <a:endParaRPr lang="en-US" dirty="0">
              <a:latin typeface="Arial" pitchFamily="34" charset="0"/>
              <a:cs typeface="Arial" pitchFamily="34" charset="0"/>
            </a:endParaRPr>
          </a:p>
        </p:txBody>
      </p:sp>
      <p:sp>
        <p:nvSpPr>
          <p:cNvPr id="7" name="Content Placeholder 5"/>
          <p:cNvSpPr>
            <a:spLocks noGrp="1"/>
          </p:cNvSpPr>
          <p:nvPr>
            <p:ph sz="quarter" idx="2"/>
          </p:nvPr>
        </p:nvSpPr>
        <p:spPr/>
        <p:txBody>
          <a:bodyPr/>
          <a:lstStyle/>
          <a:p>
            <a:pPr>
              <a:lnSpc>
                <a:spcPct val="200000"/>
              </a:lnSpc>
            </a:pPr>
            <a:r>
              <a:rPr lang="en-US" dirty="0" smtClean="0">
                <a:latin typeface="Arial" pitchFamily="34" charset="0"/>
                <a:cs typeface="Arial" pitchFamily="34" charset="0"/>
              </a:rPr>
              <a:t>Based on structural features</a:t>
            </a:r>
          </a:p>
          <a:p>
            <a:pPr>
              <a:lnSpc>
                <a:spcPct val="200000"/>
              </a:lnSpc>
            </a:pPr>
            <a:r>
              <a:rPr lang="en-US" dirty="0" smtClean="0">
                <a:latin typeface="Arial" pitchFamily="34" charset="0"/>
                <a:cs typeface="Arial" pitchFamily="34" charset="0"/>
              </a:rPr>
              <a:t>E.g. shared substructures, topologies</a:t>
            </a:r>
          </a:p>
          <a:p>
            <a:pPr>
              <a:lnSpc>
                <a:spcPct val="200000"/>
              </a:lnSpc>
            </a:pPr>
            <a:r>
              <a:rPr lang="en-US" dirty="0" smtClean="0">
                <a:latin typeface="Arial" pitchFamily="34" charset="0"/>
                <a:cs typeface="Arial" pitchFamily="34" charset="0"/>
              </a:rPr>
              <a:t>Descriptors – </a:t>
            </a:r>
            <a:r>
              <a:rPr lang="en-US" dirty="0" err="1" smtClean="0">
                <a:latin typeface="Arial" pitchFamily="34" charset="0"/>
                <a:cs typeface="Arial" pitchFamily="34" charset="0"/>
              </a:rPr>
              <a:t>aromaticity</a:t>
            </a:r>
            <a:endParaRPr lang="en-US" dirty="0" smtClean="0">
              <a:latin typeface="Arial" pitchFamily="34" charset="0"/>
              <a:cs typeface="Arial" pitchFamily="34" charset="0"/>
            </a:endParaRPr>
          </a:p>
          <a:p>
            <a:pPr>
              <a:lnSpc>
                <a:spcPct val="200000"/>
              </a:lnSpc>
            </a:pPr>
            <a:endParaRPr lang="en-US" dirty="0" smtClean="0">
              <a:latin typeface="Arial" pitchFamily="34" charset="0"/>
              <a:cs typeface="Arial" pitchFamily="34" charset="0"/>
            </a:endParaRPr>
          </a:p>
          <a:p>
            <a:pPr>
              <a:lnSpc>
                <a:spcPct val="200000"/>
              </a:lnSpc>
            </a:pPr>
            <a:endParaRPr lang="en-US" dirty="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fld id="{8C425338-C4CC-44D6-B999-4120160CE513}" type="slidenum">
              <a:rPr lang="en-US" smtClean="0"/>
              <a:t>8</a:t>
            </a:fld>
            <a:endParaRPr lang="en-US"/>
          </a:p>
        </p:txBody>
      </p:sp>
      <p:pic>
        <p:nvPicPr>
          <p:cNvPr id="1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3637"/>
          <a:stretch/>
        </p:blipFill>
        <p:spPr bwMode="auto">
          <a:xfrm>
            <a:off x="4724400" y="3276600"/>
            <a:ext cx="4126783" cy="206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32" y="2895600"/>
            <a:ext cx="3810000" cy="325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51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GLOBAL AND LOCAL SIMILARITY</a:t>
            </a:r>
            <a:endParaRPr lang="en-US" sz="32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Global  Similarity</a:t>
            </a:r>
            <a:endParaRPr lang="en-US" dirty="0">
              <a:latin typeface="Arial" pitchFamily="34" charset="0"/>
              <a:cs typeface="Arial" pitchFamily="34" charset="0"/>
            </a:endParaRPr>
          </a:p>
        </p:txBody>
      </p:sp>
      <p:sp>
        <p:nvSpPr>
          <p:cNvPr id="4" name="Text Placeholder 3"/>
          <p:cNvSpPr>
            <a:spLocks noGrp="1"/>
          </p:cNvSpPr>
          <p:nvPr>
            <p:ph type="body" sz="half" idx="3"/>
          </p:nvPr>
        </p:nvSpPr>
        <p:spPr/>
        <p:txBody>
          <a:bodyPr/>
          <a:lstStyle/>
          <a:p>
            <a:r>
              <a:rPr lang="en-US" dirty="0" smtClean="0">
                <a:latin typeface="Arial" pitchFamily="34" charset="0"/>
                <a:cs typeface="Arial" pitchFamily="34" charset="0"/>
              </a:rPr>
              <a:t>Local  Similarity</a:t>
            </a:r>
            <a:endParaRPr lang="en-US" dirty="0">
              <a:latin typeface="Arial" pitchFamily="34" charset="0"/>
              <a:cs typeface="Arial" pitchFamily="34" charset="0"/>
            </a:endParaRPr>
          </a:p>
        </p:txBody>
      </p:sp>
      <p:sp>
        <p:nvSpPr>
          <p:cNvPr id="5" name="Content Placeholder 4"/>
          <p:cNvSpPr>
            <a:spLocks noGrp="1"/>
          </p:cNvSpPr>
          <p:nvPr>
            <p:ph sz="quarter" idx="2"/>
          </p:nvPr>
        </p:nvSpPr>
        <p:spPr/>
        <p:txBody>
          <a:bodyPr/>
          <a:lstStyle/>
          <a:p>
            <a:pPr>
              <a:lnSpc>
                <a:spcPct val="200000"/>
              </a:lnSpc>
            </a:pPr>
            <a:r>
              <a:rPr lang="en-US" dirty="0" smtClean="0">
                <a:latin typeface="Arial" pitchFamily="34" charset="0"/>
                <a:cs typeface="Arial" pitchFamily="34" charset="0"/>
              </a:rPr>
              <a:t>Whole molecule</a:t>
            </a:r>
          </a:p>
          <a:p>
            <a:pPr>
              <a:lnSpc>
                <a:spcPct val="200000"/>
              </a:lnSpc>
            </a:pPr>
            <a:r>
              <a:rPr lang="en-US" dirty="0" smtClean="0">
                <a:latin typeface="Arial" pitchFamily="34" charset="0"/>
                <a:cs typeface="Arial" pitchFamily="34" charset="0"/>
              </a:rPr>
              <a:t>Structural information with the entire compound</a:t>
            </a:r>
          </a:p>
          <a:p>
            <a:pPr>
              <a:lnSpc>
                <a:spcPct val="200000"/>
              </a:lnSpc>
            </a:pPr>
            <a:endParaRPr lang="en-US" dirty="0">
              <a:latin typeface="Arial" pitchFamily="34" charset="0"/>
              <a:cs typeface="Arial" pitchFamily="34" charset="0"/>
            </a:endParaRPr>
          </a:p>
        </p:txBody>
      </p:sp>
      <p:sp>
        <p:nvSpPr>
          <p:cNvPr id="6" name="Content Placeholder 5"/>
          <p:cNvSpPr>
            <a:spLocks noGrp="1"/>
          </p:cNvSpPr>
          <p:nvPr>
            <p:ph sz="quarter" idx="4"/>
          </p:nvPr>
        </p:nvSpPr>
        <p:spPr/>
        <p:txBody>
          <a:bodyPr/>
          <a:lstStyle/>
          <a:p>
            <a:pPr>
              <a:lnSpc>
                <a:spcPct val="200000"/>
              </a:lnSpc>
            </a:pPr>
            <a:r>
              <a:rPr lang="en-US" dirty="0" smtClean="0">
                <a:latin typeface="Arial" pitchFamily="34" charset="0"/>
                <a:cs typeface="Arial" pitchFamily="34" charset="0"/>
              </a:rPr>
              <a:t>Only selected atoms, groups or functionalities</a:t>
            </a:r>
          </a:p>
          <a:p>
            <a:pPr>
              <a:lnSpc>
                <a:spcPct val="200000"/>
              </a:lnSpc>
            </a:pPr>
            <a:endParaRPr lang="en-US" dirty="0" smtClean="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8C425338-C4CC-44D6-B999-4120160CE513}" type="slidenum">
              <a:rPr lang="en-US" smtClean="0"/>
              <a:t>9</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4033866"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https://www.embl.de/chemcore/chemcore_services/computational_chemistry/insilico_screening/insilico_3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093720"/>
            <a:ext cx="3521771" cy="206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4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492</TotalTime>
  <Words>416</Words>
  <Application>Microsoft Office PowerPoint</Application>
  <PresentationFormat>On-screen Show (4:3)</PresentationFormat>
  <Paragraphs>103</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TYPES OF MOLECULAR SIMILARITY</vt:lpstr>
      <vt:lpstr>CONTENTS</vt:lpstr>
      <vt:lpstr>INTRODUCTION</vt:lpstr>
      <vt:lpstr>TYPES OF MOLECULAR SIMILARITY</vt:lpstr>
      <vt:lpstr>CHEMICAL AND MOLECULAR SIMILARITY</vt:lpstr>
      <vt:lpstr>2D AND 3D SIMILARITY</vt:lpstr>
      <vt:lpstr>SIMILARITY PROPERTY PRINCIPLE (SPP)</vt:lpstr>
      <vt:lpstr>MOLECULAR AND BIOLOGICAL SIMILARITY</vt:lpstr>
      <vt:lpstr>GLOBAL AND LOCAL SIMILARITY</vt:lpstr>
      <vt:lpstr>APPLICATIONS OF MACHINE LEARNING METHODS</vt:lpstr>
      <vt:lpstr>CONCLUSION</vt:lpstr>
      <vt:lpstr>REFERENCES</vt:lpstr>
      <vt:lpstr>THANK YOU</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SIMILARITY</dc:title>
  <dc:creator>Asma Tahir</dc:creator>
  <cp:lastModifiedBy>Asma Tahir</cp:lastModifiedBy>
  <cp:revision>48</cp:revision>
  <dcterms:created xsi:type="dcterms:W3CDTF">2016-11-22T02:24:58Z</dcterms:created>
  <dcterms:modified xsi:type="dcterms:W3CDTF">2016-12-06T11:33:49Z</dcterms:modified>
</cp:coreProperties>
</file>