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8" r:id="rId3"/>
    <p:sldId id="272" r:id="rId4"/>
    <p:sldId id="257" r:id="rId5"/>
    <p:sldId id="269" r:id="rId6"/>
    <p:sldId id="259" r:id="rId7"/>
    <p:sldId id="273" r:id="rId8"/>
    <p:sldId id="271" r:id="rId9"/>
    <p:sldId id="265" r:id="rId10"/>
    <p:sldId id="258" r:id="rId11"/>
    <p:sldId id="264" r:id="rId12"/>
    <p:sldId id="266" r:id="rId13"/>
    <p:sldId id="267" r:id="rId14"/>
    <p:sldId id="274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>
      <p:cViewPr>
        <p:scale>
          <a:sx n="60" d="100"/>
          <a:sy n="60" d="100"/>
        </p:scale>
        <p:origin x="-162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C386-06B3-4DD2-8FDE-BD40378FE6DE}" type="datetimeFigureOut">
              <a:rPr lang="de-DE" smtClean="0"/>
              <a:pPr/>
              <a:t>13.12.2016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E693-7DA3-4CF5-811B-39758B026D1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E693-7DA3-4CF5-811B-39758B026D11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E693-7DA3-4CF5-811B-39758B026D11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E693-7DA3-4CF5-811B-39758B026D11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E693-7DA3-4CF5-811B-39758B026D11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E693-7DA3-4CF5-811B-39758B026D11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CCC-8A13-4E78-A768-628C41921AEB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C30A-97C0-4929-8AC3-0AD9B83A799A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E623-694C-4B55-9E04-F5F135322E9C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46C-3938-435F-A78A-A0B6FB81A223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EF3C-CF9C-4BBA-B11A-54B528C5FCB4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F016-5D97-4632-B303-805331F8D97E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BA2C-1123-40B1-AC41-A8305A442D22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C041-42A5-4F1F-9A93-A49D2B011F41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6D7-8F61-4A02-A816-799C6B878FBC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9760-21B7-4F95-9FC2-1DFD646CC943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18F3-BC22-4772-BF0D-29ABD7363784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FD4A9C-033B-43FE-9D4E-AC780ECC4463}" type="datetime1">
              <a:rPr lang="de-DE" smtClean="0"/>
              <a:pPr/>
              <a:t>13.12.2016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BE3A4B-FA66-4339-A7AC-DA715ECFADA1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plos.org/plosone/article?id=10.1371/journal.pone.0040262" TargetMode="External"/><Relationship Id="rId7" Type="http://schemas.openxmlformats.org/officeDocument/2006/relationships/hyperlink" Target="https://www.ncbi.nlm.nih.gov/pmc/articles/PMC4275564/" TargetMode="External"/><Relationship Id="rId2" Type="http://schemas.openxmlformats.org/officeDocument/2006/relationships/hyperlink" Target="http://theoncologist.alphamedpress.org/content/11/3/274.fu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ugs.com/mmx/rifampin-isoniazid-pyrazinamide-and-ethambutol.html" TargetMode="External"/><Relationship Id="rId5" Type="http://schemas.openxmlformats.org/officeDocument/2006/relationships/hyperlink" Target="https://en.wikipedia.org/wiki/Combination_therapy" TargetMode="External"/><Relationship Id="rId4" Type="http://schemas.openxmlformats.org/officeDocument/2006/relationships/hyperlink" Target="https://www.ncbi.nlm.nih.gov/pmc/articles/PMC3386979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01480" cy="1787624"/>
          </a:xfrm>
        </p:spPr>
        <p:txBody>
          <a:bodyPr>
            <a:noAutofit/>
          </a:bodyPr>
          <a:lstStyle/>
          <a:p>
            <a:pPr algn="ctr"/>
            <a:r>
              <a:rPr lang="de-DE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Combination therapy </a:t>
            </a:r>
            <a:br>
              <a:rPr lang="de-DE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 </a:t>
            </a:r>
            <a:br>
              <a:rPr lang="de-DE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Multitarget drugs</a:t>
            </a:r>
            <a:endParaRPr lang="de-DE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BY</a:t>
            </a:r>
          </a:p>
          <a:p>
            <a:r>
              <a:rPr lang="de-DE" dirty="0" smtClean="0"/>
              <a:t>Haritha Thummagunta</a:t>
            </a:r>
            <a:endParaRPr lang="de-DE" dirty="0" smtClean="0"/>
          </a:p>
          <a:p>
            <a:r>
              <a:rPr lang="de-DE" dirty="0" smtClean="0"/>
              <a:t>2916948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de-DE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Better at controlling complex disease systems.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Lower treatment failure rate.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development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drug resistance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de-DE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Due to the interaction of drugs with each other they result in :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Poor efficacy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Increase in the severity of the disease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Toxicity</a:t>
            </a:r>
          </a:p>
          <a:p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Take home message</a:t>
            </a:r>
            <a:endParaRPr lang="de-DE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Both approaches are potentially able to yield drugs or drug combinations with: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Improved safety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Efficacy profiles. </a:t>
            </a:r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de-DE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Polypharmacology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Challenges and Opportunities in Drug Discovery by Andrew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Anighoro,†Jürgen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Bajorath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Giulio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Rastelli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http://theoncologist.alphamedpress.org/content/11/3/274.full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http://journals.plos.org/plosone/article?id=10.1371/journal.pone.0040262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https://www.ncbi.nlm.nih.gov/pmc/articles/PMC3386979/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https://en.wikipedia.org/wiki/Combination_therapy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  <a:hlinkClick r:id="rId6"/>
              </a:rPr>
              <a:t>www.drugs.com/mmx/rifampin-isoniazid-pyrazinamide-and-ethambutol.html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  <a:hlinkClick r:id="rId7"/>
              </a:rPr>
              <a:t>https://www.ncbi.nlm.nih.gov/pmc/articles/PMC4275564/#__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  <a:hlinkClick r:id="rId7"/>
              </a:rPr>
              <a:t>sec9title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https://www.ncbi.nlm.nih.gov/pmc/articles/PMC3809828/</a:t>
            </a:r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32770" name="Picture 2" descr="http://www.planwallpaper.com/static/images/thankyou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42974"/>
            <a:ext cx="7080721" cy="5294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de-DE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and solution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Take home message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75240" cy="504056"/>
          </a:xfrm>
        </p:spPr>
        <p:txBody>
          <a:bodyPr>
            <a:normAutofit fontScale="90000"/>
          </a:bodyPr>
          <a:lstStyle/>
          <a:p>
            <a:r>
              <a:rPr lang="de-DE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2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olypharmacology</a:t>
            </a:r>
            <a:endParaRPr lang="de-DE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8291264" cy="4802212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Polypharmacological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phenomena includes: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(a) single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drug acting on multiple targets of a unique disease pathway,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single drug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multiple targets pertaining to multiple disease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pathways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896" y="5949280"/>
            <a:ext cx="512291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http://www.intelligentpharma.com/blog.php?id=28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 descr="http://www.intelligentpharma.com/upload/blog/polypharmacology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645024"/>
            <a:ext cx="4104456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de-DE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Combination therapy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or polytherapy is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therapy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uses more than one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medication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modality.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Multi-target drugs are used for the identification of the novel effects of drug combinations.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Designed to achieve more durable disease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latin typeface="Times New Roman" pitchFamily="18" charset="0"/>
                <a:cs typeface="Times New Roman" pitchFamily="18" charset="0"/>
              </a:rPr>
              <a:t>Single vs Multi-target drugs</a:t>
            </a:r>
            <a:endParaRPr lang="de-DE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b="0" dirty="0" smtClean="0">
                <a:latin typeface="Times New Roman" pitchFamily="18" charset="0"/>
                <a:cs typeface="Times New Roman" pitchFamily="18" charset="0"/>
              </a:rPr>
              <a:t>Single target drugs</a:t>
            </a:r>
            <a:endParaRPr lang="de-DE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de-DE" sz="3200" b="0" dirty="0" smtClean="0">
                <a:latin typeface="Times New Roman" pitchFamily="18" charset="0"/>
                <a:cs typeface="Times New Roman" pitchFamily="18" charset="0"/>
              </a:rPr>
              <a:t>Multi-target drugs</a:t>
            </a:r>
            <a:endParaRPr lang="de-DE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One drug act on one receptor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Less effective 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Drug resistance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One drug act on multiple receptors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Highly effective on disease control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Decresed target based drug resistance</a:t>
            </a:r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Different ways for selecting combination drugs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​</a:t>
            </a:r>
            <a:endParaRPr lang="de-DE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3 ways for selecting an agent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testing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combination with another drug: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​​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drug may act on the same pathway.​</a:t>
            </a:r>
          </a:p>
          <a:p>
            <a:pPr fontAlgn="base"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Additional target of the same pathway.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fontAlgn="base">
              <a:lnSpc>
                <a:spcPct val="2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different pathway or cellular process.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04088"/>
            <a:ext cx="8424936" cy="1143000"/>
          </a:xfrm>
        </p:spPr>
        <p:txBody>
          <a:bodyPr>
            <a:normAutofit/>
          </a:bodyPr>
          <a:lstStyle/>
          <a:p>
            <a:r>
              <a:rPr lang="de-DE" sz="3200" b="1" dirty="0" smtClean="0">
                <a:latin typeface="Times New Roman" pitchFamily="18" charset="0"/>
                <a:cs typeface="Times New Roman" pitchFamily="18" charset="0"/>
              </a:rPr>
              <a:t>Successful &amp;Unsuccessful combination therapies</a:t>
            </a:r>
            <a:endParaRPr lang="de-DE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Successful combination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Unsuccessful combination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Isoniazid with Rifampicin and pyrazinamide and ethambutol.</a:t>
            </a:r>
          </a:p>
          <a:p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Successful drug combination for the treatment of tuberculosis.</a:t>
            </a:r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orafenib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pegylated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interferon α-2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b.</a:t>
            </a:r>
          </a:p>
          <a:p>
            <a:r>
              <a:rPr lang="en-US" sz="2800" dirty="0" smtClean="0"/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combination used to treat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metastatic melanoma produced more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cutaneous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side effects than using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individual agents.</a:t>
            </a:r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>
                <a:latin typeface="Times New Roman" pitchFamily="18" charset="0"/>
                <a:cs typeface="Times New Roman" pitchFamily="18" charset="0"/>
              </a:rPr>
              <a:t>            Generation </a:t>
            </a:r>
            <a:r>
              <a:rPr lang="de-DE" sz="3200" b="1" dirty="0" smtClean="0">
                <a:latin typeface="Times New Roman" pitchFamily="18" charset="0"/>
                <a:cs typeface="Times New Roman" pitchFamily="18" charset="0"/>
              </a:rPr>
              <a:t>of Multi-target drugs</a:t>
            </a:r>
            <a:endParaRPr lang="de-DE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323528" y="2132856"/>
            <a:ext cx="3060848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Chemical  genetics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6136" y="2060848"/>
            <a:ext cx="2952328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Medicinal chemistry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40152" y="4869160"/>
            <a:ext cx="2952328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SAR analysis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5576" y="4869160"/>
            <a:ext cx="2880320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Computational Methods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63888" y="3356992"/>
            <a:ext cx="2016224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Mutitarget drug design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4139952" y="2276872"/>
            <a:ext cx="93610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Up-Down Arrow 21"/>
          <p:cNvSpPr/>
          <p:nvPr/>
        </p:nvSpPr>
        <p:spPr>
          <a:xfrm>
            <a:off x="7380312" y="3284984"/>
            <a:ext cx="216024" cy="8640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eft-Right Arrow 22"/>
          <p:cNvSpPr/>
          <p:nvPr/>
        </p:nvSpPr>
        <p:spPr>
          <a:xfrm>
            <a:off x="4283968" y="5085184"/>
            <a:ext cx="8640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Up-Down Arrow 23"/>
          <p:cNvSpPr/>
          <p:nvPr/>
        </p:nvSpPr>
        <p:spPr>
          <a:xfrm>
            <a:off x="1691680" y="3356992"/>
            <a:ext cx="216024" cy="9361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Problem and Solution</a:t>
            </a:r>
            <a:endParaRPr lang="de-DE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Problem: When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drugs that are candidates for combination therapy are being developed by different pharma companies 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Solution: Collaboration between cancer research centers , hospitals and companies to develop and test novel drug combinations,</a:t>
            </a:r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A4B-FA66-4339-A7AC-DA715ECFADA1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308</Words>
  <Application>Microsoft Office PowerPoint</Application>
  <PresentationFormat>On-screen Show (4:3)</PresentationFormat>
  <Paragraphs>93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Combination therapy  vs  Multitarget drugs</vt:lpstr>
      <vt:lpstr>Contents</vt:lpstr>
      <vt:lpstr>                     Polypharmacology</vt:lpstr>
      <vt:lpstr>Introduction</vt:lpstr>
      <vt:lpstr>Single vs Multi-target drugs</vt:lpstr>
      <vt:lpstr>Different ways for selecting combination drugs​</vt:lpstr>
      <vt:lpstr>Successful &amp;Unsuccessful combination therapies</vt:lpstr>
      <vt:lpstr>            Generation of Multi-target drugs</vt:lpstr>
      <vt:lpstr>Problem and Solution</vt:lpstr>
      <vt:lpstr>Advantages</vt:lpstr>
      <vt:lpstr>Disadvantages</vt:lpstr>
      <vt:lpstr>Take home message</vt:lpstr>
      <vt:lpstr>References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 THERAPY VS MULTITARGET DRUGS</dc:title>
  <dc:creator>haritha</dc:creator>
  <cp:lastModifiedBy>haritha</cp:lastModifiedBy>
  <cp:revision>67</cp:revision>
  <dcterms:created xsi:type="dcterms:W3CDTF">2016-11-29T06:04:46Z</dcterms:created>
  <dcterms:modified xsi:type="dcterms:W3CDTF">2016-12-13T22:58:33Z</dcterms:modified>
</cp:coreProperties>
</file>