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76" r:id="rId5"/>
    <p:sldId id="282" r:id="rId6"/>
    <p:sldId id="277" r:id="rId7"/>
    <p:sldId id="281" r:id="rId8"/>
    <p:sldId id="283" r:id="rId9"/>
    <p:sldId id="274" r:id="rId10"/>
    <p:sldId id="279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B5E999-23E1-40EA-8DF1-C5924F5F0EB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E58465C-6E3C-46BC-AAA9-B84C6F7DEB09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Mutations and redundancy in biological networks</a:t>
          </a:r>
          <a:endParaRPr lang="en-US" dirty="0"/>
        </a:p>
      </dgm:t>
    </dgm:pt>
    <dgm:pt modelId="{A9A09861-7B0E-4CD4-AA9B-928FC4E11485}" type="parTrans" cxnId="{25D56D5E-2A8C-4173-BC1F-FB802ABA4B87}">
      <dgm:prSet/>
      <dgm:spPr/>
      <dgm:t>
        <a:bodyPr/>
        <a:lstStyle/>
        <a:p>
          <a:endParaRPr lang="en-US"/>
        </a:p>
      </dgm:t>
    </dgm:pt>
    <dgm:pt modelId="{21CCFCB6-32AA-4642-A546-AA9E494DA2C2}" type="sibTrans" cxnId="{25D56D5E-2A8C-4173-BC1F-FB802ABA4B87}">
      <dgm:prSet/>
      <dgm:spPr/>
      <dgm:t>
        <a:bodyPr/>
        <a:lstStyle/>
        <a:p>
          <a:endParaRPr lang="en-US"/>
        </a:p>
      </dgm:t>
    </dgm:pt>
    <dgm:pt modelId="{1F00F6EB-34AA-4F8A-B2A3-17573A1BC3EF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Overactivation of another target or cellular pathway</a:t>
          </a:r>
          <a:endParaRPr lang="en-US" dirty="0"/>
        </a:p>
      </dgm:t>
    </dgm:pt>
    <dgm:pt modelId="{A7D05E4C-AA94-4C39-81AA-8C940F97E7BB}" type="parTrans" cxnId="{FFD3CCBD-17F0-413A-B957-C1D68E4CE8A2}">
      <dgm:prSet/>
      <dgm:spPr/>
      <dgm:t>
        <a:bodyPr/>
        <a:lstStyle/>
        <a:p>
          <a:endParaRPr lang="en-US"/>
        </a:p>
      </dgm:t>
    </dgm:pt>
    <dgm:pt modelId="{8020EA40-589D-46D3-952F-6457EBE08140}" type="sibTrans" cxnId="{FFD3CCBD-17F0-413A-B957-C1D68E4CE8A2}">
      <dgm:prSet/>
      <dgm:spPr/>
      <dgm:t>
        <a:bodyPr/>
        <a:lstStyle/>
        <a:p>
          <a:endParaRPr lang="en-US"/>
        </a:p>
      </dgm:t>
    </dgm:pt>
    <dgm:pt modelId="{04FFD08C-9FEF-44F4-9084-13B33379CFA6}">
      <dgm:prSet phldrT="[Text]"/>
      <dgm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dirty="0" smtClean="0"/>
            <a:t>Enables the tumor to escape</a:t>
          </a:r>
          <a:endParaRPr lang="en-US" dirty="0"/>
        </a:p>
      </dgm:t>
    </dgm:pt>
    <dgm:pt modelId="{86B1B9AE-B71C-466D-9DD5-8B4AD3B3C832}" type="parTrans" cxnId="{739CDD90-FAAA-41E0-81EC-87A9CBB978EF}">
      <dgm:prSet/>
      <dgm:spPr/>
      <dgm:t>
        <a:bodyPr/>
        <a:lstStyle/>
        <a:p>
          <a:endParaRPr lang="en-US"/>
        </a:p>
      </dgm:t>
    </dgm:pt>
    <dgm:pt modelId="{4E30E9A5-02D1-42CC-988C-8C0E58C076DA}" type="sibTrans" cxnId="{739CDD90-FAAA-41E0-81EC-87A9CBB978EF}">
      <dgm:prSet/>
      <dgm:spPr/>
      <dgm:t>
        <a:bodyPr/>
        <a:lstStyle/>
        <a:p>
          <a:endParaRPr lang="en-US"/>
        </a:p>
      </dgm:t>
    </dgm:pt>
    <dgm:pt modelId="{66AAC345-5EBE-4BC7-A3C9-3BA5A6607F88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Makes single target approach ineffective</a:t>
          </a:r>
          <a:endParaRPr lang="en-US" dirty="0"/>
        </a:p>
      </dgm:t>
    </dgm:pt>
    <dgm:pt modelId="{DD72FBB3-03C2-4EA9-9475-6A0226510342}" type="parTrans" cxnId="{376B99AF-96F0-4CDB-8847-EA2EDE5FDC8E}">
      <dgm:prSet/>
      <dgm:spPr/>
      <dgm:t>
        <a:bodyPr/>
        <a:lstStyle/>
        <a:p>
          <a:endParaRPr lang="en-US"/>
        </a:p>
      </dgm:t>
    </dgm:pt>
    <dgm:pt modelId="{EEB5BB7E-6D9E-4D7E-95A8-94F24E96C1CC}" type="sibTrans" cxnId="{376B99AF-96F0-4CDB-8847-EA2EDE5FDC8E}">
      <dgm:prSet/>
      <dgm:spPr/>
      <dgm:t>
        <a:bodyPr/>
        <a:lstStyle/>
        <a:p>
          <a:endParaRPr lang="en-US"/>
        </a:p>
      </dgm:t>
    </dgm:pt>
    <dgm:pt modelId="{2E9A0FA4-16ED-47AA-BFD8-FC3554FD9C7E}" type="pres">
      <dgm:prSet presAssocID="{F8B5E999-23E1-40EA-8DF1-C5924F5F0EB7}" presName="CompostProcess" presStyleCnt="0">
        <dgm:presLayoutVars>
          <dgm:dir/>
          <dgm:resizeHandles val="exact"/>
        </dgm:presLayoutVars>
      </dgm:prSet>
      <dgm:spPr/>
    </dgm:pt>
    <dgm:pt modelId="{442A18ED-F858-4810-A552-73AD58FC8D57}" type="pres">
      <dgm:prSet presAssocID="{F8B5E999-23E1-40EA-8DF1-C5924F5F0EB7}" presName="arrow" presStyleLbl="bgShp" presStyleIdx="0" presStyleCnt="1" custLinFactNeighborX="-1826" custLinFactNeighborY="-10664"/>
      <dgm:spPr>
        <a:solidFill>
          <a:schemeClr val="accent1">
            <a:lumMod val="60000"/>
            <a:lumOff val="40000"/>
          </a:schemeClr>
        </a:solidFill>
      </dgm:spPr>
    </dgm:pt>
    <dgm:pt modelId="{91B854E9-89A4-4DF5-B7CE-0DF899D782A1}" type="pres">
      <dgm:prSet presAssocID="{F8B5E999-23E1-40EA-8DF1-C5924F5F0EB7}" presName="linearProcess" presStyleCnt="0"/>
      <dgm:spPr/>
    </dgm:pt>
    <dgm:pt modelId="{90FA069A-A172-49BD-821B-47858141EDED}" type="pres">
      <dgm:prSet presAssocID="{5E58465C-6E3C-46BC-AAA9-B84C6F7DEB09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EB6DEA-9097-4E42-B0F6-659711DDAB0F}" type="pres">
      <dgm:prSet presAssocID="{21CCFCB6-32AA-4642-A546-AA9E494DA2C2}" presName="sibTrans" presStyleCnt="0"/>
      <dgm:spPr/>
    </dgm:pt>
    <dgm:pt modelId="{4C8ACA6A-3D01-4F22-9A19-52BA7F32ECD7}" type="pres">
      <dgm:prSet presAssocID="{1F00F6EB-34AA-4F8A-B2A3-17573A1BC3EF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D8BAD3-11EC-4DD1-AA8C-17C9812E4673}" type="pres">
      <dgm:prSet presAssocID="{8020EA40-589D-46D3-952F-6457EBE08140}" presName="sibTrans" presStyleCnt="0"/>
      <dgm:spPr/>
    </dgm:pt>
    <dgm:pt modelId="{D398FABF-0461-4DAD-BEBB-7C2AC3CAE506}" type="pres">
      <dgm:prSet presAssocID="{04FFD08C-9FEF-44F4-9084-13B33379CFA6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0B3E56-F40D-455C-AE7B-92E99BDDE2CE}" type="pres">
      <dgm:prSet presAssocID="{4E30E9A5-02D1-42CC-988C-8C0E58C076DA}" presName="sibTrans" presStyleCnt="0"/>
      <dgm:spPr/>
    </dgm:pt>
    <dgm:pt modelId="{0D50A3E9-15CA-47A6-B8FF-90574AC64DAA}" type="pres">
      <dgm:prSet presAssocID="{66AAC345-5EBE-4BC7-A3C9-3BA5A6607F88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D3CCBD-17F0-413A-B957-C1D68E4CE8A2}" srcId="{F8B5E999-23E1-40EA-8DF1-C5924F5F0EB7}" destId="{1F00F6EB-34AA-4F8A-B2A3-17573A1BC3EF}" srcOrd="1" destOrd="0" parTransId="{A7D05E4C-AA94-4C39-81AA-8C940F97E7BB}" sibTransId="{8020EA40-589D-46D3-952F-6457EBE08140}"/>
    <dgm:cxn modelId="{4F0B7DE2-DB32-48F9-BE5A-BA914C8B2C59}" type="presOf" srcId="{04FFD08C-9FEF-44F4-9084-13B33379CFA6}" destId="{D398FABF-0461-4DAD-BEBB-7C2AC3CAE506}" srcOrd="0" destOrd="0" presId="urn:microsoft.com/office/officeart/2005/8/layout/hProcess9"/>
    <dgm:cxn modelId="{B870A611-8C7C-45D4-85D7-69B89F07D490}" type="presOf" srcId="{1F00F6EB-34AA-4F8A-B2A3-17573A1BC3EF}" destId="{4C8ACA6A-3D01-4F22-9A19-52BA7F32ECD7}" srcOrd="0" destOrd="0" presId="urn:microsoft.com/office/officeart/2005/8/layout/hProcess9"/>
    <dgm:cxn modelId="{E02812A6-BAC1-4513-B68F-2B04FEE5D4ED}" type="presOf" srcId="{F8B5E999-23E1-40EA-8DF1-C5924F5F0EB7}" destId="{2E9A0FA4-16ED-47AA-BFD8-FC3554FD9C7E}" srcOrd="0" destOrd="0" presId="urn:microsoft.com/office/officeart/2005/8/layout/hProcess9"/>
    <dgm:cxn modelId="{25D56D5E-2A8C-4173-BC1F-FB802ABA4B87}" srcId="{F8B5E999-23E1-40EA-8DF1-C5924F5F0EB7}" destId="{5E58465C-6E3C-46BC-AAA9-B84C6F7DEB09}" srcOrd="0" destOrd="0" parTransId="{A9A09861-7B0E-4CD4-AA9B-928FC4E11485}" sibTransId="{21CCFCB6-32AA-4642-A546-AA9E494DA2C2}"/>
    <dgm:cxn modelId="{739CDD90-FAAA-41E0-81EC-87A9CBB978EF}" srcId="{F8B5E999-23E1-40EA-8DF1-C5924F5F0EB7}" destId="{04FFD08C-9FEF-44F4-9084-13B33379CFA6}" srcOrd="2" destOrd="0" parTransId="{86B1B9AE-B71C-466D-9DD5-8B4AD3B3C832}" sibTransId="{4E30E9A5-02D1-42CC-988C-8C0E58C076DA}"/>
    <dgm:cxn modelId="{B7EB3A1A-D56D-48E7-826C-B564FF8081E3}" type="presOf" srcId="{66AAC345-5EBE-4BC7-A3C9-3BA5A6607F88}" destId="{0D50A3E9-15CA-47A6-B8FF-90574AC64DAA}" srcOrd="0" destOrd="0" presId="urn:microsoft.com/office/officeart/2005/8/layout/hProcess9"/>
    <dgm:cxn modelId="{2DDFD494-19E3-42CA-973E-AC3BEAAF12DA}" type="presOf" srcId="{5E58465C-6E3C-46BC-AAA9-B84C6F7DEB09}" destId="{90FA069A-A172-49BD-821B-47858141EDED}" srcOrd="0" destOrd="0" presId="urn:microsoft.com/office/officeart/2005/8/layout/hProcess9"/>
    <dgm:cxn modelId="{376B99AF-96F0-4CDB-8847-EA2EDE5FDC8E}" srcId="{F8B5E999-23E1-40EA-8DF1-C5924F5F0EB7}" destId="{66AAC345-5EBE-4BC7-A3C9-3BA5A6607F88}" srcOrd="3" destOrd="0" parTransId="{DD72FBB3-03C2-4EA9-9475-6A0226510342}" sibTransId="{EEB5BB7E-6D9E-4D7E-95A8-94F24E96C1CC}"/>
    <dgm:cxn modelId="{965BF48F-5612-43FD-A75F-CF810B33B76B}" type="presParOf" srcId="{2E9A0FA4-16ED-47AA-BFD8-FC3554FD9C7E}" destId="{442A18ED-F858-4810-A552-73AD58FC8D57}" srcOrd="0" destOrd="0" presId="urn:microsoft.com/office/officeart/2005/8/layout/hProcess9"/>
    <dgm:cxn modelId="{67443373-E49A-4DD2-9454-B1420DCCDC42}" type="presParOf" srcId="{2E9A0FA4-16ED-47AA-BFD8-FC3554FD9C7E}" destId="{91B854E9-89A4-4DF5-B7CE-0DF899D782A1}" srcOrd="1" destOrd="0" presId="urn:microsoft.com/office/officeart/2005/8/layout/hProcess9"/>
    <dgm:cxn modelId="{4CC635F9-C620-4D50-978B-EC175A3B71FB}" type="presParOf" srcId="{91B854E9-89A4-4DF5-B7CE-0DF899D782A1}" destId="{90FA069A-A172-49BD-821B-47858141EDED}" srcOrd="0" destOrd="0" presId="urn:microsoft.com/office/officeart/2005/8/layout/hProcess9"/>
    <dgm:cxn modelId="{6D711D32-CD4C-4530-A498-396C05913864}" type="presParOf" srcId="{91B854E9-89A4-4DF5-B7CE-0DF899D782A1}" destId="{F2EB6DEA-9097-4E42-B0F6-659711DDAB0F}" srcOrd="1" destOrd="0" presId="urn:microsoft.com/office/officeart/2005/8/layout/hProcess9"/>
    <dgm:cxn modelId="{44CE449E-C34C-4275-ADF7-4B83DC409C20}" type="presParOf" srcId="{91B854E9-89A4-4DF5-B7CE-0DF899D782A1}" destId="{4C8ACA6A-3D01-4F22-9A19-52BA7F32ECD7}" srcOrd="2" destOrd="0" presId="urn:microsoft.com/office/officeart/2005/8/layout/hProcess9"/>
    <dgm:cxn modelId="{8A8F1E96-48D3-4119-B7C2-82C37EED2D01}" type="presParOf" srcId="{91B854E9-89A4-4DF5-B7CE-0DF899D782A1}" destId="{C0D8BAD3-11EC-4DD1-AA8C-17C9812E4673}" srcOrd="3" destOrd="0" presId="urn:microsoft.com/office/officeart/2005/8/layout/hProcess9"/>
    <dgm:cxn modelId="{B8C68D8B-A34D-4642-A73F-3929DD19D280}" type="presParOf" srcId="{91B854E9-89A4-4DF5-B7CE-0DF899D782A1}" destId="{D398FABF-0461-4DAD-BEBB-7C2AC3CAE506}" srcOrd="4" destOrd="0" presId="urn:microsoft.com/office/officeart/2005/8/layout/hProcess9"/>
    <dgm:cxn modelId="{B351BCA8-2706-4C47-AFBE-FF4FD5DF045C}" type="presParOf" srcId="{91B854E9-89A4-4DF5-B7CE-0DF899D782A1}" destId="{160B3E56-F40D-455C-AE7B-92E99BDDE2CE}" srcOrd="5" destOrd="0" presId="urn:microsoft.com/office/officeart/2005/8/layout/hProcess9"/>
    <dgm:cxn modelId="{84D2F9A6-95E0-4E4D-AA15-4105E16AFD10}" type="presParOf" srcId="{91B854E9-89A4-4DF5-B7CE-0DF899D782A1}" destId="{0D50A3E9-15CA-47A6-B8FF-90574AC64DAA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A18ED-F858-4810-A552-73AD58FC8D57}">
      <dsp:nvSpPr>
        <dsp:cNvPr id="0" name=""/>
        <dsp:cNvSpPr/>
      </dsp:nvSpPr>
      <dsp:spPr>
        <a:xfrm>
          <a:off x="625491" y="0"/>
          <a:ext cx="8938750" cy="2961563"/>
        </a:xfrm>
        <a:prstGeom prst="rightArrow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A069A-A172-49BD-821B-47858141EDED}">
      <dsp:nvSpPr>
        <dsp:cNvPr id="0" name=""/>
        <dsp:cNvSpPr/>
      </dsp:nvSpPr>
      <dsp:spPr>
        <a:xfrm>
          <a:off x="5263" y="888469"/>
          <a:ext cx="2531482" cy="1184625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Mutations and redundancy in biological networks</a:t>
          </a:r>
          <a:endParaRPr lang="en-US" sz="2100" kern="1200" dirty="0"/>
        </a:p>
      </dsp:txBody>
      <dsp:txXfrm>
        <a:off x="63092" y="946298"/>
        <a:ext cx="2415824" cy="1068967"/>
      </dsp:txXfrm>
    </dsp:sp>
    <dsp:sp modelId="{4C8ACA6A-3D01-4F22-9A19-52BA7F32ECD7}">
      <dsp:nvSpPr>
        <dsp:cNvPr id="0" name=""/>
        <dsp:cNvSpPr/>
      </dsp:nvSpPr>
      <dsp:spPr>
        <a:xfrm>
          <a:off x="2663319" y="888469"/>
          <a:ext cx="2531482" cy="1184625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Overactivation of another target or cellular pathway</a:t>
          </a:r>
          <a:endParaRPr lang="en-US" sz="2100" kern="1200" dirty="0"/>
        </a:p>
      </dsp:txBody>
      <dsp:txXfrm>
        <a:off x="2721148" y="946298"/>
        <a:ext cx="2415824" cy="1068967"/>
      </dsp:txXfrm>
    </dsp:sp>
    <dsp:sp modelId="{D398FABF-0461-4DAD-BEBB-7C2AC3CAE506}">
      <dsp:nvSpPr>
        <dsp:cNvPr id="0" name=""/>
        <dsp:cNvSpPr/>
      </dsp:nvSpPr>
      <dsp:spPr>
        <a:xfrm>
          <a:off x="5321375" y="888469"/>
          <a:ext cx="2531482" cy="1184625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Enables the tumor to escape</a:t>
          </a:r>
          <a:endParaRPr lang="en-US" sz="2100" kern="1200" dirty="0"/>
        </a:p>
      </dsp:txBody>
      <dsp:txXfrm>
        <a:off x="5379204" y="946298"/>
        <a:ext cx="2415824" cy="1068967"/>
      </dsp:txXfrm>
    </dsp:sp>
    <dsp:sp modelId="{0D50A3E9-15CA-47A6-B8FF-90574AC64DAA}">
      <dsp:nvSpPr>
        <dsp:cNvPr id="0" name=""/>
        <dsp:cNvSpPr/>
      </dsp:nvSpPr>
      <dsp:spPr>
        <a:xfrm>
          <a:off x="7979431" y="888469"/>
          <a:ext cx="2531482" cy="1184625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Makes single target approach ineffective</a:t>
          </a:r>
          <a:endParaRPr lang="en-US" sz="2100" kern="1200" dirty="0"/>
        </a:p>
      </dsp:txBody>
      <dsp:txXfrm>
        <a:off x="8037260" y="946298"/>
        <a:ext cx="2415824" cy="1068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600E-8E19-4250-8EFE-DDBC85AF32D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58CF-A905-4F8E-B94D-B924BD934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0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600E-8E19-4250-8EFE-DDBC85AF32D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58CF-A905-4F8E-B94D-B924BD934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7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600E-8E19-4250-8EFE-DDBC85AF32D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58CF-A905-4F8E-B94D-B924BD934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7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600E-8E19-4250-8EFE-DDBC85AF32D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58CF-A905-4F8E-B94D-B924BD934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8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600E-8E19-4250-8EFE-DDBC85AF32D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58CF-A905-4F8E-B94D-B924BD934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6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600E-8E19-4250-8EFE-DDBC85AF32D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58CF-A905-4F8E-B94D-B924BD934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0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600E-8E19-4250-8EFE-DDBC85AF32D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58CF-A905-4F8E-B94D-B924BD9348CC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4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600E-8E19-4250-8EFE-DDBC85AF32D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58CF-A905-4F8E-B94D-B924BD9348CC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8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600E-8E19-4250-8EFE-DDBC85AF32D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58CF-A905-4F8E-B94D-B924BD934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2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600E-8E19-4250-8EFE-DDBC85AF32D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58CF-A905-4F8E-B94D-B924BD934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4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600E-8E19-4250-8EFE-DDBC85AF32D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58CF-A905-4F8E-B94D-B924BD934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6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93600E-8E19-4250-8EFE-DDBC85AF32D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858CF-A905-4F8E-B94D-B924BD934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8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POLYPHARMACOLOGY IN CANCER THERAPY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MONICA SUDARSANAM</a:t>
            </a:r>
            <a:endParaRPr lang="en-US" dirty="0"/>
          </a:p>
          <a:p>
            <a:r>
              <a:rPr lang="en-US" dirty="0" smtClean="0"/>
              <a:t>2853542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08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Andrew </a:t>
            </a:r>
            <a:r>
              <a:rPr lang="en-US" dirty="0" err="1" smtClean="0"/>
              <a:t>Anighoro</a:t>
            </a:r>
            <a:r>
              <a:rPr lang="en-US" dirty="0" smtClean="0"/>
              <a:t>, Jürgen </a:t>
            </a:r>
            <a:r>
              <a:rPr lang="en-US" dirty="0" err="1" smtClean="0"/>
              <a:t>Bajorath</a:t>
            </a:r>
            <a:r>
              <a:rPr lang="en-US" dirty="0"/>
              <a:t> </a:t>
            </a:r>
            <a:r>
              <a:rPr lang="en-US" dirty="0" smtClean="0"/>
              <a:t>and Giulio </a:t>
            </a:r>
            <a:r>
              <a:rPr lang="en-US" dirty="0" err="1" smtClean="0"/>
              <a:t>Rastelli</a:t>
            </a:r>
            <a:r>
              <a:rPr lang="en-US" dirty="0" smtClean="0"/>
              <a:t>. Polypharmacology: Challenges and Opportunities in Drug Discovery.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A.Srinivas</a:t>
            </a:r>
            <a:r>
              <a:rPr lang="en-US" dirty="0" smtClean="0"/>
              <a:t> Reddy and </a:t>
            </a:r>
            <a:r>
              <a:rPr lang="en-US" dirty="0" err="1" smtClean="0"/>
              <a:t>Shuxing</a:t>
            </a:r>
            <a:r>
              <a:rPr lang="en-US" dirty="0" smtClean="0"/>
              <a:t> Zhang. Polypharmacology: drug discovery for the future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Zachary </a:t>
            </a:r>
            <a:r>
              <a:rPr lang="en-US" dirty="0" err="1" smtClean="0"/>
              <a:t>A.Knight</a:t>
            </a:r>
            <a:r>
              <a:rPr lang="en-US" dirty="0" smtClean="0"/>
              <a:t>, Henry Lin and </a:t>
            </a:r>
            <a:r>
              <a:rPr lang="en-US" dirty="0" err="1" smtClean="0"/>
              <a:t>Kevan</a:t>
            </a:r>
            <a:r>
              <a:rPr lang="en-US" dirty="0" smtClean="0"/>
              <a:t> </a:t>
            </a:r>
            <a:r>
              <a:rPr lang="en-US" dirty="0" err="1" smtClean="0"/>
              <a:t>M.Shkat</a:t>
            </a:r>
            <a:r>
              <a:rPr lang="en-US" dirty="0" smtClean="0"/>
              <a:t>. Targeting the cancer </a:t>
            </a:r>
            <a:r>
              <a:rPr lang="en-US" dirty="0" err="1" smtClean="0"/>
              <a:t>kinome</a:t>
            </a:r>
            <a:r>
              <a:rPr lang="en-US" dirty="0" smtClean="0"/>
              <a:t> through </a:t>
            </a:r>
            <a:r>
              <a:rPr lang="en-US" dirty="0" err="1" smtClean="0"/>
              <a:t>polypharmocology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839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893326" y="2565780"/>
            <a:ext cx="915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Thanks for your attention</a:t>
            </a:r>
            <a:r>
              <a:rPr lang="en-US" sz="4800" dirty="0" smtClean="0"/>
              <a:t>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7300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Polypharmacology</a:t>
            </a:r>
            <a:r>
              <a:rPr lang="en-US" dirty="0" smtClean="0"/>
              <a:t> - Introduction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One drug multiple targets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Example : Aspirin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It might </a:t>
            </a:r>
            <a:r>
              <a:rPr lang="en-US" dirty="0"/>
              <a:t>not always be </a:t>
            </a:r>
            <a:r>
              <a:rPr lang="en-US" dirty="0" smtClean="0"/>
              <a:t>desirable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Example : Lumiracoxib – It may cause liver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75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5127" y="383725"/>
            <a:ext cx="10515600" cy="1325562"/>
          </a:xfrm>
        </p:spPr>
        <p:txBody>
          <a:bodyPr/>
          <a:lstStyle/>
          <a:p>
            <a:r>
              <a:rPr lang="en-US" dirty="0" err="1" smtClean="0"/>
              <a:t>Polypharmacology</a:t>
            </a:r>
            <a:r>
              <a:rPr lang="en-US" dirty="0" smtClean="0"/>
              <a:t> in Cancer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777526"/>
            <a:ext cx="10515600" cy="43513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Mostly relevant for wide target networks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and cellular pathways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Prime example : CANCER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Cancer cells are characterized by a transformed phenotype with excessive proliferation and survival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Abnormal cellular activity can be sustained by deregulation in the expression or activity of different proteins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025" y="946504"/>
            <a:ext cx="4181475" cy="237172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9107606" y="6273225"/>
            <a:ext cx="334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Image was </a:t>
            </a:r>
            <a:r>
              <a:rPr lang="en-US" sz="1400" dirty="0"/>
              <a:t>taken from http://</a:t>
            </a:r>
            <a:r>
              <a:rPr lang="en-US" sz="1400" dirty="0" smtClean="0"/>
              <a:t>www.cancerresearchuk.org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8508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5127" y="346986"/>
            <a:ext cx="10515600" cy="1325562"/>
          </a:xfrm>
        </p:spPr>
        <p:txBody>
          <a:bodyPr/>
          <a:lstStyle/>
          <a:p>
            <a:r>
              <a:rPr lang="en-US" dirty="0" smtClean="0"/>
              <a:t>Protein Kinases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Modifies proteins by adding phosphate groups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</a:t>
            </a:r>
            <a:r>
              <a:rPr lang="en-US" dirty="0" smtClean="0"/>
              <a:t>esults in functional change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 The human genome contains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about </a:t>
            </a:r>
            <a:r>
              <a:rPr lang="en-US" dirty="0"/>
              <a:t>500 protein kinase genes 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2% of all human genes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423" y="2338095"/>
            <a:ext cx="4564796" cy="335152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8575344" y="6336389"/>
            <a:ext cx="361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Image was taken from </a:t>
            </a:r>
            <a:r>
              <a:rPr lang="en-US" sz="1400" dirty="0" err="1" smtClean="0"/>
              <a:t>wikipedia</a:t>
            </a:r>
            <a:r>
              <a:rPr lang="en-US" sz="1400" dirty="0" smtClean="0"/>
              <a:t>/kinase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431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kinases – Anti cancer drug target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30</a:t>
            </a:r>
            <a:r>
              <a:rPr lang="en-US" dirty="0"/>
              <a:t>% of all human proteins may be modified by kinase </a:t>
            </a:r>
            <a:r>
              <a:rPr lang="en-US" dirty="0" smtClean="0"/>
              <a:t>activity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Known to regulate the majority of </a:t>
            </a:r>
            <a:r>
              <a:rPr lang="en-US" dirty="0"/>
              <a:t>cellular pathways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Involved in cancer growth, </a:t>
            </a:r>
            <a:r>
              <a:rPr lang="en-US" dirty="0" smtClean="0"/>
              <a:t>proliferation and </a:t>
            </a:r>
            <a:r>
              <a:rPr lang="en-US" dirty="0" smtClean="0"/>
              <a:t>survival, Example : EGFR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The </a:t>
            </a:r>
            <a:r>
              <a:rPr lang="en-US" dirty="0"/>
              <a:t>deregulation of activity of </a:t>
            </a:r>
            <a:r>
              <a:rPr lang="en-US" dirty="0" smtClean="0"/>
              <a:t>single kinase </a:t>
            </a:r>
            <a:r>
              <a:rPr lang="en-US" dirty="0"/>
              <a:t>is efficient </a:t>
            </a:r>
            <a:r>
              <a:rPr lang="en-US" dirty="0" smtClean="0"/>
              <a:t>                        (</a:t>
            </a:r>
            <a:r>
              <a:rPr lang="en-US" dirty="0"/>
              <a:t>in </a:t>
            </a:r>
            <a:r>
              <a:rPr lang="en-US" dirty="0" smtClean="0"/>
              <a:t>some cancers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775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08901" y="419351"/>
            <a:ext cx="10515600" cy="1325562"/>
          </a:xfrm>
        </p:spPr>
        <p:txBody>
          <a:bodyPr/>
          <a:lstStyle/>
          <a:p>
            <a:r>
              <a:rPr lang="en-US" dirty="0" smtClean="0"/>
              <a:t>Polypharmacology and Protein kinases	</a:t>
            </a:r>
            <a:endParaRPr lang="en-US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204545"/>
              </p:ext>
            </p:extLst>
          </p:nvPr>
        </p:nvGraphicFramePr>
        <p:xfrm>
          <a:off x="817253" y="1609436"/>
          <a:ext cx="10516177" cy="2961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214651" y="4571000"/>
            <a:ext cx="103098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Simultaneous </a:t>
            </a:r>
            <a:r>
              <a:rPr lang="en-US" sz="2800" dirty="0"/>
              <a:t>inhibition of multiple kinases is now established as a successful therapeutic strategy. </a:t>
            </a:r>
            <a:endParaRPr lang="en-US" sz="2800" dirty="0" smtClean="0"/>
          </a:p>
          <a:p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Examples: </a:t>
            </a:r>
            <a:r>
              <a:rPr lang="en-US" sz="2800" dirty="0" err="1" smtClean="0"/>
              <a:t>Sunitinib</a:t>
            </a:r>
            <a:r>
              <a:rPr lang="en-US" sz="2800" dirty="0"/>
              <a:t> </a:t>
            </a:r>
            <a:r>
              <a:rPr lang="en-US" sz="2800" dirty="0" smtClean="0"/>
              <a:t>and Nelﬁnavir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232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Discovering new targets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RNA interference to discover new targets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What is RNA interference?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It is </a:t>
            </a:r>
            <a:r>
              <a:rPr lang="en-US" dirty="0"/>
              <a:t>a biological process in which RNA molecules inhibit gene expression, typically by causing the destruction of specific mRNA molecules.</a:t>
            </a:r>
          </a:p>
        </p:txBody>
      </p:sp>
    </p:spTree>
    <p:extLst>
      <p:ext uri="{BB962C8B-B14F-4D97-AF65-F5344CB8AC3E}">
        <p14:creationId xmlns:p14="http://schemas.microsoft.com/office/powerpoint/2010/main" val="375116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RNAi to discover new targets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The development of RNAi made it possible to screen the genes responsible for tumor proliferation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These screens have two </a:t>
            </a:r>
            <a:r>
              <a:rPr lang="en-US" dirty="0" smtClean="0"/>
              <a:t>advantages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1) </a:t>
            </a:r>
            <a:r>
              <a:rPr lang="en-US" dirty="0"/>
              <a:t>T</a:t>
            </a:r>
            <a:r>
              <a:rPr lang="en-US" dirty="0" smtClean="0"/>
              <a:t>hey </a:t>
            </a:r>
            <a:r>
              <a:rPr lang="en-US" dirty="0"/>
              <a:t>can identify new drug </a:t>
            </a:r>
            <a:r>
              <a:rPr lang="en-US" dirty="0" smtClean="0"/>
              <a:t>targets  - </a:t>
            </a:r>
            <a:r>
              <a:rPr lang="en-US" dirty="0"/>
              <a:t> selectively blocks </a:t>
            </a:r>
            <a:r>
              <a:rPr lang="en-US" dirty="0" smtClean="0"/>
              <a:t>tumor 	growth </a:t>
            </a:r>
            <a:r>
              <a:rPr lang="en-US" dirty="0"/>
              <a:t>when knocked down by RNAi </a:t>
            </a:r>
          </a:p>
          <a:p>
            <a:pPr marL="0" indent="0">
              <a:buNone/>
            </a:pPr>
            <a:r>
              <a:rPr lang="en-US" dirty="0" smtClean="0"/>
              <a:t>	2) Provides </a:t>
            </a:r>
            <a:r>
              <a:rPr lang="en-US" dirty="0"/>
              <a:t>an unbiased test of models of </a:t>
            </a:r>
            <a:r>
              <a:rPr lang="en-US" dirty="0" smtClean="0"/>
              <a:t>tumor signaling - 	because </a:t>
            </a:r>
            <a:r>
              <a:rPr lang="en-US" dirty="0"/>
              <a:t>they directly examine which genes are most important </a:t>
            </a:r>
            <a:r>
              <a:rPr lang="en-US" dirty="0" smtClean="0"/>
              <a:t>	to </a:t>
            </a:r>
            <a:r>
              <a:rPr lang="en-US" dirty="0"/>
              <a:t>the </a:t>
            </a:r>
            <a:r>
              <a:rPr lang="en-US" dirty="0" smtClean="0"/>
              <a:t>tumor</a:t>
            </a:r>
            <a:r>
              <a:rPr lang="en-US" dirty="0"/>
              <a:t>.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356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01973" y="365126"/>
            <a:ext cx="10515600" cy="1325563"/>
          </a:xfrm>
        </p:spPr>
        <p:txBody>
          <a:bodyPr/>
          <a:lstStyle/>
          <a:p>
            <a:r>
              <a:rPr lang="en-US" dirty="0" smtClean="0"/>
              <a:t>Conclusion 	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01973" y="1690689"/>
            <a:ext cx="9315734" cy="41642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The selection of optimal target combinations is a key aspect in </a:t>
            </a:r>
            <a:r>
              <a:rPr lang="en-US" dirty="0" err="1" smtClean="0"/>
              <a:t>polypharmacology</a:t>
            </a:r>
            <a:r>
              <a:rPr lang="en-US" dirty="0" smtClean="0"/>
              <a:t> research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Polypharmacology might not always be desirable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RNAi screens can </a:t>
            </a:r>
            <a:r>
              <a:rPr lang="en-US" dirty="0" smtClean="0"/>
              <a:t>help to </a:t>
            </a:r>
            <a:r>
              <a:rPr lang="en-US" dirty="0"/>
              <a:t>challenge our assumptions about the genes that are most important in cancer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9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0</TotalTime>
  <Words>362</Words>
  <Application>Microsoft Office PowerPoint</Application>
  <PresentationFormat>Breitbild</PresentationFormat>
  <Paragraphs>56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Wingdings</vt:lpstr>
      <vt:lpstr>Wingdings 2</vt:lpstr>
      <vt:lpstr>HDOfficeLightV0</vt:lpstr>
      <vt:lpstr>POLYPHARMACOLOGY IN CANCER THERAPY</vt:lpstr>
      <vt:lpstr>Polypharmacology - Introduction</vt:lpstr>
      <vt:lpstr>Polypharmacology in Cancer</vt:lpstr>
      <vt:lpstr>Protein Kinases </vt:lpstr>
      <vt:lpstr>Protein kinases – Anti cancer drug target </vt:lpstr>
      <vt:lpstr>Polypharmacology and Protein kinases </vt:lpstr>
      <vt:lpstr>Discovering new targets</vt:lpstr>
      <vt:lpstr>RNAi to discover new targets</vt:lpstr>
      <vt:lpstr>Conclusion  </vt:lpstr>
      <vt:lpstr>Reference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POLYPHARMACOLOGY IN CANCER THERAPY</dc:title>
  <dc:creator>Monica</dc:creator>
  <cp:lastModifiedBy>Monica</cp:lastModifiedBy>
  <cp:revision>56</cp:revision>
  <dcterms:created xsi:type="dcterms:W3CDTF">2016-11-21T20:07:30Z</dcterms:created>
  <dcterms:modified xsi:type="dcterms:W3CDTF">2016-12-13T07:52:18Z</dcterms:modified>
</cp:coreProperties>
</file>