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92" r:id="rId1"/>
  </p:sldMasterIdLst>
  <p:notesMasterIdLst>
    <p:notesMasterId r:id="rId12"/>
  </p:notesMasterIdLst>
  <p:sldIdLst>
    <p:sldId id="256" r:id="rId2"/>
    <p:sldId id="264" r:id="rId3"/>
    <p:sldId id="258" r:id="rId4"/>
    <p:sldId id="263" r:id="rId5"/>
    <p:sldId id="259" r:id="rId6"/>
    <p:sldId id="262" r:id="rId7"/>
    <p:sldId id="266" r:id="rId8"/>
    <p:sldId id="265" r:id="rId9"/>
    <p:sldId id="261" r:id="rId10"/>
    <p:sldId id="260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32" y="-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88923-3819-48AF-8B62-DE97F05E5618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45EDB-3F80-4EF5-BA1F-F1F20E62F3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383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45EDB-3F80-4EF5-BA1F-F1F20E62F3C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65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1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3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7391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6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105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78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9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8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3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0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5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7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6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9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1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62550" y="2715624"/>
            <a:ext cx="8304840" cy="121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</a:pPr>
            <a:r>
              <a:rPr lang="ru-RU" sz="2400" b="1" dirty="0"/>
              <a:t>Модель камеры с точечной диафрагмой.</a:t>
            </a:r>
          </a:p>
          <a:p>
            <a:pPr algn="ctr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</a:pPr>
            <a:r>
              <a:rPr lang="ru-RU" sz="2400" b="1" dirty="0"/>
              <a:t>Проецирование точек трехмерного пространства на плоскость</a:t>
            </a:r>
            <a:endParaRPr lang="uk-UA" sz="2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19" y="2690573"/>
            <a:ext cx="4281978" cy="32114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15931" y="5943666"/>
            <a:ext cx="530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Траектории проекций при повороте камеры</a:t>
            </a:r>
            <a:endParaRPr lang="ru-RU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25" y="852060"/>
            <a:ext cx="6219825" cy="1476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19" y="2862922"/>
            <a:ext cx="43053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726" y="1412341"/>
            <a:ext cx="6237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 algn="just"/>
            <a:r>
              <a:rPr lang="ru-RU" dirty="0" smtClean="0"/>
              <a:t>Модель камер с точечной диафрагмой широко используется в приложениях компьютерного зрения</a:t>
            </a:r>
          </a:p>
          <a:p>
            <a:pPr indent="442913" algn="just"/>
            <a:endParaRPr lang="ru-RU" dirty="0"/>
          </a:p>
          <a:p>
            <a:pPr indent="442913" algn="just"/>
            <a:r>
              <a:rPr lang="ru-RU" dirty="0" smtClean="0"/>
              <a:t>Название происходит от типа камеры в которую свет проникает, через небольшое отверстие в темный ящик как в камере-обскура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257" y="3166667"/>
            <a:ext cx="4683307" cy="213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9" y="1849678"/>
            <a:ext cx="7022047" cy="350180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18679" y="1738859"/>
            <a:ext cx="1130436" cy="479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Двумерная проекция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49115" y="1719317"/>
            <a:ext cx="1366603" cy="518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Плоскость изображения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874123" y="1590295"/>
            <a:ext cx="1366603" cy="518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Трехмерный объект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7403" y="1675685"/>
            <a:ext cx="2073639" cy="542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Воображаемая плоскость изображения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37259" y="1711554"/>
            <a:ext cx="1366603" cy="518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Фокус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74102" y="4700753"/>
            <a:ext cx="1486524" cy="953482"/>
          </a:xfrm>
          <a:custGeom>
            <a:avLst/>
            <a:gdLst>
              <a:gd name="connsiteX0" fmla="*/ 0 w 1366603"/>
              <a:gd name="connsiteY0" fmla="*/ 0 h 518767"/>
              <a:gd name="connsiteX1" fmla="*/ 1366603 w 1366603"/>
              <a:gd name="connsiteY1" fmla="*/ 0 h 518767"/>
              <a:gd name="connsiteX2" fmla="*/ 1366603 w 1366603"/>
              <a:gd name="connsiteY2" fmla="*/ 518767 h 518767"/>
              <a:gd name="connsiteX3" fmla="*/ 0 w 1366603"/>
              <a:gd name="connsiteY3" fmla="*/ 518767 h 518767"/>
              <a:gd name="connsiteX4" fmla="*/ 0 w 1366603"/>
              <a:gd name="connsiteY4" fmla="*/ 0 h 518767"/>
              <a:gd name="connsiteX0" fmla="*/ 0 w 1366603"/>
              <a:gd name="connsiteY0" fmla="*/ 434715 h 953482"/>
              <a:gd name="connsiteX1" fmla="*/ 1066800 w 1366603"/>
              <a:gd name="connsiteY1" fmla="*/ 0 h 953482"/>
              <a:gd name="connsiteX2" fmla="*/ 1366603 w 1366603"/>
              <a:gd name="connsiteY2" fmla="*/ 953482 h 953482"/>
              <a:gd name="connsiteX3" fmla="*/ 0 w 1366603"/>
              <a:gd name="connsiteY3" fmla="*/ 953482 h 953482"/>
              <a:gd name="connsiteX4" fmla="*/ 0 w 1366603"/>
              <a:gd name="connsiteY4" fmla="*/ 434715 h 953482"/>
              <a:gd name="connsiteX0" fmla="*/ 0 w 1486524"/>
              <a:gd name="connsiteY0" fmla="*/ 434715 h 953482"/>
              <a:gd name="connsiteX1" fmla="*/ 1066800 w 1486524"/>
              <a:gd name="connsiteY1" fmla="*/ 0 h 953482"/>
              <a:gd name="connsiteX2" fmla="*/ 1486524 w 1486524"/>
              <a:gd name="connsiteY2" fmla="*/ 623699 h 953482"/>
              <a:gd name="connsiteX3" fmla="*/ 0 w 1486524"/>
              <a:gd name="connsiteY3" fmla="*/ 953482 h 953482"/>
              <a:gd name="connsiteX4" fmla="*/ 0 w 1486524"/>
              <a:gd name="connsiteY4" fmla="*/ 434715 h 95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24" h="953482">
                <a:moveTo>
                  <a:pt x="0" y="434715"/>
                </a:moveTo>
                <a:lnTo>
                  <a:pt x="1066800" y="0"/>
                </a:lnTo>
                <a:lnTo>
                  <a:pt x="1486524" y="623699"/>
                </a:lnTo>
                <a:lnTo>
                  <a:pt x="0" y="953482"/>
                </a:lnTo>
                <a:lnTo>
                  <a:pt x="0" y="43471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Фокусное расстояние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8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04" y="190122"/>
            <a:ext cx="5353758" cy="30571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4977" y="3485584"/>
            <a:ext cx="8383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В модели камеры с точечной диафрагмой свет проходит через одну точку  - </a:t>
            </a:r>
            <a:r>
              <a:rPr lang="ru-RU" i="1" dirty="0" smtClean="0"/>
              <a:t>центр камеры С </a:t>
            </a:r>
            <a:r>
              <a:rPr lang="ru-RU" dirty="0" smtClean="0"/>
              <a:t>– и проецируется на плоскость изображения.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Х – трехмерная точка объекта.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х – точка изображения, которая находится на пересечении плоскости изображения с прямой, проходящей через Х и центр камеры С.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Пунктир – оптическая ось камеры.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27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64" y="1129493"/>
            <a:ext cx="3495675" cy="38195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539" y="1148543"/>
            <a:ext cx="42576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6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36" y="238046"/>
            <a:ext cx="2543937" cy="19154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131" y="226131"/>
            <a:ext cx="2589123" cy="19393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793" y="238046"/>
            <a:ext cx="2567048" cy="19362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11" y="2299441"/>
            <a:ext cx="2614713" cy="196188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3746" y="2336996"/>
            <a:ext cx="2546625" cy="193624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2871" y="2336996"/>
            <a:ext cx="2579061" cy="194614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176" y="4464945"/>
            <a:ext cx="2624548" cy="19461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2131" y="4522637"/>
            <a:ext cx="2522333" cy="188844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2871" y="4522637"/>
            <a:ext cx="2549970" cy="190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1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696" y="751438"/>
            <a:ext cx="845593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 нам понадобится: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smtClean="0"/>
              <a:t>Пакет </a:t>
            </a:r>
            <a:r>
              <a:rPr lang="en-US" b="1" dirty="0" err="1" smtClean="0"/>
              <a:t>NumPy</a:t>
            </a:r>
            <a:r>
              <a:rPr lang="uk-UA" b="1" dirty="0" smtClean="0"/>
              <a:t> </a:t>
            </a:r>
            <a:r>
              <a:rPr lang="ru-RU" dirty="0" smtClean="0"/>
              <a:t>– пакет для научных вычислений в </a:t>
            </a:r>
            <a:r>
              <a:rPr lang="en-US" dirty="0" smtClean="0"/>
              <a:t>Python. </a:t>
            </a:r>
            <a:r>
              <a:rPr lang="ru-RU" dirty="0" smtClean="0"/>
              <a:t>Содержит средства для работы с многомерными массивами и математическими функциями (например ДПФ, операции линейной алгебры и т.д.)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smtClean="0"/>
              <a:t>Пакет </a:t>
            </a:r>
            <a:r>
              <a:rPr lang="en-US" b="1" dirty="0" err="1" smtClean="0"/>
              <a:t>SciPy</a:t>
            </a:r>
            <a:r>
              <a:rPr lang="en-US" b="1" dirty="0" smtClean="0"/>
              <a:t> </a:t>
            </a:r>
            <a:r>
              <a:rPr lang="uk-UA" dirty="0" smtClean="0"/>
              <a:t>– </a:t>
            </a:r>
            <a:r>
              <a:rPr lang="ru-RU" dirty="0" smtClean="0"/>
              <a:t>пакет для более сложных научных вычислений – математическая оптимизация функций, обработка сигналов ,специальные математические и статистические функции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smtClean="0"/>
              <a:t>Пакет </a:t>
            </a:r>
            <a:r>
              <a:rPr lang="en-US" b="1" dirty="0" err="1" smtClean="0"/>
              <a:t>matplotlib</a:t>
            </a:r>
            <a:r>
              <a:rPr lang="en-US" b="1" dirty="0" smtClean="0"/>
              <a:t>  </a:t>
            </a:r>
            <a:r>
              <a:rPr lang="en-US" dirty="0" smtClean="0"/>
              <a:t>- </a:t>
            </a:r>
            <a:r>
              <a:rPr lang="ru-RU" dirty="0" smtClean="0"/>
              <a:t>пакет для построения научных графиков и визуализации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altLang="ru-RU" b="1" dirty="0" err="1"/>
              <a:t>numpy.vstack</a:t>
            </a:r>
            <a:r>
              <a:rPr lang="ru-RU" altLang="ru-RU" b="1" dirty="0"/>
              <a:t>() </a:t>
            </a:r>
            <a:r>
              <a:rPr lang="ru-RU" altLang="ru-RU" dirty="0"/>
              <a:t>- функция, соединяющая последовательность входных массивов вертикально (вертикальная конкатенация</a:t>
            </a:r>
            <a:r>
              <a:rPr lang="ru-RU" altLang="ru-RU" dirty="0" smtClean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b="1" dirty="0" err="1"/>
              <a:t>numpy.hstack</a:t>
            </a:r>
            <a:r>
              <a:rPr lang="ru-RU" altLang="ru-RU" b="1" dirty="0"/>
              <a:t>() </a:t>
            </a:r>
            <a:r>
              <a:rPr lang="ru-RU" altLang="ru-RU" dirty="0"/>
              <a:t>-  функция, соединяющая последовательность входных массивов горизонтально (горизонтальная конкатенация</a:t>
            </a:r>
            <a:r>
              <a:rPr lang="ru-RU" altLang="ru-RU" dirty="0" smtClean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b="1" dirty="0" err="1"/>
              <a:t>numpy.eye</a:t>
            </a:r>
            <a:r>
              <a:rPr lang="ru-RU" altLang="ru-RU" b="1" dirty="0"/>
              <a:t>(N</a:t>
            </a:r>
            <a:r>
              <a:rPr lang="en-US" altLang="ru-RU" b="1" dirty="0"/>
              <a:t>)</a:t>
            </a:r>
            <a:r>
              <a:rPr lang="ru-RU" altLang="ru-RU" dirty="0"/>
              <a:t> - возвращает двумерный массив с 1 по диагонали и 0 вне диагонали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 b="1" dirty="0" err="1"/>
              <a:t>linalg.expm</a:t>
            </a:r>
            <a:r>
              <a:rPr lang="ru-RU" altLang="ru-RU" dirty="0"/>
              <a:t> - ????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alt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4453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122" y="108641"/>
            <a:ext cx="8383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В случае модели камеры с точечной диафрагмой проекция трехмерной точки </a:t>
            </a:r>
            <a:r>
              <a:rPr lang="ru-RU" b="1" dirty="0" smtClean="0"/>
              <a:t>Х </a:t>
            </a:r>
            <a:r>
              <a:rPr lang="ru-RU" dirty="0" smtClean="0"/>
              <a:t>в точку изображения </a:t>
            </a:r>
            <a:r>
              <a:rPr lang="ru-RU" b="1" dirty="0" smtClean="0"/>
              <a:t>х</a:t>
            </a:r>
            <a:r>
              <a:rPr lang="ru-RU" dirty="0" smtClean="0"/>
              <a:t> описывается уравнением</a:t>
            </a:r>
          </a:p>
          <a:p>
            <a:pPr algn="just"/>
            <a:endParaRPr lang="ru-RU" dirty="0" smtClean="0"/>
          </a:p>
          <a:p>
            <a:pPr algn="just"/>
            <a:r>
              <a:rPr lang="en-US" dirty="0" smtClean="0"/>
              <a:t>                                              </a:t>
            </a:r>
            <a:r>
              <a:rPr lang="el-GR" dirty="0" smtClean="0"/>
              <a:t>λ</a:t>
            </a:r>
            <a:r>
              <a:rPr lang="en-US" dirty="0" smtClean="0"/>
              <a:t>x=PX</a:t>
            </a:r>
          </a:p>
          <a:p>
            <a:pPr algn="just"/>
            <a:r>
              <a:rPr lang="en-US" dirty="0" smtClean="0"/>
              <a:t>P – </a:t>
            </a:r>
            <a:r>
              <a:rPr lang="ru-RU" dirty="0" smtClean="0"/>
              <a:t>проекционная матрица камеры размером </a:t>
            </a:r>
            <a:r>
              <a:rPr lang="en-US" dirty="0" smtClean="0"/>
              <a:t>[</a:t>
            </a:r>
            <a:r>
              <a:rPr lang="uk-UA" dirty="0" smtClean="0"/>
              <a:t>3х4</a:t>
            </a:r>
            <a:r>
              <a:rPr lang="en-US" dirty="0" smtClean="0"/>
              <a:t>]</a:t>
            </a:r>
            <a:endParaRPr lang="ru-RU" dirty="0"/>
          </a:p>
          <a:p>
            <a:pPr algn="just"/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20" y="1974080"/>
            <a:ext cx="7546912" cy="422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960" y="3722407"/>
            <a:ext cx="3409640" cy="255723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240" y="1051003"/>
            <a:ext cx="3166360" cy="238931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081404" y="6192396"/>
            <a:ext cx="348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Проекции точек на плоскость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85" y="1304501"/>
            <a:ext cx="47529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2861</TotalTime>
  <Words>217</Words>
  <Application>Microsoft Office PowerPoint</Application>
  <PresentationFormat>Экран (4:3)</PresentationFormat>
  <Paragraphs>39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Грань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ITU  Initiatives</dc:title>
  <dc:subject/>
  <dc:creator>Minkova Bicchetti, Yevgeniya</dc:creator>
  <dc:description/>
  <cp:lastModifiedBy>Admin</cp:lastModifiedBy>
  <cp:revision>258</cp:revision>
  <dcterms:created xsi:type="dcterms:W3CDTF">2006-08-16T00:00:00Z</dcterms:created>
  <dcterms:modified xsi:type="dcterms:W3CDTF">2020-05-14T16:22:31Z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23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26</vt:i4>
  </property>
</Properties>
</file>